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0" r:id="rId4"/>
    <p:sldId id="279" r:id="rId5"/>
    <p:sldId id="257" r:id="rId6"/>
    <p:sldId id="281" r:id="rId7"/>
    <p:sldId id="282" r:id="rId8"/>
    <p:sldId id="283" r:id="rId9"/>
    <p:sldId id="284" r:id="rId10"/>
    <p:sldId id="285" r:id="rId11"/>
    <p:sldId id="286"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88" r:id="rId32"/>
    <p:sldId id="289" r:id="rId33"/>
    <p:sldId id="290" r:id="rId3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p:scale>
          <a:sx n="75" d="100"/>
          <a:sy n="75" d="100"/>
        </p:scale>
        <p:origin x="-1230" y="-72"/>
      </p:cViewPr>
      <p:guideLst>
        <p:guide orient="horz" pos="2160"/>
        <p:guide pos="2880"/>
      </p:guideLst>
    </p:cSldViewPr>
  </p:slideViewPr>
  <p:outlineViewPr>
    <p:cViewPr>
      <p:scale>
        <a:sx n="33" d="100"/>
        <a:sy n="33" d="100"/>
      </p:scale>
      <p:origin x="0" y="67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146989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274913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203939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412499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21184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100583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249365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304262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428874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353116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42E876E-CBAC-4C87-B097-DD1399C34B7E}" type="datetimeFigureOut">
              <a:rPr lang="es-MX" smtClean="0"/>
              <a:t>30/11/2015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9180621-2BEB-4EED-A833-6DBF969BE316}" type="slidenum">
              <a:rPr lang="es-MX" smtClean="0"/>
              <a:t>‹Nº›</a:t>
            </a:fld>
            <a:endParaRPr lang="es-MX"/>
          </a:p>
        </p:txBody>
      </p:sp>
    </p:spTree>
    <p:extLst>
      <p:ext uri="{BB962C8B-B14F-4D97-AF65-F5344CB8AC3E}">
        <p14:creationId xmlns:p14="http://schemas.microsoft.com/office/powerpoint/2010/main" val="261191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E876E-CBAC-4C87-B097-DD1399C34B7E}" type="datetimeFigureOut">
              <a:rPr lang="es-MX" smtClean="0"/>
              <a:t>30/11/2015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80621-2BEB-4EED-A833-6DBF969BE316}" type="slidenum">
              <a:rPr lang="es-MX" smtClean="0"/>
              <a:t>‹Nº›</a:t>
            </a:fld>
            <a:endParaRPr lang="es-MX"/>
          </a:p>
        </p:txBody>
      </p:sp>
    </p:spTree>
    <p:extLst>
      <p:ext uri="{BB962C8B-B14F-4D97-AF65-F5344CB8AC3E}">
        <p14:creationId xmlns:p14="http://schemas.microsoft.com/office/powerpoint/2010/main" val="1350039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dirty="0" smtClean="0"/>
              <a:t>INDICADORES DE GESTIÓN</a:t>
            </a:r>
            <a:br>
              <a:rPr lang="es-MX" dirty="0" smtClean="0"/>
            </a:br>
            <a:endParaRPr lang="es-MX" dirty="0"/>
          </a:p>
        </p:txBody>
      </p:sp>
      <p:sp>
        <p:nvSpPr>
          <p:cNvPr id="4" name="3 Subtítulo"/>
          <p:cNvSpPr>
            <a:spLocks noGrp="1"/>
          </p:cNvSpPr>
          <p:nvPr>
            <p:ph type="subTitle" idx="1"/>
          </p:nvPr>
        </p:nvSpPr>
        <p:spPr/>
        <p:txBody>
          <a:bodyPr/>
          <a:lstStyle/>
          <a:p>
            <a:r>
              <a:rPr lang="es-MX" dirty="0"/>
              <a:t>PRIMER TRIMESTRE 2015</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69900"/>
            <a:ext cx="1347787" cy="592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256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098" name="Picture 2" descr="c:\Users\Rafael Olivares\Documents\ROG 2012\TESORERIA\programacion y presupuesto\presupuesto 2015\Indicadores\jpg\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12" y="332657"/>
            <a:ext cx="8448252" cy="587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55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5122" name="Picture 2" descr="c:\Users\Rafael Olivares\Documents\ROG 2012\TESORERIA\programacion y presupuesto\presupuesto 2015\Indicadores\jpg\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71" y="472441"/>
            <a:ext cx="8247385" cy="57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723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a:p>
        </p:txBody>
      </p:sp>
      <p:pic>
        <p:nvPicPr>
          <p:cNvPr id="2050" name="Picture 2" descr="c:\Users\Rafael Olivares\Documents\ROG 2012\TESORERIA\programacion y presupuesto\presupuesto 2015\Indicadores\jpg\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150" y="476673"/>
            <a:ext cx="8241306" cy="573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421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3074" name="Picture 2" descr="c:\Users\Rafael Olivares\Documents\ROG 2012\TESORERIA\programacion y presupuesto\presupuesto 2015\Indicadores\jpg\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01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098" name="Picture 2" descr="c:\Users\Rafael Olivares\Documents\ROG 2012\TESORERIA\programacion y presupuesto\presupuesto 2015\Indicadores\jpg\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57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5122" name="Picture 2" descr="c:\Users\Rafael Olivares\Documents\ROG 2012\TESORERIA\programacion y presupuesto\presupuesto 2015\Indicadores\jpg\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71" y="422331"/>
            <a:ext cx="8319393" cy="578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418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6146" name="Picture 2" descr="c:\Users\Rafael Olivares\Documents\ROG 2012\TESORERIA\programacion y presupuesto\presupuesto 2015\Indicadores\jpg\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71" y="422331"/>
            <a:ext cx="8319393" cy="578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97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7170" name="Picture 2" descr="c:\Users\Rafael Olivares\Documents\ROG 2012\TESORERIA\programacion y presupuesto\presupuesto 2015\Indicadores\jpg\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360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8194" name="Picture 2" descr="c:\Users\Rafael Olivares\Documents\ROG 2012\TESORERIA\programacion y presupuesto\presupuesto 2015\Indicadores\jpg\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12" y="332657"/>
            <a:ext cx="8448252" cy="587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467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9218" name="Picture 2" descr="c:\Users\Rafael Olivares\Documents\ROG 2012\TESORERIA\programacion y presupuesto\presupuesto 2015\Indicadores\jpg\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842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AVANCES EN INDICADORES 2015</a:t>
            </a:r>
            <a:endParaRPr lang="es-MX" dirty="0"/>
          </a:p>
        </p:txBody>
      </p:sp>
      <p:sp>
        <p:nvSpPr>
          <p:cNvPr id="3" name="2 Marcador de contenido"/>
          <p:cNvSpPr>
            <a:spLocks noGrp="1"/>
          </p:cNvSpPr>
          <p:nvPr>
            <p:ph idx="1"/>
          </p:nvPr>
        </p:nvSpPr>
        <p:spPr/>
        <p:txBody>
          <a:bodyPr>
            <a:noAutofit/>
          </a:bodyPr>
          <a:lstStyle/>
          <a:p>
            <a:pPr algn="just"/>
            <a:r>
              <a:rPr lang="es-MX" sz="1400" dirty="0"/>
              <a:t>La evaluación del desempeño programático es una demanda ciudadana a la que hoy se da respuesta a través del Presupuesto de Egresos 2015, mismo que contiene un sistema de indicadores que permiten la visualización clara y sencilla de lo avanzado cada trimestre.</a:t>
            </a:r>
          </a:p>
          <a:p>
            <a:pPr algn="just"/>
            <a:r>
              <a:rPr lang="es-MX" sz="1400" dirty="0"/>
              <a:t>Un indicador es la expresión cuantitativa construida a partir de variables cuantitativas o cualitativas, que proporciona un medio sencillo y fiable para medir el cumplimiento de objetivos y metas establecidas, reflejar los cambios vinculados con las acciones del programa, monitorear y evaluar sus resultados. </a:t>
            </a:r>
          </a:p>
          <a:p>
            <a:pPr algn="just"/>
            <a:r>
              <a:rPr lang="es-MX" sz="1400" dirty="0"/>
              <a:t>Permite, concretamente, medir la diferencia o variación entre la situación actual y la deseada</a:t>
            </a:r>
          </a:p>
          <a:p>
            <a:pPr algn="just"/>
            <a:r>
              <a:rPr lang="es-MX" sz="1400" dirty="0" smtClean="0"/>
              <a:t>Para </a:t>
            </a:r>
            <a:r>
              <a:rPr lang="es-MX" sz="1400" dirty="0"/>
              <a:t>medir lo alcanzado en los </a:t>
            </a:r>
            <a:r>
              <a:rPr lang="es-MX" sz="1400" dirty="0" smtClean="0"/>
              <a:t>programas </a:t>
            </a:r>
            <a:r>
              <a:rPr lang="es-MX" sz="1400" dirty="0"/>
              <a:t>establecidos en el presupuesto de egresos, se aplicaron indicadores de </a:t>
            </a:r>
            <a:r>
              <a:rPr lang="es-MX" sz="1400" dirty="0" smtClean="0"/>
              <a:t>gestión a sus respectivos componentes y proyectos, </a:t>
            </a:r>
            <a:r>
              <a:rPr lang="es-MX" sz="1400" dirty="0"/>
              <a:t>que miden el avance físico y financiero, como lo establece la Ley General de Contabilidad Gubernamental</a:t>
            </a:r>
            <a:r>
              <a:rPr lang="es-MX" sz="1400" dirty="0" smtClean="0"/>
              <a:t>.</a:t>
            </a:r>
          </a:p>
          <a:p>
            <a:pPr algn="just"/>
            <a:r>
              <a:rPr lang="es-MX" sz="1400" dirty="0" smtClean="0"/>
              <a:t>Este año, se desglosa cada componente, presentando los indicadores de los proyectos que lo conforman, aplicando en todos los casos el criterio de relevancia.</a:t>
            </a:r>
            <a:endParaRPr lang="es-MX" sz="1400" dirty="0"/>
          </a:p>
          <a:p>
            <a:pPr algn="just"/>
            <a:r>
              <a:rPr lang="es-MX" sz="1400" dirty="0"/>
              <a:t>Para facilitar su visualización y entendimiento, el avance se mide a través de un sistema de semaforización, mediante un arco dividido en tres partes, </a:t>
            </a:r>
            <a:r>
              <a:rPr lang="es-MX" sz="1400" dirty="0" smtClean="0"/>
              <a:t>de </a:t>
            </a:r>
            <a:r>
              <a:rPr lang="es-MX" sz="1400" dirty="0"/>
              <a:t>las cuales  el rojo nos marca un grado de avance no aceptable, el amarillo una situación de riesgo y el verde un grado de avance </a:t>
            </a:r>
            <a:r>
              <a:rPr lang="es-MX" sz="1400" dirty="0" smtClean="0"/>
              <a:t>aceptable, modificándose  en el presente año los rangos de medición en aras de volvernos mas exigentes en el cumplimiento de metas.</a:t>
            </a:r>
            <a:endParaRPr lang="es-MX" sz="1400" dirty="0"/>
          </a:p>
          <a:p>
            <a:pPr algn="just"/>
            <a:r>
              <a:rPr lang="es-MX" sz="1400" dirty="0"/>
              <a:t>La medición se realiza en base a las metas </a:t>
            </a:r>
            <a:r>
              <a:rPr lang="es-MX" sz="1400" dirty="0" smtClean="0"/>
              <a:t>establecidas trimestralmente y anualizadas, reflejándose el grado de avance en ambos casos</a:t>
            </a:r>
          </a:p>
          <a:p>
            <a:pPr algn="just"/>
            <a:r>
              <a:rPr lang="es-MX" sz="1400" dirty="0"/>
              <a:t>Los componentes que han alcanzado sus metas físicas, continuarán avanzando hasta concluir su presupuesto o bien el presupuesto restante  será </a:t>
            </a:r>
            <a:r>
              <a:rPr lang="es-MX" sz="1400" dirty="0" err="1"/>
              <a:t>redireccionado</a:t>
            </a:r>
            <a:r>
              <a:rPr lang="es-MX" sz="1400" dirty="0"/>
              <a:t> a componentes que necesiten mayor cantidad de recursos que la autorizada como techo presupuestal.</a:t>
            </a:r>
          </a:p>
          <a:p>
            <a:pPr algn="just"/>
            <a:endParaRPr lang="es-MX" sz="1400" dirty="0" smtClean="0"/>
          </a:p>
        </p:txBody>
      </p:sp>
    </p:spTree>
    <p:extLst>
      <p:ext uri="{BB962C8B-B14F-4D97-AF65-F5344CB8AC3E}">
        <p14:creationId xmlns:p14="http://schemas.microsoft.com/office/powerpoint/2010/main" val="330985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0242" name="Picture 2" descr="c:\Users\Rafael Olivares\Documents\ROG 2012\TESORERIA\programacion y presupuesto\presupuesto 2015\Indicadores\jpg\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79" y="472441"/>
            <a:ext cx="8247385" cy="57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991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1266" name="Picture 2" descr="c:\Users\Rafael Olivares\Documents\ROG 2012\TESORERIA\programacion y presupuesto\presupuesto 2015\Indicadores\jpg\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71" y="422331"/>
            <a:ext cx="8319393" cy="578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170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026" name="Picture 2" descr="C:\Users\Rafael Olivares\Documents\ROG 2012\TESORERIA\programacion y presupuesto\presupuesto 2015\Indicadores\jpg\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12" y="332657"/>
            <a:ext cx="8448252" cy="587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82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3314" name="Picture 2" descr="c:\Users\Rafael Olivares\Documents\ROG 2012\TESORERIA\programacion y presupuesto\presupuesto 2015\Indicadores\jpg\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64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4338" name="Picture 2" descr="c:\Users\Rafael Olivares\Documents\ROG 2012\TESORERIA\programacion y presupuesto\presupuesto 2015\Indicadores\jpg\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79" y="472441"/>
            <a:ext cx="8247385" cy="57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275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5362" name="Picture 2" descr="c:\Users\Rafael Olivares\Documents\ROG 2012\TESORERIA\programacion y presupuesto\presupuesto 2015\Indicadores\jpg\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41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6386" name="Picture 2" descr="c:\Users\Rafael Olivares\Documents\ROG 2012\TESORERIA\programacion y presupuesto\presupuesto 2015\Indicadores\jpg\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447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7410" name="Picture 2" descr="c:\Users\Rafael Olivares\Documents\ROG 2012\TESORERIA\programacion y presupuesto\presupuesto 2015\Indicadores\jpg\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30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8434" name="Picture 2" descr="c:\Users\Rafael Olivares\Documents\ROG 2012\TESORERIA\programacion y presupuesto\presupuesto 2015\Indicadores\jpg\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79" y="472441"/>
            <a:ext cx="8247385" cy="57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45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9458" name="Picture 2" descr="c:\Users\Rafael Olivares\Documents\ROG 2012\TESORERIA\programacion y presupuesto\presupuesto 2015\Indicadores\jpg\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79" y="472441"/>
            <a:ext cx="8247385" cy="57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66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47500" lnSpcReduction="20000"/>
          </a:bodyPr>
          <a:lstStyle/>
          <a:p>
            <a:pPr algn="just"/>
            <a:r>
              <a:rPr lang="es-MX" dirty="0"/>
              <a:t>Importante resulta el que  en el caso de los indicadores de avance financiero,  el indicador muestre el grado de avance </a:t>
            </a:r>
            <a:r>
              <a:rPr lang="es-MX" dirty="0" smtClean="0"/>
              <a:t>de 5  momentos contables, </a:t>
            </a:r>
            <a:r>
              <a:rPr lang="es-MX" dirty="0"/>
              <a:t>los cuales se explican a continuación:</a:t>
            </a:r>
          </a:p>
          <a:p>
            <a:pPr algn="just"/>
            <a:endParaRPr lang="es-MX" dirty="0" smtClean="0"/>
          </a:p>
          <a:p>
            <a:pPr algn="just"/>
            <a:r>
              <a:rPr lang="es-MX" b="1" dirty="0" smtClean="0"/>
              <a:t>Aprobado</a:t>
            </a:r>
            <a:r>
              <a:rPr lang="es-MX" dirty="0" smtClean="0"/>
              <a:t>.- Asignación </a:t>
            </a:r>
            <a:r>
              <a:rPr lang="es-MX" dirty="0"/>
              <a:t>presupuestal en el presupuesto de </a:t>
            </a:r>
            <a:r>
              <a:rPr lang="es-MX" dirty="0" smtClean="0"/>
              <a:t>egresos</a:t>
            </a:r>
            <a:endParaRPr lang="es-MX" dirty="0"/>
          </a:p>
          <a:p>
            <a:pPr algn="just"/>
            <a:endParaRPr lang="es-MX" dirty="0" smtClean="0"/>
          </a:p>
          <a:p>
            <a:pPr algn="just"/>
            <a:r>
              <a:rPr lang="es-MX" b="1" dirty="0" smtClean="0"/>
              <a:t>Comprometido</a:t>
            </a:r>
            <a:r>
              <a:rPr lang="es-MX" dirty="0" smtClean="0"/>
              <a:t>.- </a:t>
            </a:r>
            <a:r>
              <a:rPr lang="es-MX" dirty="0"/>
              <a:t>Aprobación de un acto administrativo o instrumento jurídico que formaliza la adquisición de bienes, servicios u obra</a:t>
            </a:r>
            <a:r>
              <a:rPr lang="es-MX" dirty="0" smtClean="0"/>
              <a:t>. (</a:t>
            </a:r>
            <a:r>
              <a:rPr lang="es-MX" dirty="0"/>
              <a:t>Contrato, orden de compra, oficio de aprobación de obra, </a:t>
            </a:r>
            <a:r>
              <a:rPr lang="es-MX" dirty="0" err="1"/>
              <a:t>etc</a:t>
            </a:r>
            <a:r>
              <a:rPr lang="es-MX" dirty="0"/>
              <a:t>) No existe en contabilidad</a:t>
            </a:r>
            <a:r>
              <a:rPr lang="es-MX" dirty="0" smtClean="0"/>
              <a:t>.</a:t>
            </a:r>
            <a:endParaRPr lang="es-MX" dirty="0"/>
          </a:p>
          <a:p>
            <a:pPr algn="just"/>
            <a:endParaRPr lang="es-MX" dirty="0" smtClean="0"/>
          </a:p>
          <a:p>
            <a:pPr algn="just"/>
            <a:r>
              <a:rPr lang="es-MX" b="1" dirty="0" smtClean="0"/>
              <a:t>Devengado.- </a:t>
            </a:r>
            <a:r>
              <a:rPr lang="es-MX" dirty="0" smtClean="0"/>
              <a:t>Reconocimiento </a:t>
            </a:r>
            <a:r>
              <a:rPr lang="es-MX" dirty="0"/>
              <a:t>de obligación de pago al recibir de conformidad bienes o servicios.  </a:t>
            </a:r>
            <a:r>
              <a:rPr lang="es-MX" dirty="0" smtClean="0"/>
              <a:t>(Se conoce </a:t>
            </a:r>
            <a:r>
              <a:rPr lang="es-MX" dirty="0"/>
              <a:t>nombre del proveedor, monto, fecha de vencimiento y </a:t>
            </a:r>
            <a:r>
              <a:rPr lang="es-MX" dirty="0" smtClean="0"/>
              <a:t>se tiene </a:t>
            </a:r>
            <a:r>
              <a:rPr lang="es-MX" dirty="0"/>
              <a:t>documento fuente o factura) Se genera </a:t>
            </a:r>
            <a:r>
              <a:rPr lang="es-MX" dirty="0" smtClean="0"/>
              <a:t>póliza contable, por lo que a </a:t>
            </a:r>
            <a:r>
              <a:rPr lang="es-MX" dirty="0"/>
              <a:t>partir del devengado se afecta lo presupuestal y lo </a:t>
            </a:r>
            <a:r>
              <a:rPr lang="es-MX" dirty="0" smtClean="0"/>
              <a:t>contable</a:t>
            </a:r>
            <a:endParaRPr lang="es-MX" dirty="0"/>
          </a:p>
          <a:p>
            <a:pPr algn="just"/>
            <a:endParaRPr lang="es-MX" dirty="0" smtClean="0"/>
          </a:p>
          <a:p>
            <a:pPr algn="just"/>
            <a:r>
              <a:rPr lang="es-MX" b="1" dirty="0" smtClean="0"/>
              <a:t>Ejercido</a:t>
            </a:r>
            <a:r>
              <a:rPr lang="es-MX" dirty="0" smtClean="0"/>
              <a:t>.- </a:t>
            </a:r>
            <a:r>
              <a:rPr lang="es-MX" dirty="0"/>
              <a:t>Emisión de cuenta por </a:t>
            </a:r>
            <a:r>
              <a:rPr lang="es-MX" dirty="0" smtClean="0"/>
              <a:t>liquidar. </a:t>
            </a:r>
            <a:endParaRPr lang="es-MX" dirty="0"/>
          </a:p>
          <a:p>
            <a:pPr algn="just"/>
            <a:endParaRPr lang="es-MX" dirty="0" smtClean="0"/>
          </a:p>
          <a:p>
            <a:pPr algn="just"/>
            <a:r>
              <a:rPr lang="es-MX" b="1" dirty="0" smtClean="0"/>
              <a:t>Pagado</a:t>
            </a:r>
            <a:r>
              <a:rPr lang="es-MX" dirty="0" smtClean="0"/>
              <a:t>.- </a:t>
            </a:r>
            <a:r>
              <a:rPr lang="es-MX" dirty="0"/>
              <a:t>Desembolso de efectivo o </a:t>
            </a:r>
            <a:r>
              <a:rPr lang="es-MX" dirty="0" smtClean="0"/>
              <a:t>transferencia, el cual es recibido por el </a:t>
            </a:r>
            <a:r>
              <a:rPr lang="es-MX" dirty="0" err="1" smtClean="0"/>
              <a:t>porveedor</a:t>
            </a:r>
            <a:r>
              <a:rPr lang="es-MX" dirty="0" smtClean="0"/>
              <a:t>.</a:t>
            </a:r>
          </a:p>
          <a:p>
            <a:pPr algn="just"/>
            <a:endParaRPr lang="es-MX" dirty="0" smtClean="0"/>
          </a:p>
          <a:p>
            <a:pPr algn="just"/>
            <a:r>
              <a:rPr lang="es-MX" dirty="0" smtClean="0"/>
              <a:t>Este </a:t>
            </a:r>
            <a:r>
              <a:rPr lang="es-MX" dirty="0"/>
              <a:t>sistema de medición permite a la ciudadanía conocer de manera sencilla el avance </a:t>
            </a:r>
            <a:r>
              <a:rPr lang="es-MX" dirty="0" smtClean="0"/>
              <a:t>físico y financiero de </a:t>
            </a:r>
            <a:r>
              <a:rPr lang="es-MX" dirty="0"/>
              <a:t>los </a:t>
            </a:r>
            <a:r>
              <a:rPr lang="es-MX" dirty="0" smtClean="0"/>
              <a:t>programas, componentes y proyectos  </a:t>
            </a:r>
            <a:r>
              <a:rPr lang="es-MX" dirty="0"/>
              <a:t>y a la administración municipal establecer acciones de mejora que generen mayores alcances, beneficios o impacto de los mismos.</a:t>
            </a:r>
          </a:p>
          <a:p>
            <a:pPr algn="just"/>
            <a:endParaRPr lang="es-MX" dirty="0"/>
          </a:p>
        </p:txBody>
      </p:sp>
    </p:spTree>
    <p:extLst>
      <p:ext uri="{BB962C8B-B14F-4D97-AF65-F5344CB8AC3E}">
        <p14:creationId xmlns:p14="http://schemas.microsoft.com/office/powerpoint/2010/main" val="1617846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20482" name="Picture 2" descr="c:\Users\Rafael Olivares\Documents\ROG 2012\TESORERIA\programacion y presupuesto\presupuesto 2015\Indicadores\jpg\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96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7170" name="Picture 2" descr="c:\Users\Rafael Olivares\Documents\ROG 2012\TESORERIA\programacion y presupuesto\presupuesto 2015\Indicadores\jpg\FED infra c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042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8194" name="Picture 2" descr="c:\Users\Rafael Olivares\Documents\ROG 2012\TESORERIA\programacion y presupuesto\presupuesto 2015\Indicadores\jpg\FED infra cult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79" y="472441"/>
            <a:ext cx="8247385" cy="57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7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9218" name="Picture 2" descr="c:\Users\Rafael Olivares\Documents\ROG 2012\TESORERIA\programacion y presupuesto\presupuesto 2015\Indicadores\jpg\FED infra d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79" y="472441"/>
            <a:ext cx="8247385" cy="57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343197"/>
            <a:ext cx="8229600" cy="4525963"/>
          </a:xfrm>
        </p:spPr>
        <p:txBody>
          <a:bodyPr>
            <a:noAutofit/>
          </a:bodyPr>
          <a:lstStyle/>
          <a:p>
            <a:pPr algn="just"/>
            <a:r>
              <a:rPr lang="es-MX" sz="1400" dirty="0"/>
              <a:t>Los indicadores de desempeño se clasifican en indicadores estratégicos e indicadores de gestión: </a:t>
            </a:r>
          </a:p>
          <a:p>
            <a:pPr algn="just"/>
            <a:endParaRPr lang="es-MX" sz="1400" dirty="0"/>
          </a:p>
          <a:p>
            <a:pPr algn="just"/>
            <a:r>
              <a:rPr lang="es-MX" sz="1400" b="1" dirty="0"/>
              <a:t>Estratégicos. </a:t>
            </a:r>
            <a:r>
              <a:rPr lang="es-MX" sz="1400" dirty="0"/>
              <a:t>Miden el grado de cumplimiento de los objetivos de las políticas públicas, es decir, los impactos sociales o económicos alcanzados o cambios producidos en la población y contribuyen a corregir o fortalecer las estrategias y la orientación de los recursos. </a:t>
            </a:r>
          </a:p>
          <a:p>
            <a:pPr algn="just"/>
            <a:r>
              <a:rPr lang="es-MX" sz="1400" b="1" dirty="0"/>
              <a:t>De gestión. </a:t>
            </a:r>
            <a:r>
              <a:rPr lang="es-MX" sz="1400" dirty="0"/>
              <a:t>Miden el avance y logro en procesos y actividades, es decir, sobre la forma en que los bienes y servicios públicos son generados y entregados</a:t>
            </a:r>
            <a:r>
              <a:rPr lang="es-MX" sz="1400" dirty="0" smtClean="0"/>
              <a:t>.</a:t>
            </a:r>
            <a:r>
              <a:rPr lang="es-MX" sz="1400" dirty="0"/>
              <a:t> </a:t>
            </a:r>
          </a:p>
          <a:p>
            <a:pPr algn="just"/>
            <a:r>
              <a:rPr lang="es-MX" sz="1400" dirty="0"/>
              <a:t>Los indicadores de desempeño deberán permitir la medición de los objetivos en las dimensiones siguientes: </a:t>
            </a:r>
          </a:p>
          <a:p>
            <a:pPr algn="just"/>
            <a:r>
              <a:rPr lang="es-MX" sz="1400" b="1" dirty="0"/>
              <a:t>Eficacia</a:t>
            </a:r>
            <a:r>
              <a:rPr lang="es-MX" sz="1400" dirty="0"/>
              <a:t>, que mide el grado de cumplimiento de los objetivos.</a:t>
            </a:r>
          </a:p>
          <a:p>
            <a:pPr algn="just"/>
            <a:r>
              <a:rPr lang="es-MX" sz="1400" b="1" dirty="0"/>
              <a:t>Eficiencia</a:t>
            </a:r>
            <a:r>
              <a:rPr lang="es-MX" sz="1400" dirty="0"/>
              <a:t>, que mide la relación entre la cantidad de los bienes y servicios generados y los insumos o recursos utilizados para su producción. </a:t>
            </a:r>
          </a:p>
          <a:p>
            <a:pPr algn="just"/>
            <a:r>
              <a:rPr lang="es-MX" sz="1400" b="1" dirty="0"/>
              <a:t>Calidad</a:t>
            </a:r>
            <a:r>
              <a:rPr lang="es-MX" sz="1400" dirty="0"/>
              <a:t>, que mide los atributos, propiedades o características que deben tener los bienes y servicios públicos generados en la atención de la población objetivo, vinculándose con la satisfacción del usuario o beneficiario.</a:t>
            </a:r>
          </a:p>
          <a:p>
            <a:pPr marL="0" indent="0" algn="just">
              <a:buNone/>
            </a:pPr>
            <a:r>
              <a:rPr lang="es-MX" sz="1400" dirty="0"/>
              <a:t> </a:t>
            </a:r>
          </a:p>
          <a:p>
            <a:pPr algn="just"/>
            <a:r>
              <a:rPr lang="es-MX" sz="1400" dirty="0"/>
              <a:t>Cada indicador contiene metas definidas, las cuales permiten establecer </a:t>
            </a:r>
            <a:r>
              <a:rPr lang="es-MX" sz="1400" dirty="0" smtClean="0"/>
              <a:t>niveles máximos o mínimos </a:t>
            </a:r>
            <a:r>
              <a:rPr lang="es-MX" sz="1400" dirty="0"/>
              <a:t>de logro, comunican el nivel de desempeño esperado por la organización, y permiten enfocarla hacia la mejora. Las metas deben ser cuantificables, estar directamente relacionadas con el objetivo y estar orientadas a mejorar en forma significativa los resultados e impactos del desempeño institucional</a:t>
            </a:r>
          </a:p>
          <a:p>
            <a:pPr algn="just"/>
            <a:endParaRPr lang="es-MX" sz="1400" dirty="0"/>
          </a:p>
          <a:p>
            <a:pPr algn="just"/>
            <a:r>
              <a:rPr lang="es-MX" sz="1400" dirty="0"/>
              <a:t>Todo lo anterior fue aplicado en la implementación del nuevo modelo de presupuesto por programas basado en resultados, en la búsqueda de aprovechar las mejores prácticas existentes en beneficio de nuestro municipio</a:t>
            </a:r>
          </a:p>
          <a:p>
            <a:pPr algn="just"/>
            <a:endParaRPr lang="es-MX" sz="1400" dirty="0"/>
          </a:p>
        </p:txBody>
      </p:sp>
    </p:spTree>
    <p:extLst>
      <p:ext uri="{BB962C8B-B14F-4D97-AF65-F5344CB8AC3E}">
        <p14:creationId xmlns:p14="http://schemas.microsoft.com/office/powerpoint/2010/main" val="183687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a:p>
        </p:txBody>
      </p:sp>
      <p:pic>
        <p:nvPicPr>
          <p:cNvPr id="1026" name="Picture 2" descr="c:\Users\Rafael Olivares\Documents\ROG 2012\TESORERIA\programacion y presupuesto\presupuesto 2015\Indicadores\jpg\muest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88" y="646113"/>
            <a:ext cx="7997825" cy="556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45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026" name="Picture 2" descr="c:\Users\Rafael Olivares\Documents\ROG 2012\TESORERIA\programacion y presupuesto\presupuesto 2015\Indicadores\jp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8570912" cy="596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7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a:p>
        </p:txBody>
      </p:sp>
      <p:pic>
        <p:nvPicPr>
          <p:cNvPr id="6146" name="Picture 2" descr="C:\Users\Rafael Olivares\Documents\ROG 2012\TESORERIA\programacion y presupuesto\presupuesto 2015\Indicadores\jpg\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85"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5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2050" name="Picture 2" descr="c:\Users\Rafael Olivares\Documents\ROG 2012\TESORERIA\programacion y presupuesto\presupuesto 2015\Indicadores\jpg\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677" y="404665"/>
            <a:ext cx="8344779" cy="58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8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3074" name="Picture 2" descr="c:\Users\Rafael Olivares\Documents\ROG 2012\TESORERIA\programacion y presupuesto\presupuesto 2015\Indicadores\jpg\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12" y="332657"/>
            <a:ext cx="8448252" cy="587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731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622</Words>
  <Application>Microsoft Office PowerPoint</Application>
  <PresentationFormat>Presentación en pantalla (4:3)</PresentationFormat>
  <Paragraphs>36</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INDICADORES DE GESTIÓN </vt:lpstr>
      <vt:lpstr>AVANCES EN INDICADORES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INDICADORES PRIMER TRIMESTRE 2015</dc:title>
  <dc:creator>Rafael Olivares</dc:creator>
  <cp:lastModifiedBy>pmt</cp:lastModifiedBy>
  <cp:revision>14</cp:revision>
  <dcterms:created xsi:type="dcterms:W3CDTF">2015-04-17T20:05:45Z</dcterms:created>
  <dcterms:modified xsi:type="dcterms:W3CDTF">2015-11-30T17:53:26Z</dcterms:modified>
</cp:coreProperties>
</file>