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notesMasterIdLst>
    <p:notesMasterId r:id="rId15"/>
  </p:notesMasterIdLst>
  <p:sldIdLst>
    <p:sldId id="276" r:id="rId2"/>
    <p:sldId id="279" r:id="rId3"/>
    <p:sldId id="260" r:id="rId4"/>
    <p:sldId id="267" r:id="rId5"/>
    <p:sldId id="261" r:id="rId6"/>
    <p:sldId id="262" r:id="rId7"/>
    <p:sldId id="263" r:id="rId8"/>
    <p:sldId id="278" r:id="rId9"/>
    <p:sldId id="264" r:id="rId10"/>
    <p:sldId id="272" r:id="rId11"/>
    <p:sldId id="274" r:id="rId12"/>
    <p:sldId id="275" r:id="rId13"/>
    <p:sldId id="277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42689"/>
    <a:srgbClr val="E65F00"/>
    <a:srgbClr val="FFCD64"/>
    <a:srgbClr val="923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Estilo medio 2 - Énfasis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D113A9D2-9D6B-4929-AA2D-F23B5EE8CBE7}" styleName="Estilo temático 2 - Énfasis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73A0DAA-6AF3-43AB-8588-CEC1D06C72B9}" styleName="Estilo medio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Estilo temático 2 - Énfasi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C7853C-536D-4A76-A0AE-DD22124D55A5}" styleName="Estilo temático 1 - Énfasis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8799B23B-EC83-4686-B30A-512413B5E67A}" styleName="Estilo claro 3 - Acent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03447BB-5D67-496B-8E87-E561075AD55C}" styleName="Estilo oscuro 1 - Énfasi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505E3EF-67EA-436B-97B2-0124C06EBD24}" styleName="Estilo medio 4 - Énfasis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526" autoAdjust="0"/>
    <p:restoredTop sz="94660"/>
  </p:normalViewPr>
  <p:slideViewPr>
    <p:cSldViewPr>
      <p:cViewPr>
        <p:scale>
          <a:sx n="93" d="100"/>
          <a:sy n="93" d="100"/>
        </p:scale>
        <p:origin x="-917" y="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64871-04F2-4BA5-A658-97A1F584BFEC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15DA54-DBA5-4754-996F-1FAD4B27EDF5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7696742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0974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94001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8260636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169601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96140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7274874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30282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7763094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8190056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676220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874698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481A1F-706D-4AEB-B88C-02722704F753}" type="datetimeFigureOut">
              <a:rPr lang="es-MX" smtClean="0"/>
              <a:t>16/11/2016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DB12C0-C676-429D-9849-32BB3E243EBE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079203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6.jpeg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3.jpeg"/><Relationship Id="rId3" Type="http://schemas.openxmlformats.org/officeDocument/2006/relationships/image" Target="../media/image18.jpeg"/><Relationship Id="rId7" Type="http://schemas.openxmlformats.org/officeDocument/2006/relationships/image" Target="../media/image22.jpe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1.jpeg"/><Relationship Id="rId5" Type="http://schemas.openxmlformats.org/officeDocument/2006/relationships/image" Target="../media/image20.jpeg"/><Relationship Id="rId10" Type="http://schemas.openxmlformats.org/officeDocument/2006/relationships/image" Target="../media/image25.jpeg"/><Relationship Id="rId4" Type="http://schemas.openxmlformats.org/officeDocument/2006/relationships/image" Target="../media/image19.png"/><Relationship Id="rId9" Type="http://schemas.openxmlformats.org/officeDocument/2006/relationships/image" Target="../media/image24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jpeg"/><Relationship Id="rId2" Type="http://schemas.openxmlformats.org/officeDocument/2006/relationships/hyperlink" Target="http://www.icai.org.mx/" TargetMode="Externa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11560" y="437319"/>
            <a:ext cx="7834577" cy="1008112"/>
          </a:xfrm>
        </p:spPr>
        <p:txBody>
          <a:bodyPr>
            <a:normAutofit fontScale="90000"/>
          </a:bodyPr>
          <a:lstStyle/>
          <a:p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r>
              <a:rPr lang="es-MX" b="1" dirty="0">
                <a:latin typeface="Berlin Sans FB Demi" pitchFamily="34" charset="0"/>
              </a:rPr>
              <a:t/>
            </a:r>
            <a:br>
              <a:rPr lang="es-MX" b="1" dirty="0">
                <a:latin typeface="Berlin Sans FB Demi" pitchFamily="34" charset="0"/>
              </a:rPr>
            </a:br>
            <a:r>
              <a:rPr lang="es-MX" b="1" dirty="0" smtClean="0">
                <a:latin typeface="Berlin Sans FB Demi" pitchFamily="34" charset="0"/>
              </a:rPr>
              <a:t/>
            </a:r>
            <a:br>
              <a:rPr lang="es-MX" b="1" dirty="0" smtClean="0"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PRESUPUESTO CIUDADANO</a:t>
            </a:r>
            <a:r>
              <a:rPr lang="es-MX" b="1" dirty="0" smtClean="0">
                <a:solidFill>
                  <a:srgbClr val="923B00"/>
                </a:solidFill>
                <a:latin typeface="Berlin Sans FB Demi" pitchFamily="34" charset="0"/>
              </a:rPr>
              <a:t> </a:t>
            </a:r>
            <a:r>
              <a:rPr lang="es-MX" sz="4400" b="1" dirty="0" smtClean="0">
                <a:solidFill>
                  <a:srgbClr val="923B00"/>
                </a:solidFill>
                <a:latin typeface="Berlin Sans FB Demi" pitchFamily="34" charset="0"/>
              </a:rPr>
              <a:t>2015</a:t>
            </a: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  <a:t/>
            </a:r>
            <a:br>
              <a:rPr lang="es-MX" sz="4400" b="1" dirty="0" smtClean="0">
                <a:solidFill>
                  <a:srgbClr val="E65F00"/>
                </a:solidFill>
                <a:latin typeface="Berlin Sans FB Demi" pitchFamily="34" charset="0"/>
              </a:rPr>
            </a:br>
            <a:r>
              <a:rPr lang="es-MX" sz="4400" b="1" dirty="0" smtClean="0">
                <a:latin typeface="Berlin Sans FB Demi" pitchFamily="34" charset="0"/>
              </a:rPr>
              <a:t/>
            </a:r>
            <a:br>
              <a:rPr lang="es-MX" sz="4400" b="1" dirty="0" smtClean="0">
                <a:latin typeface="Berlin Sans FB Demi" pitchFamily="34" charset="0"/>
              </a:rPr>
            </a:br>
            <a:endParaRPr lang="es-MX" sz="4400" b="1" dirty="0">
              <a:latin typeface="Berlin Sans FB Demi" pitchFamily="34" charset="0"/>
            </a:endParaRPr>
          </a:p>
        </p:txBody>
      </p:sp>
      <p:sp>
        <p:nvSpPr>
          <p:cNvPr id="4" name="3 Rectángulo"/>
          <p:cNvSpPr/>
          <p:nvPr/>
        </p:nvSpPr>
        <p:spPr>
          <a:xfrm>
            <a:off x="2699792" y="2025340"/>
            <a:ext cx="583264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MX" sz="3200" b="1" dirty="0">
                <a:solidFill>
                  <a:srgbClr val="E65F00"/>
                </a:solidFill>
                <a:latin typeface="Berlin Sans FB Demi" pitchFamily="34" charset="0"/>
              </a:rPr>
              <a:t>MUNICIPIO DE </a:t>
            </a:r>
            <a:r>
              <a:rPr lang="es-MX" sz="3200" b="1" dirty="0" smtClean="0">
                <a:solidFill>
                  <a:srgbClr val="E65F00"/>
                </a:solidFill>
                <a:latin typeface="Berlin Sans FB Demi" pitchFamily="34" charset="0"/>
              </a:rPr>
              <a:t>SAN PEDRO, COAHUILA.</a:t>
            </a:r>
            <a:endParaRPr lang="es-MX" sz="3200" dirty="0">
              <a:solidFill>
                <a:srgbClr val="E65F00"/>
              </a:solidFill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3458" y="3494148"/>
            <a:ext cx="7560840" cy="29550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9592" y="1371709"/>
            <a:ext cx="1656184" cy="215269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391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Rectángulo"/>
          <p:cNvSpPr/>
          <p:nvPr/>
        </p:nvSpPr>
        <p:spPr>
          <a:xfrm>
            <a:off x="971600" y="562029"/>
            <a:ext cx="7272808" cy="4585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s-MX" sz="2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pPr algn="ctr"/>
            <a:r>
              <a:rPr lang="es-MX" sz="2800" b="1" dirty="0" smtClean="0">
                <a:solidFill>
                  <a:schemeClr val="accent3">
                    <a:lumMod val="75000"/>
                  </a:schemeClr>
                </a:solidFill>
              </a:rPr>
              <a:t>                          </a:t>
            </a:r>
            <a:r>
              <a:rPr lang="es-MX" sz="2800" b="1" dirty="0" smtClean="0">
                <a:solidFill>
                  <a:srgbClr val="E65F00"/>
                </a:solidFill>
              </a:rPr>
              <a:t>¿Se está trabajando para mejorar el Presupuesto?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Si. </a:t>
            </a:r>
          </a:p>
          <a:p>
            <a:pPr algn="just"/>
            <a:endParaRPr lang="es-MX" sz="1600" b="1" dirty="0"/>
          </a:p>
          <a:p>
            <a:pPr algn="just"/>
            <a:r>
              <a:rPr lang="es-MX" sz="1600" b="1" dirty="0" smtClean="0"/>
              <a:t>- Fortaleciendo el Presupuesto basado en Resultados con la finalidad de orientar las acciones gubernamentales hacía la generación del valor público.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Fortaleciendo las estructuras orgánicas y funcionales de las instituciones públicas.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- Regulando el ciclo presupuestario con base en los principios de eficiencia, transparencia y honradez.</a:t>
            </a:r>
          </a:p>
          <a:p>
            <a:pPr algn="just"/>
            <a:endParaRPr lang="es-MX" sz="1600" b="1" dirty="0" smtClean="0"/>
          </a:p>
          <a:p>
            <a:pPr algn="just"/>
            <a:r>
              <a:rPr lang="es-MX" sz="1600" b="1" dirty="0" smtClean="0"/>
              <a:t>Todos estos esfuerzos se seguirán reflejando en más obras y mejores servicios públicos de calidad.</a:t>
            </a:r>
            <a:endParaRPr lang="es-MX" sz="1600" b="1" dirty="0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95" b="7797"/>
          <a:stretch/>
        </p:blipFill>
        <p:spPr bwMode="auto">
          <a:xfrm>
            <a:off x="1054574" y="908720"/>
            <a:ext cx="1734511" cy="98104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124" name="Picture 4" descr="http://www.ctm-media.com/openads/adimage.php?filename=man-with-dollar-sign-02_2.png&amp;contenttype=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76256" y="5115572"/>
            <a:ext cx="1368152" cy="13681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6" name="Picture 6" descr="https://encrypted-tbn2.gstatic.com/images?q=tbn:ANd9GcQ1avRlUM4FRnqzzhJQScOG4cCcxkpV-lNHgoNGFtLPbEP7cTB4z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4574" y="5263867"/>
            <a:ext cx="1071562" cy="10715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6114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2348879"/>
            <a:ext cx="940272" cy="109397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3 Rectángulo"/>
          <p:cNvSpPr/>
          <p:nvPr/>
        </p:nvSpPr>
        <p:spPr>
          <a:xfrm>
            <a:off x="1319857" y="1844824"/>
            <a:ext cx="4836319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s-MX" sz="1600" b="1" dirty="0" smtClean="0"/>
              <a:t>El Presupuesto se elabora de las siguientes maneras:</a:t>
            </a:r>
          </a:p>
          <a:p>
            <a:pPr algn="just"/>
            <a:endParaRPr lang="es-MX" sz="1600" b="1" dirty="0" smtClean="0"/>
          </a:p>
        </p:txBody>
      </p:sp>
      <p:sp>
        <p:nvSpPr>
          <p:cNvPr id="2" name="1 CuadroTexto"/>
          <p:cNvSpPr txBox="1"/>
          <p:nvPr/>
        </p:nvSpPr>
        <p:spPr>
          <a:xfrm>
            <a:off x="1676840" y="692696"/>
            <a:ext cx="669674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s-MX" sz="3200" b="1" dirty="0">
                <a:solidFill>
                  <a:srgbClr val="E65F00"/>
                </a:solidFill>
              </a:rPr>
              <a:t>¿Cómo se organiza un presupuesto?</a:t>
            </a:r>
          </a:p>
        </p:txBody>
      </p:sp>
      <p:sp>
        <p:nvSpPr>
          <p:cNvPr id="8" name="7 Llamada con línea 2 (barra de énfasis)"/>
          <p:cNvSpPr/>
          <p:nvPr/>
        </p:nvSpPr>
        <p:spPr>
          <a:xfrm>
            <a:off x="4797904" y="2348880"/>
            <a:ext cx="3672407" cy="648072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101970"/>
              <a:gd name="adj6" fmla="val -54100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¿Quién lo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Es la dependencia o entidad encargada de realizar el gasto, esta </a:t>
            </a:r>
            <a:r>
              <a:rPr lang="es-MX" sz="1200" dirty="0" smtClean="0">
                <a:solidFill>
                  <a:schemeClr val="bg1"/>
                </a:solidFill>
              </a:rPr>
              <a:t>Clasificación es </a:t>
            </a:r>
            <a:r>
              <a:rPr lang="es-MX" sz="1200" dirty="0">
                <a:solidFill>
                  <a:schemeClr val="bg1"/>
                </a:solidFill>
              </a:rPr>
              <a:t>Administrativa.</a:t>
            </a:r>
          </a:p>
        </p:txBody>
      </p:sp>
      <p:sp>
        <p:nvSpPr>
          <p:cNvPr id="15" name="14 Llamada con línea 2 (barra de énfasis)"/>
          <p:cNvSpPr/>
          <p:nvPr/>
        </p:nvSpPr>
        <p:spPr>
          <a:xfrm>
            <a:off x="4775480" y="4713695"/>
            <a:ext cx="3684952" cy="864095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96706"/>
              <a:gd name="adj6" fmla="val -50741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¿Para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El destino que tienen los recursos, como en salud, desarrollo económico, infraestructura, etc. Se le llama Clasificación </a:t>
            </a:r>
            <a:r>
              <a:rPr lang="es-MX" sz="1200" dirty="0" smtClean="0">
                <a:solidFill>
                  <a:schemeClr val="bg1"/>
                </a:solidFill>
              </a:rPr>
              <a:t>Funcional.</a:t>
            </a:r>
            <a:endParaRPr lang="es-MX" sz="1200" dirty="0">
              <a:solidFill>
                <a:schemeClr val="bg1"/>
              </a:solidFill>
            </a:endParaRPr>
          </a:p>
          <a:p>
            <a:pPr lvl="0" algn="just"/>
            <a:r>
              <a:rPr lang="es-MX" sz="1200" b="1" dirty="0" smtClean="0">
                <a:solidFill>
                  <a:schemeClr val="tx1"/>
                </a:solidFill>
              </a:rPr>
              <a:t>.</a:t>
            </a:r>
            <a:endParaRPr lang="es-MX" sz="1200" b="1" dirty="0">
              <a:solidFill>
                <a:schemeClr val="tx1"/>
              </a:solidFill>
            </a:endParaRPr>
          </a:p>
        </p:txBody>
      </p:sp>
      <p:sp>
        <p:nvSpPr>
          <p:cNvPr id="16" name="15 Llamada con línea 2 (barra de énfasis)"/>
          <p:cNvSpPr/>
          <p:nvPr/>
        </p:nvSpPr>
        <p:spPr>
          <a:xfrm>
            <a:off x="4788025" y="3241552"/>
            <a:ext cx="3672407" cy="956504"/>
          </a:xfrm>
          <a:prstGeom prst="accentCallout2">
            <a:avLst>
              <a:gd name="adj1" fmla="val 18750"/>
              <a:gd name="adj2" fmla="val -8333"/>
              <a:gd name="adj3" fmla="val 18750"/>
              <a:gd name="adj4" fmla="val -16667"/>
              <a:gd name="adj5" fmla="val 86816"/>
              <a:gd name="adj6" fmla="val -51498"/>
            </a:avLst>
          </a:prstGeom>
          <a:solidFill>
            <a:srgbClr val="E65F00"/>
          </a:solidFill>
          <a:ln>
            <a:solidFill>
              <a:srgbClr val="E65F00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just"/>
            <a:endParaRPr lang="es-MX" sz="1200" b="1" dirty="0">
              <a:solidFill>
                <a:schemeClr val="tx1"/>
              </a:solidFill>
            </a:endParaRPr>
          </a:p>
          <a:p>
            <a:pPr lvl="0" algn="just"/>
            <a:r>
              <a:rPr lang="es-MX" sz="1200" b="1" dirty="0">
                <a:solidFill>
                  <a:schemeClr val="bg1"/>
                </a:solidFill>
              </a:rPr>
              <a:t>¿En qué se gasta?</a:t>
            </a:r>
          </a:p>
          <a:p>
            <a:pPr lvl="0" algn="just"/>
            <a:r>
              <a:rPr lang="es-MX" sz="1200" dirty="0">
                <a:solidFill>
                  <a:schemeClr val="bg1"/>
                </a:solidFill>
              </a:rPr>
              <a:t>En que se van a utilizar los recursos, como en inversión pública, nomina, entre otros, esta Clasificación es Económica y Clasificación por Objeto del Gasto.</a:t>
            </a:r>
          </a:p>
          <a:p>
            <a:pPr lvl="0" algn="just"/>
            <a:r>
              <a:rPr lang="es-MX" sz="1200" dirty="0" smtClean="0">
                <a:solidFill>
                  <a:schemeClr val="tx1"/>
                </a:solidFill>
              </a:rPr>
              <a:t>.</a:t>
            </a:r>
            <a:endParaRPr lang="es-MX" sz="1200" dirty="0">
              <a:solidFill>
                <a:schemeClr val="tx1"/>
              </a:solidFill>
            </a:endParaRPr>
          </a:p>
        </p:txBody>
      </p:sp>
      <p:pic>
        <p:nvPicPr>
          <p:cNvPr id="7170" name="Picture 2" descr="https://loseconomistasenlaweb.files.wordpress.com/2014/04/dinero1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3492" y="233409"/>
            <a:ext cx="1503348" cy="150334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2" name="Picture 4" descr="http://esoterismoyenergia.com/wp-content/uploads/2014/02/zzzzzzzzzzzzzzzzzzzzzzzzzzzzzzzzzzzzzzzzzzzzzzzzzzzzzzzzzzzzzzzzzzzzzdinero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5774" y="3641265"/>
            <a:ext cx="1516624" cy="108389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6" name="Picture 8" descr="http://us.123rf.com/450wm/cteconsulting/cteconsulting1302/cteconsulting130200053/17937622-an-image-of-a-security-police-icon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4958826"/>
            <a:ext cx="618964" cy="6189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8" name="Picture 10" descr="http://thumbs.dreamstime.com/thumb_592/1300554340gW6C15.jp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23622" y="4973296"/>
            <a:ext cx="790464" cy="5269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9" name="Picture 11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14086" y="5577790"/>
            <a:ext cx="618964" cy="54823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181" name="Picture 13" descr="http://us.cdn1.123rf.com/168nwm/texelart/texelart1202/texelart120200008/12164339-doctor-en-3d-con-un-maletin-y-un-estetoscopio-dictada-en-alta-resolucion-en-un-fondo-blanco-con-somb.jpg"/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15938" y="5524584"/>
            <a:ext cx="598148" cy="8169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5" name="Picture 17" descr="http://us.cdn4.123rf.com/168nwm/texelart/texelart1205/texelart120500001/13486766-3d-workers--team-of-work-rendered-at-high-resolution-on-a-white-background-with-diffuse-shadows.jpg"/>
          <p:cNvPicPr>
            <a:picLocks noChangeAspect="1" noChangeArrowheads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838" y="4874833"/>
            <a:ext cx="691274" cy="6254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87" name="Picture 19" descr="http://us.cdn4.123rf.com/168nwm/coramax/coramax1208/coramax120801756/14815598-3d-people--men--person-with-pointer-in-hand-close-to-blackboard-concept-of-education-and-learning.jp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4220" y="5527715"/>
            <a:ext cx="921554" cy="680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128792" cy="5256584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s-MX" sz="2800" b="1" dirty="0" smtClean="0">
                <a:solidFill>
                  <a:srgbClr val="E65F00"/>
                </a:solidFill>
              </a:rPr>
              <a:t>¿</a:t>
            </a:r>
            <a:r>
              <a:rPr lang="es-MX" sz="2800" b="1" dirty="0">
                <a:solidFill>
                  <a:srgbClr val="E65F00"/>
                </a:solidFill>
              </a:rPr>
              <a:t>Qué pueden hacer los ciudadanos</a:t>
            </a:r>
            <a:r>
              <a:rPr lang="es-MX" sz="2800" b="1" dirty="0" smtClean="0">
                <a:solidFill>
                  <a:srgbClr val="E65F00"/>
                </a:solidFill>
              </a:rPr>
              <a:t>?</a:t>
            </a:r>
          </a:p>
          <a:p>
            <a:pPr algn="just">
              <a:lnSpc>
                <a:spcPct val="150000"/>
              </a:lnSpc>
            </a:pPr>
            <a:endParaRPr lang="es-MX" sz="1600" b="1" dirty="0" smtClean="0">
              <a:solidFill>
                <a:srgbClr val="0070C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 smtClean="0">
                <a:solidFill>
                  <a:schemeClr val="tx1"/>
                </a:solidFill>
              </a:rPr>
              <a:t>Visitar la página en la cual se encuentra la información presupuestal del municipio: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  <a:hlinkClick r:id="rId2"/>
              </a:rPr>
              <a:t>http://</a:t>
            </a:r>
            <a:r>
              <a:rPr lang="es-MX" sz="1600" b="1" dirty="0" smtClean="0">
                <a:solidFill>
                  <a:schemeClr val="tx1"/>
                </a:solidFill>
                <a:hlinkClick r:id="rId2"/>
              </a:rPr>
              <a:t>www.icai.org.mx</a:t>
            </a:r>
            <a:r>
              <a:rPr lang="es-MX" sz="1600" b="1" dirty="0" smtClean="0">
                <a:solidFill>
                  <a:schemeClr val="tx1"/>
                </a:solidFill>
              </a:rPr>
              <a:t>  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s-MX" sz="1600" b="1" dirty="0">
                <a:solidFill>
                  <a:schemeClr val="tx1"/>
                </a:solidFill>
              </a:rPr>
              <a:t>http</a:t>
            </a:r>
            <a:r>
              <a:rPr lang="es-MX" sz="1600" b="1" dirty="0" smtClean="0">
                <a:solidFill>
                  <a:schemeClr val="tx1"/>
                </a:solidFill>
              </a:rPr>
              <a:t>://www.sanpedrodelascolonias.gob.mx</a:t>
            </a: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chemeClr val="tx1"/>
              </a:solidFill>
            </a:endParaRPr>
          </a:p>
          <a:p>
            <a:pPr algn="just">
              <a:lnSpc>
                <a:spcPct val="150000"/>
              </a:lnSpc>
            </a:pPr>
            <a:endParaRPr lang="es-MX" sz="1600" b="1" dirty="0">
              <a:solidFill>
                <a:srgbClr val="0070C0"/>
              </a:solidFill>
            </a:endParaRPr>
          </a:p>
          <a:p>
            <a:endParaRPr lang="es-MX" dirty="0">
              <a:solidFill>
                <a:srgbClr val="0070C0"/>
              </a:solidFill>
            </a:endParaRPr>
          </a:p>
        </p:txBody>
      </p:sp>
      <p:sp>
        <p:nvSpPr>
          <p:cNvPr id="3" name="AutoShape 2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5" name="AutoShape 4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6" name="AutoShape 6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sp>
        <p:nvSpPr>
          <p:cNvPr id="7" name="AutoShape 8" descr="data:image/jpeg;base64,/9j/4AAQSkZJRgABAQAAAQABAAD/2wCEAAkGBxQTERUUEBAUFBQUFBUVFBUTFRQVFRQVGBUWGBQVFBYYHCggGBolHRQUITEhJSkrLi4uGB8zODMsNygtLisBCgoKDg0OGhAQGCwcHBwsLCwsLCwsLCwsLCwsKywsLCwsLCwsKywsLCwsMSwsLSwsLCwsLCwrLCwtLCssKywsLP/AABEIANkA6QMBIgACEQEDEQH/xAAcAAEAAgMBAQEAAAAAAAAAAAAABAUCAwYBBwj/xABDEAABAwEFBAgDBQYEBwEAAAABAAIDEQQFEiExQVFhcQYTIjKBkaGxQsHRFCNScvAHFTOSsuFDU2LCJGNzgtLi8Rb/xAAYAQEAAwEAAAAAAAAAAAAAAAAAAQIDBP/EACIRAQEAAgICAwADAQAAAAAAAAABAhESIQMxE0FRQmGxIv/aAAwDAQACEQMRAD8A+4oiICIiAiIgIiICIiAiIgIiICIiAiIgIiICLwlYlx2BBmi1EO3rW6Vw1AKCSi0RWoHI5Hj8it6AiIgIiICIiAiIgIiICIiAiIgISvCvKIPDKFh9pbtNOYW2ijWxoogktcDoar1UPXlhq0+Gw81bWK1CRtRyI3FBIRFiSg9LgFgJQTQVXi9HBBlRZLEFZICwlGSzWqQoIU8aysdqIOFx/KfkVlIoVoagu0UewzY2AnXQ8wpCAiIgIiICIiAiIgIiICIvCgwL160qH1qdetJhtnckx7slW2qVezWpVtonVp49RHNrtEqxuq24Jhnk7snx0PmoNpmUAz5jms8ppeXb6O4rF7lgX5+S1yPUzFW5dsZHraHKvmmoRzClNcp0naQHLYHKMCvQ5UqyQXLS5yxLli4qEsHlRZlIcVGmKDfczu+OIPnX6KzVZcze+eQ9/qrNAREQEREBERAREQEREBERBSzvoSNxUd06l35ZzTG0aDtAbt65p9tG9dXisrn8m4sZZ1CnnUOS2cVDltS2sYyt1omWN2xGSVjB8Th5ak+VVXvmqu16H3QWDrpBRzh2AdQ07TxPtzXJ5HTguZ3UefD2Wp71nejaUf4H5FQTMtMMdzbDO8c7Gi2lS7JaMTQfPntUC0vUKz2zq3Z9068DvTKaaY3bpQ9ZYlBjnB2rYJljlGsqViXhco3XLwyqi7a96izPWMk63XbZ+sdiPdB/mP0QWV3w4WCupzPj+gpKIgIiICIiAiIgIiIC8J3r1RL0ZWJ3Ch8iglVXq5RspGjiORK3st8g+M+OajadJnSG3zwBskNn+0Rt/ixsNJg38cQOTyNrcjuqqG12CC1NbJZZOqklBc2ORro8WurHCrDlyOvFXLb2ftAPmFwPSK6WyWzrIiYJg0kSMFSdKY698ZkU14q2NVyiHeTpYHmOZha4eII2EEZEKG638D5LoLJZ3vbScNDwaVYatd/qFcxXcrBl1Mp2mg811S2xz2SVadGeiYZhltBD3ZFrAasbtBJ+I+nNdeuFsgEWUcsjBsaHnCP+05LoLmvcvd1clMXwu0xU1BG9c+WOU7rbHKXqLiRgIIIqDkVzF5ROhOdSw913yO4rqVhLGHAhwBByIOYKnx+S4X+keTxzOOIltirbVaArS/rmDH/8PIDXWMmpZxB3cCuVvWzzM0bXlmujOzKcoxwll1U2G+nRGmrdx2cirm7b4E1era8loq4BpNBxIyXJXHdjJHYrdOYGA5MDXYn7+1Qho9V9Ouy32GGMMgmhawbA9tSd5qak8SuW5OiYqV14gbVGlvpoyrmru+J7PMBgfE94OwgmlDWvDRc8+7HE0Zl+UAeya62nfelxcdnNoq5xoxpoR8TjrTgF1TGAAACgGgC4mwRy2d2RodoOjuDgutu+3CQbnDVu7iN4VUpaIiAiIgIiICIiAiIgLCdlWuG8EeizRByNUWVqbhe4bnEeq0l6qlsVLezaTsO9pHkrTrFW3uc43bngeeSnH2i3pMsTBqVnNIoZlotUk2WQc51aBrRUnWp12UXdrpx7Ud/3y6GRmVWucGnhXaruG2FpY9vwkOHgud6SPEzBFGRrieXAVa8ZNFRU0FTpvUy7XhkTWySAkClW1pTZrwWdvuVpJ9x9ajna4Va4Ea5EFU98XwGigdQep5L53dtqs1mdJIwF0riSHONQ0HUMGg56qZ0Ykfa7T1kgPVR5gnRz/hA5a+AUePDGd08mddayHgtNssOLNtK7a7RuB2eStC1QJ5j1zGDbUnkB/wDFtbLO2WO/cczbLHJHnI5mHMuZTYATk4mpOSn3f0OkfGyVk7B1jGvAwOoMQBpWvHcsem5Aj8FZdF+l9l+zwRy2iOOURNaWuNKYeyKk5AmlacVx5e3XPTXYLkkheete1xIFMNchU1rUcFd2Fg02hZSyB7y5pDhlQgggimwjxUeKWkwGxwp4j9FX/ir9pN9QVFd1D5KDFVpDm6j14Hgru0MxMVNCNm7JZNF9BKHNDht/RC2KsuuShLDtzHzVmgIiICIiAi8WLpmjVw80Rtmi0G1s3+QKw+3N2AnwU8arzx/UpeOdTVRxaidGOWL5XEt7G3aRuKcannK5u+30mdsxAOHiP7KuMysOmVQ5jiAMQpruNf8Acuehmz4bfkmlbasOsVffkrhFVtMjU19Pmtwl/XgVGvR1YnDkp0iXtvtLnENLMOYBNeIBWiO0ujcDIAW5g0qCMjoQajw3LfG/7qOjSSWN9BT3CwfYJH98YRu2+X1XTL0xs30qL/fPK7su7LR/ikuNanuuwNJFKaqgsj3vmET3NFQTUV2HTVddeUTqdkUNdo2Z12clx9qDo7TZ3uIp1uE0yyNBu4lZ5e2uHrTZf1k6ksDXYsdc3Cn4aUFcu8uu6GyysgJaG0xE7+e1UXTGIl8XVtLqONAASadmmnJXfR8TMgwuhc3Fi7zXA58+Ct45N9qeXdjrP3j91jpnpTZWtP7qBYZZnz4gG5M4bSOPBSZbuc2z0e4DQ5cTXJao5nws+7a3MDM0qRsrmpzyhhjdOe6aWh57MlK1plyXzK/XAPy1ou7v+Z0jqupUVrTSuxfPekeUg4hc8vbezp9o/ZfaMd2w72mRp8JX/IhXtvNCCNQargP2L3hWKaAnNrhI3k4YXU5Fg/mX0eSAvIaNvttV76UxW9lfjjB3iqqpWUkPHNWwAY0NGgFFVSOq8nwWTV5jwuDtx9Nvor0FUcrclZ3dJWNvDLyyQSUREBQprUa0b5qaos1mrmFbHW+2Xl5a/wCUN7ydSSsKLa+IjUFayuia+nFbftisSVmvKKyNsPtDxo4+/usX3k8UJANDXSmwj5rMtWuRipcI0nkyn2or8vOWTDlH2SSMiDmKEVLj7LmeveDRwoBteR6uBoPJdnaLKDsUJ93jYKcvoqcGnzVRNe4CpBpvb2hoR8Nd+pWE8uJhDSDyIpxz02q1tF0AgilKgglpLTnvpqosd2SNFGvxbDiqHlu7Hnl+qqtwq08mNYWFzwGlgrgNKVFKgk7TxVm68JCM4gORB93Kj6q1Mq2LC1pJJx0edKDOh3DnRZfZrWaVnDchXCNfICi2wtk0plZve1nbX1d2BiFPiwihqa7uCrp4W1Bniq0GoLQHUIzBNCXbNg1Uae7XmoktjquIAAoDroKn6qW7oXOxmPDNJpliYXbdlFXKrY2X1/iTaulEberbHZ34Rt7A3ZuGKo04qYOk32hrmso00xAEbtMxlnp4qPN0fZBY3PtLAJpHBjGvcCIwXDPdioCa7Ml7fsEEMML4Hwh1MEjWOZiOLMEgZmhy8RuWXJvx66SJbRK6HCdRQUy0By27vZaXxPLAHOOgFMt3BQrHeYJzV3FIHBRbKmTTmLxstGr5z0tj7TTxK+t3tF2SubFrs4aIprpFtcX5Flet7RDRoMhUgVqBmFETXOfs1txitsWtJD1RA24+7l+YNX6Is8WBtT3j6KruboxY7JR1nsscb6d7N7xXUB7qup4qbaZ/NTbvpEmmu2WmmQ1PotEDFiGZ1UljVVZg8ZKTc57Lhud7gLRIFtub4+Y9kFkiIgIiICxLAdQFkiDUbO38IWJsjd3qVvRTyqtwxv0jGxt4rXNYgATU5A7vopqwl7p5H2U8r+q/Fh+OGtd6PBIAbruP1VTe1/yxhuEMzcBm06E81KvEdo81SX02uHmE539Piw/Gu9+lNoYSGYNtOxXltXKy9OLaSQZmsO4RMBHmCujis5fb4mj/AD4/LG0n0X2a02SN4PWRsf8Ama13uFPOnxY/j5OLwlwtxSOPZbXQZ0FdFUW+1OqSXPIAJpiOdNitLSKlVNoYC6h0OR5HIqu6tMZPpzjppLS7CG4WnMjhxO1dRdENojYWttUzGEUIbI8DwFcvBXlr6KwWObq4HyPqxpeZC0kZmgFGjZn4hRr3nDG56DclpIrHxxh1XAvd+J5LifErKSziQUbF46K9ui4sRBcKk+i6GSysjFGtA4qFnAsuCetRLhG4ivrVXd1tkYaPeCN9CrSd4CgT2oBBIt8nZzU3oIW/e4Ymtc3J01e0cRqGDcAGkmh3Li7yvxgIaZGtqQKmtG1OpoCaBfWOi9ihjszBBI2VjhiMjSCJHHVwI2ZUpwQbIXGuEA0OYG0De7mdn6EG2uMctJZGfefw2gEENbQOxE65uG7WivcDWYnmgFKuJOQAGZ8guLsgNstbpnj7qGjqHgCYYzxoS8je6mxTEV0EakNC0WePJSQEpGqbRb7pZRhP4nE/L5LRKK0A1OSs42YQANAKKEskREBERAREQEREBYyHI8lkq+9Yy4spWge0mnMaoOKvMdo81SXsO7z+Svr0HbdzVFew7vj7FBs6PTht5xFwFDIW573Mc1vqQvrRC+f3F0UkfJFaC5rW42SjUuIBDhls0XWdJb0Fngc4d93ZYP8AUdvhqg+ZW8UcQNhI8ioNkY10rA80aXsDjuBcKqWx1MyqgkuLgONEHdX0K2yc1r2m+FI2CnouevNmJ7Rvc33Cuo5TJV7hRzu0eZ1Ve6MGZo/1V8s0HX3QygrwVN0ntj44pHsAc5rSQDoSN6vruZRp5KivtrXUa7Nr3NaRpUOcARXZqg4v952p4q9jW/lBPrVRpmvd33nzp6BdzH0eillIhY8sp2GGQ0La/wAWR2rWn4W5k6ncJp/Z+w69U3k17v6nLTeMZayr5XNYmbSFldV6S2JxfZbRg2uZ3o3/AJ2aHnkdxC+qx/s5h2yeTAPbNTY+g0A+J3k0/wBQKXKJ4VTHpa612SFojpLKB1sYDhU1IZGA7PC6gcdgbUVNV09ku8WeyiOtXuNXu/E9xq8+6k3ZckMBrGztaYjStOFMh4BZXiauY3m4+w+aouRNyXpWZC0zyUBKipe2N1ZTwaT6gKxVVc7auc7hTzNfkrVAREQEREBERAREQF4ULlqdOEHC3qO27mqe3srT9bCrm9u+7mqufUIJUl9WyKKOCB8TQGDtYDJKARkAO74lQpbLPhxTOlmc41Je7ERlsaMmDgFcSz02bB7BaTbSgp4bEZTTTePqrGC5Ws1zWXX9rFTM6nfzW37fwCD2VgAoAqxkJEzSBtPsVPday6oDKHYaaealXfYy4gnM7TSnoEF3Yndhcn0mfV8bdjpWA+eXrRda+TC3CFynSBvaiP8Azo/6gg7LorFSJzvidI+p/KcIHLI+ZV0uauO8Gsio57W/eS94gf4jt6nDpHZttphr/wBVlfKqC3RVX/6Ozf57c9NaHkaUU2y26OT+FKx/5XB1OdEEhVx7UrjuoPr7lWKrbEagu/ESfMoNzlT2+1Avwg5DXnuVpaTRp5LnbRZ+rmc3ZWreLTmPp4ILKw2jq31Pddk75HwXQLnIhUK1uyarcJ1b6t2fRBOREQEREBERAWqeYNFXGi2qDelnLhkdPJBAtN6/hb4n6KPZ5ZZHjDoCK5CgFdpWiVtEs9sczJpyOoQU15ucXu7JyJ0z2qrvcuiaHuaQKjMhWFraeuccTsJPaFTmPAhc/f0Li6pc4sr2WlzqDwJKnSu7+LixXi2QCru1tByI8FIIB0XJ2QYcwrKC2mtBU8BmfRErnql4Yl7ZLK91CQRuH1U58BUJSbks7XNoe8DmNqvH2drW0aKb1yEjSDlUHeFpnmkdkXvI3FxIQX1ttrG6uqdzcyqR8vWuaDGKBwcO0a9k1rkNclDwnct1neWuB3FBg2xtL3OwR4i53aLSXd40zqFPjhP4yOX/ALVUO1TdU8lwcY3HE1zQXUrq0gZ61PivBfEY2uPJjvmFKFo2wg/Gf5Y//FR3XeYnFzWBwJBJYMEgIrRwLaUOZzbhOZ10Wqz3xiNI4ZXc+rYPNzwpf22an8Fg/PM0f0tcnZ0sbD0heR1b6yBwIZKA0OrTSQCgqN4A2dkZlX1kbRgXGWJ7jO0ubE2ta9W97id1atAK7SE9kIMLV3TyUHpRgDWuL2h7SBhqMTmnWg1y181Ktx7DqakUC5mC4xWrjn6qEraxPqFYWXKRvGoPKlfkFCs0IbkFNg/iM5n2KC1REQEREBERAREQRLRd0b+8wV3jI+igv6PM+GSRviCPZXKIOdf0XBNeuPi3+61S9EGO77q+B+q6dEHMM6HQj4a+A+imwXHGzuxgK6RBWfYuCxdYAditUQUj7oB2LUbkC6BEFALlbuWLrkYdWroV5RBzH7haNC4cK5eRXn7maN/nT2XTloWL4QUHKzWBjRmCeFSa+ZWiOyYj2Y2jwqVfzwYX1eOzv2DnuU+MADsjyQU9huWhxOyVm5gGi2OK1k70EK3g0FBXPTRRWl22N3gWH/cptoOKgbma6DNSobOdqCujJ/y3+QPsSpVnjJc04TQGpqKbKfNWDYwFmgIiICIiAiIgIiICIiAiIgIiICIiAiIgIiICIiAtRszDqxv8oW1EGoWdn4G+QWQhb+EeQWaIFEREBERAREQf/9k="/>
          <p:cNvSpPr>
            <a:spLocks noChangeAspect="1" noChangeArrowheads="1"/>
          </p:cNvSpPr>
          <p:nvPr/>
        </p:nvSpPr>
        <p:spPr bwMode="auto">
          <a:xfrm>
            <a:off x="612775" y="3127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MX"/>
          </a:p>
        </p:txBody>
      </p:sp>
      <p:pic>
        <p:nvPicPr>
          <p:cNvPr id="8202" name="Picture 10" descr="http://us.cdn3.123rf.com/168nwm/digitalgenetics/digitalgenetics1011/digitalgenetics101100236/8164997-hombre-3d-trabajando-en-equipo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4365104"/>
            <a:ext cx="3211681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40841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Pergamino horizontal"/>
          <p:cNvSpPr/>
          <p:nvPr/>
        </p:nvSpPr>
        <p:spPr>
          <a:xfrm>
            <a:off x="-15389" y="2663577"/>
            <a:ext cx="9159389" cy="1512168"/>
          </a:xfrm>
          <a:prstGeom prst="horizontalScroll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>
              <a:spcBef>
                <a:spcPct val="20000"/>
              </a:spcBef>
            </a:pPr>
            <a:endParaRPr lang="es-MX" sz="2400" b="1" dirty="0" smtClean="0">
              <a:solidFill>
                <a:schemeClr val="tx1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PRESUPUESTO DE </a:t>
            </a:r>
            <a:r>
              <a:rPr lang="es-MX" sz="2400" b="1" dirty="0">
                <a:solidFill>
                  <a:srgbClr val="923B00"/>
                </a:solidFill>
                <a:latin typeface="+mj-lt"/>
              </a:rPr>
              <a:t>EGRESOS </a:t>
            </a:r>
            <a:r>
              <a:rPr lang="es-MX" sz="2400" b="1" dirty="0">
                <a:solidFill>
                  <a:srgbClr val="923B00"/>
                </a:solidFill>
              </a:rPr>
              <a:t>CIUDADANO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2015</a:t>
            </a:r>
          </a:p>
          <a:p>
            <a:pPr lvl="0" algn="ctr">
              <a:spcBef>
                <a:spcPct val="20000"/>
              </a:spcBef>
            </a:pPr>
            <a:r>
              <a:rPr lang="es-MX" sz="2400" b="1" dirty="0">
                <a:solidFill>
                  <a:srgbClr val="923B00"/>
                </a:solidFill>
                <a:latin typeface="+mj-lt"/>
              </a:rPr>
              <a:t>ADMINISTRACIÓN </a:t>
            </a:r>
            <a:r>
              <a:rPr lang="es-MX" sz="2400" b="1" dirty="0" smtClean="0">
                <a:solidFill>
                  <a:srgbClr val="923B00"/>
                </a:solidFill>
                <a:latin typeface="+mj-lt"/>
              </a:rPr>
              <a:t>2014-2017 – SAN PEDRO, COAHUILA.</a:t>
            </a:r>
            <a:endParaRPr lang="es-MX" sz="2400" b="1" dirty="0">
              <a:solidFill>
                <a:srgbClr val="923B00"/>
              </a:solidFill>
              <a:latin typeface="+mj-lt"/>
            </a:endParaRPr>
          </a:p>
          <a:p>
            <a:pPr lvl="0" algn="ctr">
              <a:spcBef>
                <a:spcPct val="20000"/>
              </a:spcBef>
            </a:pPr>
            <a:endParaRPr lang="es-MX" b="1" dirty="0">
              <a:solidFill>
                <a:srgbClr val="923B00"/>
              </a:solidFill>
              <a:latin typeface="Century Gothic"/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8339" y="44624"/>
            <a:ext cx="2131931" cy="27710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2664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971601" y="836712"/>
            <a:ext cx="7200800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srgbClr val="E65F00"/>
                </a:solidFill>
                <a:latin typeface="Calibri" pitchFamily="34" charset="0"/>
              </a:rPr>
              <a:t>¿Qué es la Ley de Ingresos y cual es su importancia?</a:t>
            </a:r>
          </a:p>
          <a:p>
            <a:pPr algn="just"/>
            <a:endParaRPr lang="es-MX" b="1" dirty="0">
              <a:latin typeface="Calibri" pitchFamily="34" charset="0"/>
            </a:endParaRPr>
          </a:p>
          <a:p>
            <a:pPr algn="just"/>
            <a:r>
              <a:rPr lang="es-MX" b="1" dirty="0" smtClean="0">
                <a:latin typeface="Calibri" pitchFamily="34" charset="0"/>
              </a:rPr>
              <a:t>Es un documento en el cual se consignan las cantidades monetarias de los ingresos municipales correspondientes a un ejercicio fiscal, identificándolos por rubro;  es de gran importancia, ya que </a:t>
            </a:r>
            <a:r>
              <a:rPr lang="es-MX" b="1" dirty="0"/>
              <a:t>ofrece información valiosa </a:t>
            </a:r>
            <a:r>
              <a:rPr lang="es-MX" b="1" dirty="0" smtClean="0"/>
              <a:t>del </a:t>
            </a:r>
            <a:r>
              <a:rPr lang="es-MX" b="1" dirty="0"/>
              <a:t>presupuesto de ingresos, indicando las contribuciones y el ingreso estimado de cada una de </a:t>
            </a:r>
            <a:r>
              <a:rPr lang="es-MX" b="1" dirty="0" smtClean="0"/>
              <a:t>ellas, </a:t>
            </a:r>
            <a:r>
              <a:rPr lang="es-MX" b="1" dirty="0"/>
              <a:t>así como los demás ingresos que espera recibir el municipio e incorporar las partidas que cada municipio estime como fuente de ingresos para cada ejercicio </a:t>
            </a:r>
            <a:r>
              <a:rPr lang="es-MX" b="1" dirty="0" smtClean="0"/>
              <a:t>fiscal.</a:t>
            </a:r>
          </a:p>
          <a:p>
            <a:pPr algn="just"/>
            <a:endParaRPr lang="es-MX" b="1" dirty="0"/>
          </a:p>
          <a:p>
            <a:pPr algn="just"/>
            <a:r>
              <a:rPr lang="es-MX" b="1" dirty="0" smtClean="0"/>
              <a:t>Además </a:t>
            </a:r>
            <a:r>
              <a:rPr lang="es-MX" b="1" dirty="0"/>
              <a:t>de ser una importante herramienta de transparencia y rendición de cuentas. </a:t>
            </a:r>
            <a:endParaRPr lang="es-MX" b="1" dirty="0">
              <a:latin typeface="Calibri" pitchFamily="34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2877" y="332656"/>
            <a:ext cx="1371600" cy="13255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5225815"/>
            <a:ext cx="1512168" cy="139049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086833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464496"/>
          </a:xfrm>
        </p:spPr>
        <p:txBody>
          <a:bodyPr>
            <a:normAutofit lnSpcReduction="10000"/>
          </a:bodyPr>
          <a:lstStyle/>
          <a:p>
            <a:r>
              <a:rPr lang="es-MX" b="1" dirty="0">
                <a:solidFill>
                  <a:srgbClr val="E65F00"/>
                </a:solidFill>
                <a:cs typeface="Aharoni" pitchFamily="2" charset="-79"/>
              </a:rPr>
              <a:t>¿Qué es el presupuesto ciudadano</a:t>
            </a:r>
            <a:r>
              <a:rPr lang="es-MX" b="1" dirty="0" smtClean="0">
                <a:solidFill>
                  <a:srgbClr val="E65F00"/>
                </a:solidFill>
                <a:cs typeface="Aharoni" pitchFamily="2" charset="-79"/>
              </a:rPr>
              <a:t>?</a:t>
            </a:r>
          </a:p>
          <a:p>
            <a:pPr algn="just"/>
            <a:endParaRPr lang="es-MX" sz="1800" b="1" dirty="0" smtClean="0">
              <a:solidFill>
                <a:schemeClr val="accent3">
                  <a:lumMod val="50000"/>
                </a:schemeClr>
              </a:solidFill>
              <a:latin typeface="+mj-lt"/>
              <a:cs typeface="Aharoni" pitchFamily="2" charset="-79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Para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todos los ciudadanos es de importancia conocer que hace el Gobierno con los recursos que pagamos a través de nuestros impuestos. </a:t>
            </a:r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Este presupuesto esta diseñado para que el ciudadano comprenda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como se utilizan los recursos públicos,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respondiendo preguntas tales como: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¿Cuánto es lo que se recauda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¿Cómo se administran los recursos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 ¿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Cómo y en que se gastan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?,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¿A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quiénes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beneficia ese gasto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?....</a:t>
            </a:r>
          </a:p>
          <a:p>
            <a:pPr algn="just"/>
            <a:endParaRPr lang="es-MX" sz="18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esta manera el Presupuesto Ciudadano tiene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la finalidad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de que conozcamos las </a:t>
            </a:r>
            <a:r>
              <a:rPr lang="es-MX" sz="1800" b="1" dirty="0" smtClean="0">
                <a:solidFill>
                  <a:schemeClr val="tx1"/>
                </a:solidFill>
                <a:latin typeface="+mj-lt"/>
              </a:rPr>
              <a:t>decisiones de la administración pública </a:t>
            </a:r>
            <a:r>
              <a:rPr lang="es-MX" sz="1800" b="1" dirty="0">
                <a:solidFill>
                  <a:schemeClr val="tx1"/>
                </a:solidFill>
                <a:latin typeface="+mj-lt"/>
              </a:rPr>
              <a:t>que benefician a la sociedad, permitiéndonos analizar los resultados que brinda el Gobierno en materia de Transparencia Presupuestal.</a:t>
            </a:r>
          </a:p>
          <a:p>
            <a:endParaRPr lang="es-MX" sz="1600" dirty="0">
              <a:solidFill>
                <a:schemeClr val="accent3">
                  <a:lumMod val="50000"/>
                </a:schemeClr>
              </a:solidFill>
            </a:endParaRPr>
          </a:p>
        </p:txBody>
      </p:sp>
      <p:pic>
        <p:nvPicPr>
          <p:cNvPr id="5" name="Picture 2" descr="http://cdn2.letraslibres.com/cdn/farfuture/D90dVl6WbmmwOoz8DBT8I5wDkpY51siBTj2-sqJ2zjw/mtime:1316455758/sites/default/files/imagecache/revista_articulo_588_480/cari-presupues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44208" y="5085184"/>
            <a:ext cx="1656184" cy="1429321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952302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Marcador de contenido"/>
          <p:cNvSpPr>
            <a:spLocks noGrp="1"/>
          </p:cNvSpPr>
          <p:nvPr>
            <p:ph idx="1"/>
          </p:nvPr>
        </p:nvSpPr>
        <p:spPr>
          <a:xfrm>
            <a:off x="971600" y="1988840"/>
            <a:ext cx="7200800" cy="2736304"/>
          </a:xfrm>
        </p:spPr>
        <p:txBody>
          <a:bodyPr>
            <a:normAutofit fontScale="77500" lnSpcReduction="20000"/>
          </a:bodyPr>
          <a:lstStyle/>
          <a:p>
            <a:pPr algn="just"/>
            <a:endParaRPr lang="es-MX" sz="2600" b="1" dirty="0">
              <a:latin typeface="Calibri Light" pitchFamily="34" charset="0"/>
            </a:endParaRPr>
          </a:p>
          <a:p>
            <a:pPr marL="0" indent="0" algn="just">
              <a:buNone/>
            </a:pPr>
            <a:r>
              <a:rPr lang="es-MX" sz="2600" b="1" dirty="0" smtClean="0"/>
              <a:t>El </a:t>
            </a:r>
            <a:r>
              <a:rPr lang="es-MX" sz="2600" b="1" dirty="0"/>
              <a:t>Presupuesto son los recursos que el Gobierno planea gastar durante el año, los cuales satisfacen las demandas y necesidades de la población.</a:t>
            </a:r>
          </a:p>
          <a:p>
            <a:pPr marL="0" indent="0" algn="just">
              <a:buNone/>
            </a:pPr>
            <a:endParaRPr lang="es-MX" sz="2600" b="1" dirty="0" smtClean="0"/>
          </a:p>
          <a:p>
            <a:pPr marL="0" indent="0" algn="just">
              <a:buNone/>
            </a:pPr>
            <a:r>
              <a:rPr lang="es-MX" sz="2600" b="1" dirty="0" smtClean="0"/>
              <a:t>Estos </a:t>
            </a:r>
            <a:r>
              <a:rPr lang="es-MX" sz="2600" b="1" dirty="0"/>
              <a:t>son las estimaciones de los fondos que recibe el Gobierno y de los recursos que este planea gastar. También genera un valor público en las acciones gubernamentales, y somos nosotros como ciudadanos quienes las calificamos en cuanto a los beneficios y prioridades que se obtienen</a:t>
            </a:r>
            <a:r>
              <a:rPr lang="es-MX" sz="2600" b="1" dirty="0" smtClean="0">
                <a:latin typeface="+mj-lt"/>
              </a:rPr>
              <a:t>.</a:t>
            </a:r>
          </a:p>
          <a:p>
            <a:pPr algn="just"/>
            <a:endParaRPr lang="es-MX" sz="2600" dirty="0"/>
          </a:p>
        </p:txBody>
      </p:sp>
      <p:sp>
        <p:nvSpPr>
          <p:cNvPr id="9" name="8 CuadroTexto"/>
          <p:cNvSpPr txBox="1"/>
          <p:nvPr/>
        </p:nvSpPr>
        <p:spPr>
          <a:xfrm>
            <a:off x="2411760" y="548680"/>
            <a:ext cx="504056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200" b="1" dirty="0" smtClean="0">
                <a:solidFill>
                  <a:srgbClr val="E65F00"/>
                </a:solidFill>
              </a:rPr>
              <a:t>¿Qué es el Presupuesto de Egresos?</a:t>
            </a:r>
            <a:endParaRPr lang="es-MX" sz="3200" b="1" dirty="0">
              <a:solidFill>
                <a:srgbClr val="E65F00"/>
              </a:solidFill>
            </a:endParaRPr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01353"/>
            <a:ext cx="1944215" cy="127146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2" descr="C:\Users\diego.aguilerah\Desktop\dinero_3d_2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768244" y="4725144"/>
            <a:ext cx="1368152" cy="1368152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1353296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4968552"/>
          </a:xfrm>
        </p:spPr>
        <p:txBody>
          <a:bodyPr>
            <a:normAutofit/>
          </a:bodyPr>
          <a:lstStyle/>
          <a:p>
            <a:r>
              <a:rPr lang="es-MX" sz="3600" b="1" dirty="0">
                <a:solidFill>
                  <a:srgbClr val="E65F00"/>
                </a:solidFill>
              </a:rPr>
              <a:t>¿Por qué es importante elaborar un Presupuesto</a:t>
            </a:r>
            <a:r>
              <a:rPr lang="es-MX" sz="3600" b="1" dirty="0" smtClean="0">
                <a:solidFill>
                  <a:srgbClr val="E65F00"/>
                </a:solidFill>
              </a:rPr>
              <a:t>?</a:t>
            </a:r>
          </a:p>
          <a:p>
            <a:endParaRPr lang="es-MX" sz="3200" b="1" dirty="0">
              <a:solidFill>
                <a:srgbClr val="0070C0"/>
              </a:solidFill>
            </a:endParaRPr>
          </a:p>
          <a:p>
            <a:pPr algn="just"/>
            <a:r>
              <a:rPr lang="es-MX" sz="2000" b="1" dirty="0" smtClean="0">
                <a:solidFill>
                  <a:schemeClr val="tx1"/>
                </a:solidFill>
              </a:rPr>
              <a:t>La </a:t>
            </a:r>
            <a:r>
              <a:rPr lang="es-MX" sz="2000" b="1" dirty="0">
                <a:solidFill>
                  <a:schemeClr val="tx1"/>
                </a:solidFill>
              </a:rPr>
              <a:t>elaboración del Presupuesto es de vital importancia, pues el ciudadano necesita servicios y obras de calidad, los cuales el Gobierno tiene la obligación de proporcionarlos, es donde el Presupuesto nos da a conocer cuales fueron dichos trabajos, y sabemos cual es la calidad de vida a través de la economía, educación, atención en salud, seguridad pública, entre otros</a:t>
            </a:r>
            <a:r>
              <a:rPr lang="es-MX" sz="2000" dirty="0">
                <a:solidFill>
                  <a:schemeClr val="tx1"/>
                </a:solidFill>
              </a:rPr>
              <a:t>.</a:t>
            </a:r>
          </a:p>
          <a:p>
            <a:endParaRPr lang="es-MX" dirty="0">
              <a:solidFill>
                <a:schemeClr val="tx1"/>
              </a:solidFill>
            </a:endParaRPr>
          </a:p>
        </p:txBody>
      </p:sp>
      <p:pic>
        <p:nvPicPr>
          <p:cNvPr id="9218" name="Picture 2" descr="http://us.cdn1.123rf.com/168nwm/johan2011/johan20111209/johan2011120900030/15508131-business-review-3d-%D0%BC%D0%B0%D0%BB%D0%B5%D0%BD%D1%8C%D0%BA%D0%B8%D0%B5-%D1%87%D0%B5%D0%BB%D0%BE%D0%B2%D0%B5%D1%87%D0%B5%D1%81%D0%BA%D0%B8%D0%B5-%D1%85%D0%B0%D1%80%D0%B0%D0%BA%D1%82%D0%B5%D1%80%D1%8B-x2,-%D0%B3%D0%BB%D1%8F%D0%B4%D1%8F-%D0%BD%EF%BF%BD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0152" y="4483021"/>
            <a:ext cx="1872208" cy="187220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  <p:pic>
        <p:nvPicPr>
          <p:cNvPr id="9220" name="Picture 4" descr="http://previews.123rf.com/images/coramax/coramax1208/coramax120801167/14802329-3d-people--human-character--person-sitting-on-the-bench-and-a-read-book-3d-render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3501" y="4454421"/>
            <a:ext cx="2024970" cy="1682283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/>
        </p:spPr>
      </p:pic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29770" cy="5162128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¿De </a:t>
            </a:r>
            <a:r>
              <a:rPr lang="es-MX" sz="2800" b="1" dirty="0">
                <a:solidFill>
                  <a:srgbClr val="E65F00"/>
                </a:solidFill>
                <a:latin typeface="+mj-lt"/>
              </a:rPr>
              <a:t>dónde obtiene el 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Municipio los ingresos?</a:t>
            </a:r>
            <a:endParaRPr lang="es-MX" sz="2800" b="1" dirty="0">
              <a:solidFill>
                <a:srgbClr val="E65F0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El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dinero del presupuesto proviene del pago de impuestos, servicios, multas, uso de bienes públicos, que hacemos como ciudadanos y empresas, también proviene de las transferencias que por ley otorga la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Federación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a los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Municipios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y que se reflejan en Aportaciones y Participaciones Federales.</a:t>
            </a: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La manera en que los ingresos se recaudan, los montos y obligaciones, se establecen en la Ley de Ingresos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.</a:t>
            </a: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dirty="0" smtClean="0"/>
          </a:p>
          <a:p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pic>
        <p:nvPicPr>
          <p:cNvPr id="5122" name="Picture 2" descr="http://us.cdn2.123rf.com/168nwm/yupiramos/yupiramos1303/yupiramos130300455/18333800-dibujos-animados-hombre-de-negocios-dibujo-impuesto-iconos-ilustracion-vectori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60232" y="3501008"/>
            <a:ext cx="2032248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035051" y="3060700"/>
            <a:ext cx="5624513" cy="2743199"/>
            <a:chOff x="652" y="1928"/>
            <a:chExt cx="3543" cy="1728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657" y="1933"/>
              <a:ext cx="3538" cy="170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657" y="1933"/>
              <a:ext cx="3538" cy="154"/>
            </a:xfrm>
            <a:prstGeom prst="rect">
              <a:avLst/>
            </a:prstGeom>
            <a:solidFill>
              <a:srgbClr val="E65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657" y="2082"/>
              <a:ext cx="3538" cy="139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657" y="2216"/>
              <a:ext cx="3538" cy="135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657" y="2346"/>
              <a:ext cx="3538" cy="134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657" y="2475"/>
              <a:ext cx="3538" cy="135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657" y="2605"/>
              <a:ext cx="3538" cy="134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57" y="2735"/>
              <a:ext cx="3538" cy="134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657" y="2864"/>
              <a:ext cx="3538" cy="135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657" y="2994"/>
              <a:ext cx="3538" cy="134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57" y="3124"/>
              <a:ext cx="3538" cy="259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657" y="3378"/>
              <a:ext cx="3538" cy="134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657" y="3508"/>
              <a:ext cx="3538" cy="134"/>
            </a:xfrm>
            <a:prstGeom prst="rect">
              <a:avLst/>
            </a:prstGeom>
            <a:solidFill>
              <a:srgbClr val="E65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676" y="1943"/>
              <a:ext cx="130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ORIGEN DE INGRESOS (CRI)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470" y="1943"/>
              <a:ext cx="48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IMPORTE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676" y="2096"/>
              <a:ext cx="514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IMPUESTOS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3518" y="2096"/>
              <a:ext cx="6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$13,860,436.00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676" y="2226"/>
              <a:ext cx="2045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CUOTAS Y APPORTACIONES DE SEGURIDAD SOCIAL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3902" y="2226"/>
              <a:ext cx="2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$0.00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676" y="2355"/>
              <a:ext cx="128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CONTRIBUCIONES DE MEJORAS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3686" y="2355"/>
              <a:ext cx="49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$50,771.00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676" y="2485"/>
              <a:ext cx="47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DERECHOS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566" y="2485"/>
              <a:ext cx="61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$7,925,068.00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676" y="2615"/>
              <a:ext cx="54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PRODUCTOS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3638" y="2615"/>
              <a:ext cx="53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$392,352.00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676" y="2744"/>
              <a:ext cx="90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APROVECHAMIENTOS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566" y="2744"/>
              <a:ext cx="61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$1,340,305.00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676" y="2874"/>
              <a:ext cx="188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INGRESOS POR VENTAS DE BIENES Y SERVICIOS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4" name="Rectangle 32"/>
            <p:cNvSpPr>
              <a:spLocks noChangeArrowheads="1"/>
            </p:cNvSpPr>
            <p:nvPr/>
          </p:nvSpPr>
          <p:spPr bwMode="auto">
            <a:xfrm>
              <a:off x="3902" y="2874"/>
              <a:ext cx="2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$0.00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5" name="Rectangle 33"/>
            <p:cNvSpPr>
              <a:spLocks noChangeArrowheads="1"/>
            </p:cNvSpPr>
            <p:nvPr/>
          </p:nvSpPr>
          <p:spPr bwMode="auto">
            <a:xfrm>
              <a:off x="676" y="3004"/>
              <a:ext cx="145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PARTICIPACIONES Y APORTACIONES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7" name="Rectangle 34"/>
            <p:cNvSpPr>
              <a:spLocks noChangeArrowheads="1"/>
            </p:cNvSpPr>
            <p:nvPr/>
          </p:nvSpPr>
          <p:spPr bwMode="auto">
            <a:xfrm>
              <a:off x="3470" y="3004"/>
              <a:ext cx="66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$178,750,914.00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8" name="Rectangle 35"/>
            <p:cNvSpPr>
              <a:spLocks noChangeArrowheads="1"/>
            </p:cNvSpPr>
            <p:nvPr/>
          </p:nvSpPr>
          <p:spPr bwMode="auto">
            <a:xfrm>
              <a:off x="676" y="3133"/>
              <a:ext cx="221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TRANSFERENCIAS, ASIGNACIONES, SUBSIDIOS Y OTRAS 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29" name="Rectangle 36"/>
            <p:cNvSpPr>
              <a:spLocks noChangeArrowheads="1"/>
            </p:cNvSpPr>
            <p:nvPr/>
          </p:nvSpPr>
          <p:spPr bwMode="auto">
            <a:xfrm>
              <a:off x="676" y="3258"/>
              <a:ext cx="37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AYUDAS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0" name="Rectangle 37"/>
            <p:cNvSpPr>
              <a:spLocks noChangeArrowheads="1"/>
            </p:cNvSpPr>
            <p:nvPr/>
          </p:nvSpPr>
          <p:spPr bwMode="auto">
            <a:xfrm>
              <a:off x="3518" y="3196"/>
              <a:ext cx="65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$67,410,000.00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1" name="Rectangle 38"/>
            <p:cNvSpPr>
              <a:spLocks noChangeArrowheads="1"/>
            </p:cNvSpPr>
            <p:nvPr/>
          </p:nvSpPr>
          <p:spPr bwMode="auto">
            <a:xfrm>
              <a:off x="676" y="3388"/>
              <a:ext cx="1781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INGRESOS DERIVADOS DE FINANCIAMIENTO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2" name="Rectangle 39"/>
            <p:cNvSpPr>
              <a:spLocks noChangeArrowheads="1"/>
            </p:cNvSpPr>
            <p:nvPr/>
          </p:nvSpPr>
          <p:spPr bwMode="auto">
            <a:xfrm>
              <a:off x="3902" y="3388"/>
              <a:ext cx="2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$0.00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3" name="Rectangle 40"/>
            <p:cNvSpPr>
              <a:spLocks noChangeArrowheads="1"/>
            </p:cNvSpPr>
            <p:nvPr/>
          </p:nvSpPr>
          <p:spPr bwMode="auto">
            <a:xfrm>
              <a:off x="2846" y="3517"/>
              <a:ext cx="31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4" name="Rectangle 41"/>
            <p:cNvSpPr>
              <a:spLocks noChangeArrowheads="1"/>
            </p:cNvSpPr>
            <p:nvPr/>
          </p:nvSpPr>
          <p:spPr bwMode="auto">
            <a:xfrm>
              <a:off x="3470" y="3517"/>
              <a:ext cx="67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$269,729,846.00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35" name="Rectangle 42"/>
            <p:cNvSpPr>
              <a:spLocks noChangeArrowheads="1"/>
            </p:cNvSpPr>
            <p:nvPr/>
          </p:nvSpPr>
          <p:spPr bwMode="auto">
            <a:xfrm>
              <a:off x="652" y="1933"/>
              <a:ext cx="10" cy="1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6" name="Rectangle 43"/>
            <p:cNvSpPr>
              <a:spLocks noChangeArrowheads="1"/>
            </p:cNvSpPr>
            <p:nvPr/>
          </p:nvSpPr>
          <p:spPr bwMode="auto">
            <a:xfrm>
              <a:off x="3172" y="1933"/>
              <a:ext cx="10" cy="1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7" name="Rectangle 44"/>
            <p:cNvSpPr>
              <a:spLocks noChangeArrowheads="1"/>
            </p:cNvSpPr>
            <p:nvPr/>
          </p:nvSpPr>
          <p:spPr bwMode="auto">
            <a:xfrm>
              <a:off x="4185" y="1933"/>
              <a:ext cx="10" cy="14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8" name="Rectangle 45"/>
            <p:cNvSpPr>
              <a:spLocks noChangeArrowheads="1"/>
            </p:cNvSpPr>
            <p:nvPr/>
          </p:nvSpPr>
          <p:spPr bwMode="auto">
            <a:xfrm>
              <a:off x="652" y="2091"/>
              <a:ext cx="10" cy="15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9" name="Rectangle 46"/>
            <p:cNvSpPr>
              <a:spLocks noChangeArrowheads="1"/>
            </p:cNvSpPr>
            <p:nvPr/>
          </p:nvSpPr>
          <p:spPr bwMode="auto">
            <a:xfrm>
              <a:off x="3172" y="2091"/>
              <a:ext cx="10" cy="15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0" name="Rectangle 47"/>
            <p:cNvSpPr>
              <a:spLocks noChangeArrowheads="1"/>
            </p:cNvSpPr>
            <p:nvPr/>
          </p:nvSpPr>
          <p:spPr bwMode="auto">
            <a:xfrm>
              <a:off x="4185" y="2091"/>
              <a:ext cx="10" cy="155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1" name="Rectangle 48"/>
            <p:cNvSpPr>
              <a:spLocks noChangeArrowheads="1"/>
            </p:cNvSpPr>
            <p:nvPr/>
          </p:nvSpPr>
          <p:spPr bwMode="auto">
            <a:xfrm>
              <a:off x="662" y="1928"/>
              <a:ext cx="353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2" name="Rectangle 49"/>
            <p:cNvSpPr>
              <a:spLocks noChangeArrowheads="1"/>
            </p:cNvSpPr>
            <p:nvPr/>
          </p:nvSpPr>
          <p:spPr bwMode="auto">
            <a:xfrm>
              <a:off x="652" y="2077"/>
              <a:ext cx="3543" cy="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3" name="Rectangle 50"/>
            <p:cNvSpPr>
              <a:spLocks noChangeArrowheads="1"/>
            </p:cNvSpPr>
            <p:nvPr/>
          </p:nvSpPr>
          <p:spPr bwMode="auto">
            <a:xfrm>
              <a:off x="662" y="2211"/>
              <a:ext cx="353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4" name="Rectangle 51"/>
            <p:cNvSpPr>
              <a:spLocks noChangeArrowheads="1"/>
            </p:cNvSpPr>
            <p:nvPr/>
          </p:nvSpPr>
          <p:spPr bwMode="auto">
            <a:xfrm>
              <a:off x="662" y="2341"/>
              <a:ext cx="353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5" name="Rectangle 52"/>
            <p:cNvSpPr>
              <a:spLocks noChangeArrowheads="1"/>
            </p:cNvSpPr>
            <p:nvPr/>
          </p:nvSpPr>
          <p:spPr bwMode="auto">
            <a:xfrm>
              <a:off x="662" y="2471"/>
              <a:ext cx="3533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6" name="Rectangle 53"/>
            <p:cNvSpPr>
              <a:spLocks noChangeArrowheads="1"/>
            </p:cNvSpPr>
            <p:nvPr/>
          </p:nvSpPr>
          <p:spPr bwMode="auto">
            <a:xfrm>
              <a:off x="662" y="2600"/>
              <a:ext cx="353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7" name="Rectangle 54"/>
            <p:cNvSpPr>
              <a:spLocks noChangeArrowheads="1"/>
            </p:cNvSpPr>
            <p:nvPr/>
          </p:nvSpPr>
          <p:spPr bwMode="auto">
            <a:xfrm>
              <a:off x="662" y="2730"/>
              <a:ext cx="3533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8" name="Rectangle 55"/>
            <p:cNvSpPr>
              <a:spLocks noChangeArrowheads="1"/>
            </p:cNvSpPr>
            <p:nvPr/>
          </p:nvSpPr>
          <p:spPr bwMode="auto">
            <a:xfrm>
              <a:off x="662" y="2860"/>
              <a:ext cx="3533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9" name="Rectangle 56"/>
            <p:cNvSpPr>
              <a:spLocks noChangeArrowheads="1"/>
            </p:cNvSpPr>
            <p:nvPr/>
          </p:nvSpPr>
          <p:spPr bwMode="auto">
            <a:xfrm>
              <a:off x="662" y="2989"/>
              <a:ext cx="353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0" name="Rectangle 57"/>
            <p:cNvSpPr>
              <a:spLocks noChangeArrowheads="1"/>
            </p:cNvSpPr>
            <p:nvPr/>
          </p:nvSpPr>
          <p:spPr bwMode="auto">
            <a:xfrm>
              <a:off x="662" y="3119"/>
              <a:ext cx="3533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1" name="Rectangle 58"/>
            <p:cNvSpPr>
              <a:spLocks noChangeArrowheads="1"/>
            </p:cNvSpPr>
            <p:nvPr/>
          </p:nvSpPr>
          <p:spPr bwMode="auto">
            <a:xfrm>
              <a:off x="662" y="3373"/>
              <a:ext cx="353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2" name="Rectangle 59"/>
            <p:cNvSpPr>
              <a:spLocks noChangeArrowheads="1"/>
            </p:cNvSpPr>
            <p:nvPr/>
          </p:nvSpPr>
          <p:spPr bwMode="auto">
            <a:xfrm>
              <a:off x="662" y="3503"/>
              <a:ext cx="3533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3" name="Rectangle 60"/>
            <p:cNvSpPr>
              <a:spLocks noChangeArrowheads="1"/>
            </p:cNvSpPr>
            <p:nvPr/>
          </p:nvSpPr>
          <p:spPr bwMode="auto">
            <a:xfrm>
              <a:off x="662" y="3632"/>
              <a:ext cx="353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</a:rPr>
              <a:t>¿Para qué se gasta el Presupuesto?</a:t>
            </a:r>
          </a:p>
          <a:p>
            <a:pPr algn="just"/>
            <a:endParaRPr lang="es-MX" sz="1700" b="1" dirty="0" smtClean="0">
              <a:solidFill>
                <a:srgbClr val="0070C0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La Clasificación Funcional del Gasto agrupa los gastos según los propósitos u objetivos </a:t>
            </a:r>
            <a:r>
              <a:rPr lang="es-MX" sz="1600" b="1" dirty="0" smtClean="0">
                <a:solidFill>
                  <a:schemeClr val="tx1"/>
                </a:solidFill>
              </a:rPr>
              <a:t>socioeconómicos que persigue el municipio.</a:t>
            </a:r>
          </a:p>
          <a:p>
            <a:pPr algn="just"/>
            <a:endParaRPr lang="es-MX" sz="17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Presenta el gasto público según la naturaleza de los servicios gubernamentales brindados a la población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chemeClr val="tx1"/>
              </a:solidFill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</a:rPr>
              <a:t>Con dicha clasificación se identifica el presupuesto destinado a funciones de gobierno, desarrollo </a:t>
            </a:r>
            <a:r>
              <a:rPr lang="es-MX" sz="1600" b="1" dirty="0" smtClean="0">
                <a:solidFill>
                  <a:schemeClr val="tx1"/>
                </a:solidFill>
              </a:rPr>
              <a:t>social, desarrollo </a:t>
            </a:r>
            <a:r>
              <a:rPr lang="es-MX" sz="1600" b="1" dirty="0">
                <a:solidFill>
                  <a:schemeClr val="tx1"/>
                </a:solidFill>
              </a:rPr>
              <a:t>económico y otras no clasificadas; permitiendo determinar los objetivos generales de las </a:t>
            </a:r>
            <a:r>
              <a:rPr lang="es-MX" sz="1600" b="1" dirty="0" smtClean="0">
                <a:solidFill>
                  <a:schemeClr val="tx1"/>
                </a:solidFill>
              </a:rPr>
              <a:t>políticas públicas </a:t>
            </a:r>
            <a:r>
              <a:rPr lang="es-MX" sz="1600" b="1" dirty="0">
                <a:solidFill>
                  <a:schemeClr val="tx1"/>
                </a:solidFill>
              </a:rPr>
              <a:t>y los recursos financieros que se asignan para alcanzar éstos</a:t>
            </a:r>
            <a:r>
              <a:rPr lang="es-MX" sz="1600" b="1" dirty="0" smtClean="0">
                <a:solidFill>
                  <a:schemeClr val="tx1"/>
                </a:solidFill>
              </a:rPr>
              <a:t>.</a:t>
            </a:r>
            <a:endParaRPr lang="es-MX" b="1" dirty="0">
              <a:solidFill>
                <a:schemeClr val="tx1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</a:endParaRPr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4288" y="4437112"/>
            <a:ext cx="1296144" cy="129614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1250950" y="4306888"/>
            <a:ext cx="5524499" cy="1577975"/>
            <a:chOff x="788" y="2713"/>
            <a:chExt cx="3480" cy="994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793" y="2718"/>
              <a:ext cx="3475" cy="97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793" y="2718"/>
              <a:ext cx="3475" cy="298"/>
            </a:xfrm>
            <a:prstGeom prst="rect">
              <a:avLst/>
            </a:prstGeom>
            <a:solidFill>
              <a:srgbClr val="E65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Rectangle 6"/>
            <p:cNvSpPr>
              <a:spLocks noChangeArrowheads="1"/>
            </p:cNvSpPr>
            <p:nvPr/>
          </p:nvSpPr>
          <p:spPr bwMode="auto">
            <a:xfrm>
              <a:off x="793" y="3011"/>
              <a:ext cx="3475" cy="139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Rectangle 7"/>
            <p:cNvSpPr>
              <a:spLocks noChangeArrowheads="1"/>
            </p:cNvSpPr>
            <p:nvPr/>
          </p:nvSpPr>
          <p:spPr bwMode="auto">
            <a:xfrm>
              <a:off x="793" y="3145"/>
              <a:ext cx="3475" cy="135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9" name="Rectangle 8"/>
            <p:cNvSpPr>
              <a:spLocks noChangeArrowheads="1"/>
            </p:cNvSpPr>
            <p:nvPr/>
          </p:nvSpPr>
          <p:spPr bwMode="auto">
            <a:xfrm>
              <a:off x="793" y="3275"/>
              <a:ext cx="3475" cy="134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" name="Rectangle 9"/>
            <p:cNvSpPr>
              <a:spLocks noChangeArrowheads="1"/>
            </p:cNvSpPr>
            <p:nvPr/>
          </p:nvSpPr>
          <p:spPr bwMode="auto">
            <a:xfrm>
              <a:off x="793" y="3405"/>
              <a:ext cx="3475" cy="134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793" y="3534"/>
              <a:ext cx="3475" cy="154"/>
            </a:xfrm>
            <a:prstGeom prst="rect">
              <a:avLst/>
            </a:prstGeom>
            <a:solidFill>
              <a:srgbClr val="E65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812" y="2728"/>
              <a:ext cx="188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CLASIFICACIÓN FUNCIONAL DEL GASTO 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812" y="2872"/>
              <a:ext cx="62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(FINALIDAD)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3346" y="2800"/>
              <a:ext cx="85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PRESUPUESTADO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812" y="3025"/>
              <a:ext cx="475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GOBIERNO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3543" y="3025"/>
              <a:ext cx="66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$117,879,094.00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6"/>
            <p:cNvSpPr>
              <a:spLocks noChangeArrowheads="1"/>
            </p:cNvSpPr>
            <p:nvPr/>
          </p:nvSpPr>
          <p:spPr bwMode="auto">
            <a:xfrm>
              <a:off x="812" y="3155"/>
              <a:ext cx="86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DESARROLLO SOCIAL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7"/>
            <p:cNvSpPr>
              <a:spLocks noChangeArrowheads="1"/>
            </p:cNvSpPr>
            <p:nvPr/>
          </p:nvSpPr>
          <p:spPr bwMode="auto">
            <a:xfrm>
              <a:off x="3543" y="3155"/>
              <a:ext cx="666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$139,143,954.00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812" y="3285"/>
              <a:ext cx="109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DESARROLLO ECONÓMICO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3639" y="3285"/>
              <a:ext cx="56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$4,466,798.00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812" y="3414"/>
              <a:ext cx="216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OTRAS NO CLASIFICADAS EN FUNCIONES ANTERIORES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3639" y="3414"/>
              <a:ext cx="61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$8,240,000.00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2"/>
            <p:cNvSpPr>
              <a:spLocks noChangeArrowheads="1"/>
            </p:cNvSpPr>
            <p:nvPr/>
          </p:nvSpPr>
          <p:spPr bwMode="auto">
            <a:xfrm>
              <a:off x="812" y="3544"/>
              <a:ext cx="355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3"/>
            <p:cNvSpPr>
              <a:spLocks noChangeArrowheads="1"/>
            </p:cNvSpPr>
            <p:nvPr/>
          </p:nvSpPr>
          <p:spPr bwMode="auto">
            <a:xfrm>
              <a:off x="3414" y="3544"/>
              <a:ext cx="78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$269,729,846.00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4"/>
            <p:cNvSpPr>
              <a:spLocks noChangeArrowheads="1"/>
            </p:cNvSpPr>
            <p:nvPr/>
          </p:nvSpPr>
          <p:spPr bwMode="auto">
            <a:xfrm>
              <a:off x="788" y="2713"/>
              <a:ext cx="10" cy="29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6" name="Rectangle 25"/>
            <p:cNvSpPr>
              <a:spLocks noChangeArrowheads="1"/>
            </p:cNvSpPr>
            <p:nvPr/>
          </p:nvSpPr>
          <p:spPr bwMode="auto">
            <a:xfrm>
              <a:off x="3222" y="2723"/>
              <a:ext cx="9" cy="28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7" name="Rectangle 26"/>
            <p:cNvSpPr>
              <a:spLocks noChangeArrowheads="1"/>
            </p:cNvSpPr>
            <p:nvPr/>
          </p:nvSpPr>
          <p:spPr bwMode="auto">
            <a:xfrm>
              <a:off x="4258" y="2723"/>
              <a:ext cx="10" cy="28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8" name="Rectangle 27"/>
            <p:cNvSpPr>
              <a:spLocks noChangeArrowheads="1"/>
            </p:cNvSpPr>
            <p:nvPr/>
          </p:nvSpPr>
          <p:spPr bwMode="auto">
            <a:xfrm>
              <a:off x="788" y="3021"/>
              <a:ext cx="10" cy="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9" name="Rectangle 28"/>
            <p:cNvSpPr>
              <a:spLocks noChangeArrowheads="1"/>
            </p:cNvSpPr>
            <p:nvPr/>
          </p:nvSpPr>
          <p:spPr bwMode="auto">
            <a:xfrm>
              <a:off x="3222" y="3021"/>
              <a:ext cx="9" cy="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0" name="Rectangle 29"/>
            <p:cNvSpPr>
              <a:spLocks noChangeArrowheads="1"/>
            </p:cNvSpPr>
            <p:nvPr/>
          </p:nvSpPr>
          <p:spPr bwMode="auto">
            <a:xfrm>
              <a:off x="4258" y="3021"/>
              <a:ext cx="10" cy="66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31" name="Rectangle 30"/>
            <p:cNvSpPr>
              <a:spLocks noChangeArrowheads="1"/>
            </p:cNvSpPr>
            <p:nvPr/>
          </p:nvSpPr>
          <p:spPr bwMode="auto">
            <a:xfrm>
              <a:off x="798" y="2713"/>
              <a:ext cx="3470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4" name="Rectangle 31"/>
            <p:cNvSpPr>
              <a:spLocks noChangeArrowheads="1"/>
            </p:cNvSpPr>
            <p:nvPr/>
          </p:nvSpPr>
          <p:spPr bwMode="auto">
            <a:xfrm>
              <a:off x="788" y="3006"/>
              <a:ext cx="3480" cy="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5" name="Rectangle 32"/>
            <p:cNvSpPr>
              <a:spLocks noChangeArrowheads="1"/>
            </p:cNvSpPr>
            <p:nvPr/>
          </p:nvSpPr>
          <p:spPr bwMode="auto">
            <a:xfrm>
              <a:off x="798" y="3141"/>
              <a:ext cx="3470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7" name="Rectangle 33"/>
            <p:cNvSpPr>
              <a:spLocks noChangeArrowheads="1"/>
            </p:cNvSpPr>
            <p:nvPr/>
          </p:nvSpPr>
          <p:spPr bwMode="auto">
            <a:xfrm>
              <a:off x="798" y="3270"/>
              <a:ext cx="3470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8" name="Rectangle 34"/>
            <p:cNvSpPr>
              <a:spLocks noChangeArrowheads="1"/>
            </p:cNvSpPr>
            <p:nvPr/>
          </p:nvSpPr>
          <p:spPr bwMode="auto">
            <a:xfrm>
              <a:off x="798" y="3400"/>
              <a:ext cx="3470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9" name="Rectangle 35"/>
            <p:cNvSpPr>
              <a:spLocks noChangeArrowheads="1"/>
            </p:cNvSpPr>
            <p:nvPr/>
          </p:nvSpPr>
          <p:spPr bwMode="auto">
            <a:xfrm>
              <a:off x="798" y="3530"/>
              <a:ext cx="3470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0" name="Rectangle 36"/>
            <p:cNvSpPr>
              <a:spLocks noChangeArrowheads="1"/>
            </p:cNvSpPr>
            <p:nvPr/>
          </p:nvSpPr>
          <p:spPr bwMode="auto">
            <a:xfrm>
              <a:off x="798" y="3678"/>
              <a:ext cx="3470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971600" y="548680"/>
            <a:ext cx="7200800" cy="6120680"/>
          </a:xfrm>
        </p:spPr>
        <p:txBody>
          <a:bodyPr>
            <a:normAutofit/>
          </a:bodyPr>
          <a:lstStyle/>
          <a:p>
            <a:r>
              <a:rPr lang="es-MX" sz="2800" b="1" dirty="0" smtClean="0">
                <a:solidFill>
                  <a:srgbClr val="E65F00"/>
                </a:solidFill>
              </a:rPr>
              <a:t>¿Quién gasta el Presupuesto? </a:t>
            </a:r>
          </a:p>
          <a:p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La Clasificación Administrativa tiene como propósitos básicos identificar las unidades administrativas a través de las cuales se realiza la asignación, gestión y rendición de los recursos financieros públicos, así como establecer las bases institucionales y sectoriales para la elaboración y análisis de las estadísticas fiscales, organizadas y agregadas, mediante su integración y consolidación, tal como lo requieren las mejores prácticas y los modelos universales establecidos en la materia. </a:t>
            </a:r>
          </a:p>
          <a:p>
            <a:pPr algn="just"/>
            <a:endParaRPr lang="es-MX" sz="1400" b="1" dirty="0">
              <a:solidFill>
                <a:schemeClr val="tx1"/>
              </a:solidFill>
            </a:endParaRPr>
          </a:p>
          <a:p>
            <a:pPr algn="just"/>
            <a:r>
              <a:rPr lang="es-MX" sz="1400" b="1" dirty="0" smtClean="0">
                <a:solidFill>
                  <a:schemeClr val="tx1"/>
                </a:solidFill>
              </a:rPr>
              <a:t>Esta </a:t>
            </a:r>
            <a:r>
              <a:rPr lang="es-MX" sz="1400" b="1" dirty="0">
                <a:solidFill>
                  <a:schemeClr val="tx1"/>
                </a:solidFill>
              </a:rPr>
              <a:t>clasificación además permite </a:t>
            </a:r>
            <a:r>
              <a:rPr lang="es-MX" sz="1400" b="1" dirty="0" smtClean="0">
                <a:solidFill>
                  <a:schemeClr val="tx1"/>
                </a:solidFill>
              </a:rPr>
              <a:t>delimitar con </a:t>
            </a:r>
            <a:r>
              <a:rPr lang="es-MX" sz="1400" b="1" dirty="0">
                <a:solidFill>
                  <a:schemeClr val="tx1"/>
                </a:solidFill>
              </a:rPr>
              <a:t>precisión el ámbito de Sector Público de cada orden de gobierno y por ende los alcances de su </a:t>
            </a:r>
            <a:r>
              <a:rPr lang="es-MX" sz="1400" b="1" dirty="0" smtClean="0">
                <a:solidFill>
                  <a:schemeClr val="tx1"/>
                </a:solidFill>
              </a:rPr>
              <a:t>probable responsabilidad </a:t>
            </a:r>
            <a:r>
              <a:rPr lang="es-MX" sz="1400" b="1" dirty="0">
                <a:solidFill>
                  <a:schemeClr val="tx1"/>
                </a:solidFill>
              </a:rPr>
              <a:t>fiscal y cuasi fiscal</a:t>
            </a:r>
            <a:r>
              <a:rPr lang="es-MX" sz="1400" b="1" dirty="0" smtClean="0">
                <a:solidFill>
                  <a:schemeClr val="tx1"/>
                </a:solidFill>
              </a:rPr>
              <a:t>.</a:t>
            </a:r>
          </a:p>
          <a:p>
            <a:pPr algn="just"/>
            <a:endParaRPr lang="es-MX" sz="1600" b="1" dirty="0">
              <a:solidFill>
                <a:srgbClr val="0070C0"/>
              </a:solidFill>
            </a:endParaRPr>
          </a:p>
          <a:p>
            <a:pPr algn="just"/>
            <a:endParaRPr lang="es-MX" sz="1600" dirty="0">
              <a:solidFill>
                <a:schemeClr val="tx1"/>
              </a:solidFill>
            </a:endParaRPr>
          </a:p>
        </p:txBody>
      </p:sp>
      <p:pic>
        <p:nvPicPr>
          <p:cNvPr id="4097" name="Picture 1" descr="C:\Users\luis.flores\Pictures\estructura_organizacional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82856" y="4365105"/>
            <a:ext cx="2299875" cy="17281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965200" y="3367089"/>
            <a:ext cx="5407026" cy="3328988"/>
            <a:chOff x="608" y="2121"/>
            <a:chExt cx="3406" cy="2097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612" y="2125"/>
              <a:ext cx="3389" cy="207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612" y="2125"/>
              <a:ext cx="3389" cy="133"/>
            </a:xfrm>
            <a:prstGeom prst="rect">
              <a:avLst/>
            </a:prstGeom>
            <a:solidFill>
              <a:srgbClr val="E65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612" y="2253"/>
              <a:ext cx="3389" cy="121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612" y="2361"/>
              <a:ext cx="3389" cy="117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612" y="2481"/>
              <a:ext cx="3389" cy="116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 dirty="0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612" y="2593"/>
              <a:ext cx="3389" cy="116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612" y="2705"/>
              <a:ext cx="3389" cy="116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612" y="2817"/>
              <a:ext cx="3389" cy="116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612" y="2929"/>
              <a:ext cx="3389" cy="120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612" y="3045"/>
              <a:ext cx="3389" cy="116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612" y="3157"/>
              <a:ext cx="3389" cy="120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612" y="3273"/>
              <a:ext cx="3389" cy="116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612" y="3385"/>
              <a:ext cx="3389" cy="120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612" y="3501"/>
              <a:ext cx="3389" cy="116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612" y="3613"/>
              <a:ext cx="3389" cy="120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612" y="3729"/>
              <a:ext cx="3389" cy="116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612" y="3841"/>
              <a:ext cx="3389" cy="120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612" y="3957"/>
              <a:ext cx="3389" cy="116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612" y="4068"/>
              <a:ext cx="3389" cy="133"/>
            </a:xfrm>
            <a:prstGeom prst="rect">
              <a:avLst/>
            </a:prstGeom>
            <a:solidFill>
              <a:srgbClr val="E65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218" y="2133"/>
              <a:ext cx="1389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Órgano Ejecutivo Municipal (CA)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3386" y="2133"/>
              <a:ext cx="441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IMPORTE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629" y="2266"/>
              <a:ext cx="65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01-PRESIDENCIA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3434" y="2266"/>
              <a:ext cx="47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$3,992,902.85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629" y="2378"/>
              <a:ext cx="493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02-CABILDO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3434" y="2378"/>
              <a:ext cx="57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$8,432,235.96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629" y="2490"/>
              <a:ext cx="1151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03-CONTRALORIA MUNICIPAL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3434" y="2490"/>
              <a:ext cx="57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$1,066,890.46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629" y="2602"/>
              <a:ext cx="94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05-SEGURIDAD PUBLICA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96" name="Rectangle 32"/>
            <p:cNvSpPr>
              <a:spLocks noChangeArrowheads="1"/>
            </p:cNvSpPr>
            <p:nvPr/>
          </p:nvSpPr>
          <p:spPr bwMode="auto">
            <a:xfrm>
              <a:off x="3391" y="2602"/>
              <a:ext cx="51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$40,572,576.89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98" name="Rectangle 33"/>
            <p:cNvSpPr>
              <a:spLocks noChangeArrowheads="1"/>
            </p:cNvSpPr>
            <p:nvPr/>
          </p:nvSpPr>
          <p:spPr bwMode="auto">
            <a:xfrm>
              <a:off x="629" y="2713"/>
              <a:ext cx="100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07-DESARROLLO URBANO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099" name="Rectangle 34"/>
            <p:cNvSpPr>
              <a:spLocks noChangeArrowheads="1"/>
            </p:cNvSpPr>
            <p:nvPr/>
          </p:nvSpPr>
          <p:spPr bwMode="auto">
            <a:xfrm>
              <a:off x="3347" y="2713"/>
              <a:ext cx="667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$109,374,486.42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0" name="Rectangle 35"/>
            <p:cNvSpPr>
              <a:spLocks noChangeArrowheads="1"/>
            </p:cNvSpPr>
            <p:nvPr/>
          </p:nvSpPr>
          <p:spPr bwMode="auto">
            <a:xfrm>
              <a:off x="629" y="2825"/>
              <a:ext cx="1415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12-SECRETARIA DEL AYUNTAMIENTO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1" name="Rectangle 36"/>
            <p:cNvSpPr>
              <a:spLocks noChangeArrowheads="1"/>
            </p:cNvSpPr>
            <p:nvPr/>
          </p:nvSpPr>
          <p:spPr bwMode="auto">
            <a:xfrm>
              <a:off x="3434" y="2825"/>
              <a:ext cx="47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$6,950,083.19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2" name="Rectangle 37"/>
            <p:cNvSpPr>
              <a:spLocks noChangeArrowheads="1"/>
            </p:cNvSpPr>
            <p:nvPr/>
          </p:nvSpPr>
          <p:spPr bwMode="auto">
            <a:xfrm>
              <a:off x="629" y="2941"/>
              <a:ext cx="94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13-DESARROLLO SOCIAL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3" name="Rectangle 38"/>
            <p:cNvSpPr>
              <a:spLocks noChangeArrowheads="1"/>
            </p:cNvSpPr>
            <p:nvPr/>
          </p:nvSpPr>
          <p:spPr bwMode="auto">
            <a:xfrm>
              <a:off x="3391" y="2941"/>
              <a:ext cx="51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$12,767,723.94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4" name="Rectangle 39"/>
            <p:cNvSpPr>
              <a:spLocks noChangeArrowheads="1"/>
            </p:cNvSpPr>
            <p:nvPr/>
          </p:nvSpPr>
          <p:spPr bwMode="auto">
            <a:xfrm>
              <a:off x="629" y="3053"/>
              <a:ext cx="57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14-TESORERIA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5" name="Rectangle 40"/>
            <p:cNvSpPr>
              <a:spLocks noChangeArrowheads="1"/>
            </p:cNvSpPr>
            <p:nvPr/>
          </p:nvSpPr>
          <p:spPr bwMode="auto">
            <a:xfrm>
              <a:off x="3391" y="3053"/>
              <a:ext cx="623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$42,856,938.28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6" name="Rectangle 41"/>
            <p:cNvSpPr>
              <a:spLocks noChangeArrowheads="1"/>
            </p:cNvSpPr>
            <p:nvPr/>
          </p:nvSpPr>
          <p:spPr bwMode="auto">
            <a:xfrm>
              <a:off x="629" y="3169"/>
              <a:ext cx="73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19-DIF MUNICIPAL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7" name="Rectangle 42"/>
            <p:cNvSpPr>
              <a:spLocks noChangeArrowheads="1"/>
            </p:cNvSpPr>
            <p:nvPr/>
          </p:nvSpPr>
          <p:spPr bwMode="auto">
            <a:xfrm>
              <a:off x="3391" y="3169"/>
              <a:ext cx="516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$10,634,895.99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8" name="Rectangle 43"/>
            <p:cNvSpPr>
              <a:spLocks noChangeArrowheads="1"/>
            </p:cNvSpPr>
            <p:nvPr/>
          </p:nvSpPr>
          <p:spPr bwMode="auto">
            <a:xfrm>
              <a:off x="629" y="3281"/>
              <a:ext cx="1069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27-COMUNICACION SOCIAL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09" name="Rectangle 44"/>
            <p:cNvSpPr>
              <a:spLocks noChangeArrowheads="1"/>
            </p:cNvSpPr>
            <p:nvPr/>
          </p:nvSpPr>
          <p:spPr bwMode="auto">
            <a:xfrm>
              <a:off x="3434" y="3281"/>
              <a:ext cx="57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$1,087,116.63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0" name="Rectangle 45"/>
            <p:cNvSpPr>
              <a:spLocks noChangeArrowheads="1"/>
            </p:cNvSpPr>
            <p:nvPr/>
          </p:nvSpPr>
          <p:spPr bwMode="auto">
            <a:xfrm>
              <a:off x="629" y="3397"/>
              <a:ext cx="65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28-PLANEACION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1" name="Rectangle 46"/>
            <p:cNvSpPr>
              <a:spLocks noChangeArrowheads="1"/>
            </p:cNvSpPr>
            <p:nvPr/>
          </p:nvSpPr>
          <p:spPr bwMode="auto">
            <a:xfrm>
              <a:off x="3499" y="3397"/>
              <a:ext cx="50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$447,157.05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2" name="Rectangle 47"/>
            <p:cNvSpPr>
              <a:spLocks noChangeArrowheads="1"/>
            </p:cNvSpPr>
            <p:nvPr/>
          </p:nvSpPr>
          <p:spPr bwMode="auto">
            <a:xfrm>
              <a:off x="629" y="3509"/>
              <a:ext cx="472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32-ISACULT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3" name="Rectangle 48"/>
            <p:cNvSpPr>
              <a:spLocks noChangeArrowheads="1"/>
            </p:cNvSpPr>
            <p:nvPr/>
          </p:nvSpPr>
          <p:spPr bwMode="auto">
            <a:xfrm>
              <a:off x="3434" y="3509"/>
              <a:ext cx="47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$2,508,676.27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4" name="Rectangle 49"/>
            <p:cNvSpPr>
              <a:spLocks noChangeArrowheads="1"/>
            </p:cNvSpPr>
            <p:nvPr/>
          </p:nvSpPr>
          <p:spPr bwMode="auto">
            <a:xfrm>
              <a:off x="629" y="3625"/>
              <a:ext cx="1099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34-SECRETARIA PARTICULAR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5" name="Rectangle 50"/>
            <p:cNvSpPr>
              <a:spLocks noChangeArrowheads="1"/>
            </p:cNvSpPr>
            <p:nvPr/>
          </p:nvSpPr>
          <p:spPr bwMode="auto">
            <a:xfrm>
              <a:off x="3434" y="3625"/>
              <a:ext cx="475" cy="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$3,416,539.20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6" name="Rectangle 51"/>
            <p:cNvSpPr>
              <a:spLocks noChangeArrowheads="1"/>
            </p:cNvSpPr>
            <p:nvPr/>
          </p:nvSpPr>
          <p:spPr bwMode="auto">
            <a:xfrm>
              <a:off x="629" y="3737"/>
              <a:ext cx="1164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35-ATENCION A LA JUVENTUD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7" name="Rectangle 52"/>
            <p:cNvSpPr>
              <a:spLocks noChangeArrowheads="1"/>
            </p:cNvSpPr>
            <p:nvPr/>
          </p:nvSpPr>
          <p:spPr bwMode="auto">
            <a:xfrm>
              <a:off x="3499" y="3737"/>
              <a:ext cx="50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$427,320.21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8" name="Rectangle 53"/>
            <p:cNvSpPr>
              <a:spLocks noChangeArrowheads="1"/>
            </p:cNvSpPr>
            <p:nvPr/>
          </p:nvSpPr>
          <p:spPr bwMode="auto">
            <a:xfrm>
              <a:off x="629" y="3853"/>
              <a:ext cx="1099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04-PROMOCION MUNICIPAL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19" name="Rectangle 54"/>
            <p:cNvSpPr>
              <a:spLocks noChangeArrowheads="1"/>
            </p:cNvSpPr>
            <p:nvPr/>
          </p:nvSpPr>
          <p:spPr bwMode="auto">
            <a:xfrm>
              <a:off x="3499" y="3853"/>
              <a:ext cx="506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$538,906.00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20" name="Rectangle 55"/>
            <p:cNvSpPr>
              <a:spLocks noChangeArrowheads="1"/>
            </p:cNvSpPr>
            <p:nvPr/>
          </p:nvSpPr>
          <p:spPr bwMode="auto">
            <a:xfrm>
              <a:off x="629" y="3965"/>
              <a:ext cx="935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11-SERVICIOS PUBLICOS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21" name="Rectangle 56"/>
            <p:cNvSpPr>
              <a:spLocks noChangeArrowheads="1"/>
            </p:cNvSpPr>
            <p:nvPr/>
          </p:nvSpPr>
          <p:spPr bwMode="auto">
            <a:xfrm>
              <a:off x="3391" y="3965"/>
              <a:ext cx="623" cy="13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0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$24,655,396.66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22" name="Rectangle 57"/>
            <p:cNvSpPr>
              <a:spLocks noChangeArrowheads="1"/>
            </p:cNvSpPr>
            <p:nvPr/>
          </p:nvSpPr>
          <p:spPr bwMode="auto">
            <a:xfrm>
              <a:off x="2876" y="4077"/>
              <a:ext cx="320" cy="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23" name="Rectangle 58"/>
            <p:cNvSpPr>
              <a:spLocks noChangeArrowheads="1"/>
            </p:cNvSpPr>
            <p:nvPr/>
          </p:nvSpPr>
          <p:spPr bwMode="auto">
            <a:xfrm>
              <a:off x="3231" y="4077"/>
              <a:ext cx="670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$269,729,846.00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4124" name="Rectangle 59"/>
            <p:cNvSpPr>
              <a:spLocks noChangeArrowheads="1"/>
            </p:cNvSpPr>
            <p:nvPr/>
          </p:nvSpPr>
          <p:spPr bwMode="auto">
            <a:xfrm>
              <a:off x="608" y="2121"/>
              <a:ext cx="8" cy="12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25" name="Rectangle 60"/>
            <p:cNvSpPr>
              <a:spLocks noChangeArrowheads="1"/>
            </p:cNvSpPr>
            <p:nvPr/>
          </p:nvSpPr>
          <p:spPr bwMode="auto">
            <a:xfrm>
              <a:off x="608" y="2925"/>
              <a:ext cx="2553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26" name="Rectangle 61"/>
            <p:cNvSpPr>
              <a:spLocks noChangeArrowheads="1"/>
            </p:cNvSpPr>
            <p:nvPr/>
          </p:nvSpPr>
          <p:spPr bwMode="auto">
            <a:xfrm>
              <a:off x="608" y="2262"/>
              <a:ext cx="8" cy="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27" name="Rectangle 62"/>
            <p:cNvSpPr>
              <a:spLocks noChangeArrowheads="1"/>
            </p:cNvSpPr>
            <p:nvPr/>
          </p:nvSpPr>
          <p:spPr bwMode="auto">
            <a:xfrm>
              <a:off x="3153" y="2262"/>
              <a:ext cx="8" cy="66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4" name="Rectangle 63"/>
            <p:cNvSpPr>
              <a:spLocks noChangeArrowheads="1"/>
            </p:cNvSpPr>
            <p:nvPr/>
          </p:nvSpPr>
          <p:spPr bwMode="auto">
            <a:xfrm>
              <a:off x="608" y="3153"/>
              <a:ext cx="2553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5" name="Rectangle 64"/>
            <p:cNvSpPr>
              <a:spLocks noChangeArrowheads="1"/>
            </p:cNvSpPr>
            <p:nvPr/>
          </p:nvSpPr>
          <p:spPr bwMode="auto">
            <a:xfrm>
              <a:off x="608" y="2937"/>
              <a:ext cx="8" cy="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7" name="Rectangle 65"/>
            <p:cNvSpPr>
              <a:spLocks noChangeArrowheads="1"/>
            </p:cNvSpPr>
            <p:nvPr/>
          </p:nvSpPr>
          <p:spPr bwMode="auto">
            <a:xfrm>
              <a:off x="3153" y="2937"/>
              <a:ext cx="8" cy="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8" name="Rectangle 66"/>
            <p:cNvSpPr>
              <a:spLocks noChangeArrowheads="1"/>
            </p:cNvSpPr>
            <p:nvPr/>
          </p:nvSpPr>
          <p:spPr bwMode="auto">
            <a:xfrm>
              <a:off x="608" y="3381"/>
              <a:ext cx="2553" cy="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29" name="Rectangle 67"/>
            <p:cNvSpPr>
              <a:spLocks noChangeArrowheads="1"/>
            </p:cNvSpPr>
            <p:nvPr/>
          </p:nvSpPr>
          <p:spPr bwMode="auto">
            <a:xfrm>
              <a:off x="608" y="3165"/>
              <a:ext cx="8" cy="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0" name="Rectangle 68"/>
            <p:cNvSpPr>
              <a:spLocks noChangeArrowheads="1"/>
            </p:cNvSpPr>
            <p:nvPr/>
          </p:nvSpPr>
          <p:spPr bwMode="auto">
            <a:xfrm>
              <a:off x="3153" y="3165"/>
              <a:ext cx="8" cy="216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1" name="Rectangle 69"/>
            <p:cNvSpPr>
              <a:spLocks noChangeArrowheads="1"/>
            </p:cNvSpPr>
            <p:nvPr/>
          </p:nvSpPr>
          <p:spPr bwMode="auto">
            <a:xfrm>
              <a:off x="608" y="3608"/>
              <a:ext cx="2553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2" name="Rectangle 70"/>
            <p:cNvSpPr>
              <a:spLocks noChangeArrowheads="1"/>
            </p:cNvSpPr>
            <p:nvPr/>
          </p:nvSpPr>
          <p:spPr bwMode="auto">
            <a:xfrm>
              <a:off x="608" y="3393"/>
              <a:ext cx="8" cy="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3" name="Rectangle 71"/>
            <p:cNvSpPr>
              <a:spLocks noChangeArrowheads="1"/>
            </p:cNvSpPr>
            <p:nvPr/>
          </p:nvSpPr>
          <p:spPr bwMode="auto">
            <a:xfrm>
              <a:off x="3153" y="3393"/>
              <a:ext cx="8" cy="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4" name="Rectangle 72"/>
            <p:cNvSpPr>
              <a:spLocks noChangeArrowheads="1"/>
            </p:cNvSpPr>
            <p:nvPr/>
          </p:nvSpPr>
          <p:spPr bwMode="auto">
            <a:xfrm>
              <a:off x="608" y="3836"/>
              <a:ext cx="2553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5" name="Rectangle 73"/>
            <p:cNvSpPr>
              <a:spLocks noChangeArrowheads="1"/>
            </p:cNvSpPr>
            <p:nvPr/>
          </p:nvSpPr>
          <p:spPr bwMode="auto">
            <a:xfrm>
              <a:off x="608" y="3621"/>
              <a:ext cx="8" cy="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6" name="Rectangle 74"/>
            <p:cNvSpPr>
              <a:spLocks noChangeArrowheads="1"/>
            </p:cNvSpPr>
            <p:nvPr/>
          </p:nvSpPr>
          <p:spPr bwMode="auto">
            <a:xfrm>
              <a:off x="3153" y="3621"/>
              <a:ext cx="8" cy="2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7" name="Rectangle 75"/>
            <p:cNvSpPr>
              <a:spLocks noChangeArrowheads="1"/>
            </p:cNvSpPr>
            <p:nvPr/>
          </p:nvSpPr>
          <p:spPr bwMode="auto">
            <a:xfrm>
              <a:off x="608" y="3849"/>
              <a:ext cx="8" cy="3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8" name="Rectangle 76"/>
            <p:cNvSpPr>
              <a:spLocks noChangeArrowheads="1"/>
            </p:cNvSpPr>
            <p:nvPr/>
          </p:nvSpPr>
          <p:spPr bwMode="auto">
            <a:xfrm>
              <a:off x="3153" y="3849"/>
              <a:ext cx="8" cy="35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39" name="Rectangle 77"/>
            <p:cNvSpPr>
              <a:spLocks noChangeArrowheads="1"/>
            </p:cNvSpPr>
            <p:nvPr/>
          </p:nvSpPr>
          <p:spPr bwMode="auto">
            <a:xfrm>
              <a:off x="3992" y="2262"/>
              <a:ext cx="9" cy="19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0" name="Rectangle 78"/>
            <p:cNvSpPr>
              <a:spLocks noChangeArrowheads="1"/>
            </p:cNvSpPr>
            <p:nvPr/>
          </p:nvSpPr>
          <p:spPr bwMode="auto">
            <a:xfrm>
              <a:off x="616" y="2121"/>
              <a:ext cx="3385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1" name="Rectangle 79"/>
            <p:cNvSpPr>
              <a:spLocks noChangeArrowheads="1"/>
            </p:cNvSpPr>
            <p:nvPr/>
          </p:nvSpPr>
          <p:spPr bwMode="auto">
            <a:xfrm>
              <a:off x="608" y="2249"/>
              <a:ext cx="3393" cy="1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2" name="Rectangle 80"/>
            <p:cNvSpPr>
              <a:spLocks noChangeArrowheads="1"/>
            </p:cNvSpPr>
            <p:nvPr/>
          </p:nvSpPr>
          <p:spPr bwMode="auto">
            <a:xfrm>
              <a:off x="616" y="2365"/>
              <a:ext cx="3385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3" name="Rectangle 81"/>
            <p:cNvSpPr>
              <a:spLocks noChangeArrowheads="1"/>
            </p:cNvSpPr>
            <p:nvPr/>
          </p:nvSpPr>
          <p:spPr bwMode="auto">
            <a:xfrm>
              <a:off x="616" y="2477"/>
              <a:ext cx="3385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4" name="Rectangle 82"/>
            <p:cNvSpPr>
              <a:spLocks noChangeArrowheads="1"/>
            </p:cNvSpPr>
            <p:nvPr/>
          </p:nvSpPr>
          <p:spPr bwMode="auto">
            <a:xfrm>
              <a:off x="616" y="2589"/>
              <a:ext cx="3385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5" name="Rectangle 83"/>
            <p:cNvSpPr>
              <a:spLocks noChangeArrowheads="1"/>
            </p:cNvSpPr>
            <p:nvPr/>
          </p:nvSpPr>
          <p:spPr bwMode="auto">
            <a:xfrm>
              <a:off x="616" y="2701"/>
              <a:ext cx="3385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6" name="Rectangle 84"/>
            <p:cNvSpPr>
              <a:spLocks noChangeArrowheads="1"/>
            </p:cNvSpPr>
            <p:nvPr/>
          </p:nvSpPr>
          <p:spPr bwMode="auto">
            <a:xfrm>
              <a:off x="616" y="2813"/>
              <a:ext cx="3385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7" name="Rectangle 85"/>
            <p:cNvSpPr>
              <a:spLocks noChangeArrowheads="1"/>
            </p:cNvSpPr>
            <p:nvPr/>
          </p:nvSpPr>
          <p:spPr bwMode="auto">
            <a:xfrm>
              <a:off x="3161" y="2925"/>
              <a:ext cx="840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8" name="Rectangle 86"/>
            <p:cNvSpPr>
              <a:spLocks noChangeArrowheads="1"/>
            </p:cNvSpPr>
            <p:nvPr/>
          </p:nvSpPr>
          <p:spPr bwMode="auto">
            <a:xfrm>
              <a:off x="616" y="3041"/>
              <a:ext cx="3385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49" name="Rectangle 87"/>
            <p:cNvSpPr>
              <a:spLocks noChangeArrowheads="1"/>
            </p:cNvSpPr>
            <p:nvPr/>
          </p:nvSpPr>
          <p:spPr bwMode="auto">
            <a:xfrm>
              <a:off x="3161" y="3153"/>
              <a:ext cx="840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0" name="Rectangle 88"/>
            <p:cNvSpPr>
              <a:spLocks noChangeArrowheads="1"/>
            </p:cNvSpPr>
            <p:nvPr/>
          </p:nvSpPr>
          <p:spPr bwMode="auto">
            <a:xfrm>
              <a:off x="616" y="3269"/>
              <a:ext cx="3385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1" name="Rectangle 89"/>
            <p:cNvSpPr>
              <a:spLocks noChangeArrowheads="1"/>
            </p:cNvSpPr>
            <p:nvPr/>
          </p:nvSpPr>
          <p:spPr bwMode="auto">
            <a:xfrm>
              <a:off x="3161" y="3381"/>
              <a:ext cx="840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2" name="Rectangle 90"/>
            <p:cNvSpPr>
              <a:spLocks noChangeArrowheads="1"/>
            </p:cNvSpPr>
            <p:nvPr/>
          </p:nvSpPr>
          <p:spPr bwMode="auto">
            <a:xfrm>
              <a:off x="616" y="3497"/>
              <a:ext cx="3385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3" name="Rectangle 91"/>
            <p:cNvSpPr>
              <a:spLocks noChangeArrowheads="1"/>
            </p:cNvSpPr>
            <p:nvPr/>
          </p:nvSpPr>
          <p:spPr bwMode="auto">
            <a:xfrm>
              <a:off x="3161" y="3608"/>
              <a:ext cx="840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4" name="Rectangle 92"/>
            <p:cNvSpPr>
              <a:spLocks noChangeArrowheads="1"/>
            </p:cNvSpPr>
            <p:nvPr/>
          </p:nvSpPr>
          <p:spPr bwMode="auto">
            <a:xfrm>
              <a:off x="616" y="3724"/>
              <a:ext cx="3385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55" name="Rectangle 93"/>
            <p:cNvSpPr>
              <a:spLocks noChangeArrowheads="1"/>
            </p:cNvSpPr>
            <p:nvPr/>
          </p:nvSpPr>
          <p:spPr bwMode="auto">
            <a:xfrm>
              <a:off x="3161" y="3836"/>
              <a:ext cx="840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28" name="Rectangle 94"/>
            <p:cNvSpPr>
              <a:spLocks noChangeArrowheads="1"/>
            </p:cNvSpPr>
            <p:nvPr/>
          </p:nvSpPr>
          <p:spPr bwMode="auto">
            <a:xfrm>
              <a:off x="616" y="3952"/>
              <a:ext cx="3385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29" name="Rectangle 95"/>
            <p:cNvSpPr>
              <a:spLocks noChangeArrowheads="1"/>
            </p:cNvSpPr>
            <p:nvPr/>
          </p:nvSpPr>
          <p:spPr bwMode="auto">
            <a:xfrm>
              <a:off x="616" y="4064"/>
              <a:ext cx="3385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4130" name="Rectangle 96"/>
            <p:cNvSpPr>
              <a:spLocks noChangeArrowheads="1"/>
            </p:cNvSpPr>
            <p:nvPr/>
          </p:nvSpPr>
          <p:spPr bwMode="auto">
            <a:xfrm>
              <a:off x="616" y="4193"/>
              <a:ext cx="3385" cy="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1900738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683568" y="548680"/>
            <a:ext cx="7488832" cy="5760640"/>
          </a:xfrm>
        </p:spPr>
        <p:txBody>
          <a:bodyPr>
            <a:normAutofit/>
          </a:bodyPr>
          <a:lstStyle/>
          <a:p>
            <a:r>
              <a:rPr lang="es-MX" sz="2800" b="1" dirty="0">
                <a:solidFill>
                  <a:srgbClr val="E65F00"/>
                </a:solidFill>
                <a:latin typeface="+mj-lt"/>
              </a:rPr>
              <a:t>¿En qué se gasta el Presupuesto</a:t>
            </a:r>
            <a:r>
              <a:rPr lang="es-MX" sz="2800" b="1" dirty="0" smtClean="0">
                <a:solidFill>
                  <a:srgbClr val="E65F00"/>
                </a:solidFill>
                <a:latin typeface="+mj-lt"/>
              </a:rPr>
              <a:t>?</a:t>
            </a:r>
          </a:p>
          <a:p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r>
              <a:rPr lang="es-MX" sz="1600" b="1" dirty="0">
                <a:solidFill>
                  <a:schemeClr val="tx1"/>
                </a:solidFill>
                <a:latin typeface="+mj-lt"/>
              </a:rPr>
              <a:t>El Clasificador por Objeto del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Gasto (COG) permite la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obtención de información para el análisis y seguimiento de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gestión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financiera gubernamental, es considerado la clasificación operativa que permite conocer en qué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se gasta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, (base del registro de las transacciones económico-financieras) y a su vez permite cuantificar </a:t>
            </a:r>
            <a:r>
              <a:rPr lang="es-MX" sz="1600" b="1" dirty="0" smtClean="0">
                <a:solidFill>
                  <a:schemeClr val="tx1"/>
                </a:solidFill>
                <a:latin typeface="+mj-lt"/>
              </a:rPr>
              <a:t>la demanda </a:t>
            </a:r>
            <a:r>
              <a:rPr lang="es-MX" sz="1600" b="1" dirty="0">
                <a:solidFill>
                  <a:schemeClr val="tx1"/>
                </a:solidFill>
                <a:latin typeface="+mj-lt"/>
              </a:rPr>
              <a:t>de bienes y servicios que realiza el Sector Público.</a:t>
            </a:r>
          </a:p>
          <a:p>
            <a:pPr algn="just"/>
            <a:endParaRPr lang="es-MX" sz="1600" b="1" dirty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chemeClr val="tx1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>
              <a:solidFill>
                <a:srgbClr val="0070C0"/>
              </a:solidFill>
              <a:latin typeface="+mj-lt"/>
            </a:endParaRPr>
          </a:p>
          <a:p>
            <a:pPr algn="just"/>
            <a:endParaRPr lang="es-MX" sz="1600" b="1" dirty="0" smtClean="0">
              <a:solidFill>
                <a:srgbClr val="0070C0"/>
              </a:solidFill>
              <a:latin typeface="+mj-lt"/>
            </a:endParaRPr>
          </a:p>
          <a:p>
            <a:endParaRPr lang="es-MX" dirty="0"/>
          </a:p>
        </p:txBody>
      </p:sp>
      <p:pic>
        <p:nvPicPr>
          <p:cNvPr id="6146" name="Picture 2" descr="http://s3-eu-west-1.amazonaws.com/rankia/images/valoraciones/0016/8193/ganar-dinero-en-internet.png?141140348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37036" y="4078772"/>
            <a:ext cx="1504620" cy="15375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2" name="Group 4"/>
          <p:cNvGrpSpPr>
            <a:grpSpLocks noChangeAspect="1"/>
          </p:cNvGrpSpPr>
          <p:nvPr/>
        </p:nvGrpSpPr>
        <p:grpSpPr bwMode="auto">
          <a:xfrm>
            <a:off x="933450" y="3128962"/>
            <a:ext cx="6176963" cy="2620963"/>
            <a:chOff x="588" y="1971"/>
            <a:chExt cx="3891" cy="1651"/>
          </a:xfrm>
        </p:grpSpPr>
        <p:sp>
          <p:nvSpPr>
            <p:cNvPr id="4" name="AutoShape 3"/>
            <p:cNvSpPr>
              <a:spLocks noChangeAspect="1" noChangeArrowheads="1" noTextEdit="1"/>
            </p:cNvSpPr>
            <p:nvPr/>
          </p:nvSpPr>
          <p:spPr bwMode="auto">
            <a:xfrm>
              <a:off x="592" y="1976"/>
              <a:ext cx="3887" cy="162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5" name="Rectangle 5"/>
            <p:cNvSpPr>
              <a:spLocks noChangeArrowheads="1"/>
            </p:cNvSpPr>
            <p:nvPr/>
          </p:nvSpPr>
          <p:spPr bwMode="auto">
            <a:xfrm>
              <a:off x="592" y="1976"/>
              <a:ext cx="3887" cy="154"/>
            </a:xfrm>
            <a:prstGeom prst="rect">
              <a:avLst/>
            </a:prstGeom>
            <a:solidFill>
              <a:srgbClr val="E65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" name="Rectangle 6"/>
            <p:cNvSpPr>
              <a:spLocks noChangeArrowheads="1"/>
            </p:cNvSpPr>
            <p:nvPr/>
          </p:nvSpPr>
          <p:spPr bwMode="auto">
            <a:xfrm>
              <a:off x="592" y="2125"/>
              <a:ext cx="3887" cy="139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7" name="Rectangle 7"/>
            <p:cNvSpPr>
              <a:spLocks noChangeArrowheads="1"/>
            </p:cNvSpPr>
            <p:nvPr/>
          </p:nvSpPr>
          <p:spPr bwMode="auto">
            <a:xfrm>
              <a:off x="592" y="2259"/>
              <a:ext cx="3887" cy="135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8" name="Rectangle 8"/>
            <p:cNvSpPr>
              <a:spLocks noChangeArrowheads="1"/>
            </p:cNvSpPr>
            <p:nvPr/>
          </p:nvSpPr>
          <p:spPr bwMode="auto">
            <a:xfrm>
              <a:off x="592" y="2389"/>
              <a:ext cx="3887" cy="134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9" name="Rectangle 9"/>
            <p:cNvSpPr>
              <a:spLocks noChangeArrowheads="1"/>
            </p:cNvSpPr>
            <p:nvPr/>
          </p:nvSpPr>
          <p:spPr bwMode="auto">
            <a:xfrm>
              <a:off x="592" y="2518"/>
              <a:ext cx="3887" cy="260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0" name="Rectangle 10"/>
            <p:cNvSpPr>
              <a:spLocks noChangeArrowheads="1"/>
            </p:cNvSpPr>
            <p:nvPr/>
          </p:nvSpPr>
          <p:spPr bwMode="auto">
            <a:xfrm>
              <a:off x="592" y="2773"/>
              <a:ext cx="3887" cy="153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1" name="Rectangle 11"/>
            <p:cNvSpPr>
              <a:spLocks noChangeArrowheads="1"/>
            </p:cNvSpPr>
            <p:nvPr/>
          </p:nvSpPr>
          <p:spPr bwMode="auto">
            <a:xfrm>
              <a:off x="592" y="2921"/>
              <a:ext cx="3887" cy="135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2" name="Rectangle 12"/>
            <p:cNvSpPr>
              <a:spLocks noChangeArrowheads="1"/>
            </p:cNvSpPr>
            <p:nvPr/>
          </p:nvSpPr>
          <p:spPr bwMode="auto">
            <a:xfrm>
              <a:off x="592" y="3051"/>
              <a:ext cx="3887" cy="139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3" name="Rectangle 13"/>
            <p:cNvSpPr>
              <a:spLocks noChangeArrowheads="1"/>
            </p:cNvSpPr>
            <p:nvPr/>
          </p:nvSpPr>
          <p:spPr bwMode="auto">
            <a:xfrm>
              <a:off x="592" y="3185"/>
              <a:ext cx="3887" cy="135"/>
            </a:xfrm>
            <a:prstGeom prst="rect">
              <a:avLst/>
            </a:prstGeom>
            <a:solidFill>
              <a:srgbClr val="FBE9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4" name="Rectangle 14"/>
            <p:cNvSpPr>
              <a:spLocks noChangeArrowheads="1"/>
            </p:cNvSpPr>
            <p:nvPr/>
          </p:nvSpPr>
          <p:spPr bwMode="auto">
            <a:xfrm>
              <a:off x="592" y="3315"/>
              <a:ext cx="3887" cy="139"/>
            </a:xfrm>
            <a:prstGeom prst="rect">
              <a:avLst/>
            </a:prstGeom>
            <a:solidFill>
              <a:srgbClr val="FFCD6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5" name="Rectangle 15"/>
            <p:cNvSpPr>
              <a:spLocks noChangeArrowheads="1"/>
            </p:cNvSpPr>
            <p:nvPr/>
          </p:nvSpPr>
          <p:spPr bwMode="auto">
            <a:xfrm>
              <a:off x="1218" y="3449"/>
              <a:ext cx="3261" cy="154"/>
            </a:xfrm>
            <a:prstGeom prst="rect">
              <a:avLst/>
            </a:prstGeom>
            <a:solidFill>
              <a:srgbClr val="E65F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16" name="Rectangle 16"/>
            <p:cNvSpPr>
              <a:spLocks noChangeArrowheads="1"/>
            </p:cNvSpPr>
            <p:nvPr/>
          </p:nvSpPr>
          <p:spPr bwMode="auto">
            <a:xfrm>
              <a:off x="691" y="1986"/>
              <a:ext cx="486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CAPÍTULO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7" name="Rectangle 17"/>
            <p:cNvSpPr>
              <a:spLocks noChangeArrowheads="1"/>
            </p:cNvSpPr>
            <p:nvPr/>
          </p:nvSpPr>
          <p:spPr bwMode="auto">
            <a:xfrm>
              <a:off x="1236" y="1986"/>
              <a:ext cx="941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¿EN QUE SE GASTA? 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8" name="Rectangle 18"/>
            <p:cNvSpPr>
              <a:spLocks noChangeArrowheads="1"/>
            </p:cNvSpPr>
            <p:nvPr/>
          </p:nvSpPr>
          <p:spPr bwMode="auto">
            <a:xfrm>
              <a:off x="3790" y="1986"/>
              <a:ext cx="459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IMPORTE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9" name="Rectangle 19"/>
            <p:cNvSpPr>
              <a:spLocks noChangeArrowheads="1"/>
            </p:cNvSpPr>
            <p:nvPr/>
          </p:nvSpPr>
          <p:spPr bwMode="auto">
            <a:xfrm>
              <a:off x="817" y="2139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1000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" name="Rectangle 20"/>
            <p:cNvSpPr>
              <a:spLocks noChangeArrowheads="1"/>
            </p:cNvSpPr>
            <p:nvPr/>
          </p:nvSpPr>
          <p:spPr bwMode="auto">
            <a:xfrm>
              <a:off x="1236" y="2139"/>
              <a:ext cx="919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SERVICIOS PERSONALES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1" name="Rectangle 21"/>
            <p:cNvSpPr>
              <a:spLocks noChangeArrowheads="1"/>
            </p:cNvSpPr>
            <p:nvPr/>
          </p:nvSpPr>
          <p:spPr bwMode="auto">
            <a:xfrm>
              <a:off x="3844" y="2139"/>
              <a:ext cx="6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$89,165,455.75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2" name="Rectangle 22"/>
            <p:cNvSpPr>
              <a:spLocks noChangeArrowheads="1"/>
            </p:cNvSpPr>
            <p:nvPr/>
          </p:nvSpPr>
          <p:spPr bwMode="auto">
            <a:xfrm>
              <a:off x="817" y="2269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2000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23"/>
            <p:cNvSpPr>
              <a:spLocks noChangeArrowheads="1"/>
            </p:cNvSpPr>
            <p:nvPr/>
          </p:nvSpPr>
          <p:spPr bwMode="auto">
            <a:xfrm>
              <a:off x="1236" y="2269"/>
              <a:ext cx="110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MATERIALES Y SUMINISTROS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24"/>
            <p:cNvSpPr>
              <a:spLocks noChangeArrowheads="1"/>
            </p:cNvSpPr>
            <p:nvPr/>
          </p:nvSpPr>
          <p:spPr bwMode="auto">
            <a:xfrm>
              <a:off x="3844" y="2269"/>
              <a:ext cx="6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$10,731,802.05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25"/>
            <p:cNvSpPr>
              <a:spLocks noChangeArrowheads="1"/>
            </p:cNvSpPr>
            <p:nvPr/>
          </p:nvSpPr>
          <p:spPr bwMode="auto">
            <a:xfrm>
              <a:off x="817" y="2398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3000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26"/>
            <p:cNvSpPr>
              <a:spLocks noChangeArrowheads="1"/>
            </p:cNvSpPr>
            <p:nvPr/>
          </p:nvSpPr>
          <p:spPr bwMode="auto">
            <a:xfrm>
              <a:off x="1236" y="2398"/>
              <a:ext cx="874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SERVICIOS GENERALES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27"/>
            <p:cNvSpPr>
              <a:spLocks noChangeArrowheads="1"/>
            </p:cNvSpPr>
            <p:nvPr/>
          </p:nvSpPr>
          <p:spPr bwMode="auto">
            <a:xfrm>
              <a:off x="3844" y="2398"/>
              <a:ext cx="6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$20,184,922.56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28"/>
            <p:cNvSpPr>
              <a:spLocks noChangeArrowheads="1"/>
            </p:cNvSpPr>
            <p:nvPr/>
          </p:nvSpPr>
          <p:spPr bwMode="auto">
            <a:xfrm>
              <a:off x="817" y="2590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4000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29"/>
            <p:cNvSpPr>
              <a:spLocks noChangeArrowheads="1"/>
            </p:cNvSpPr>
            <p:nvPr/>
          </p:nvSpPr>
          <p:spPr bwMode="auto">
            <a:xfrm>
              <a:off x="1236" y="2528"/>
              <a:ext cx="207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TRANSFERENCIAS, ASIGNACIONES, SUBSIDIOS Y OTRAS 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30"/>
            <p:cNvSpPr>
              <a:spLocks noChangeArrowheads="1"/>
            </p:cNvSpPr>
            <p:nvPr/>
          </p:nvSpPr>
          <p:spPr bwMode="auto">
            <a:xfrm>
              <a:off x="1236" y="2653"/>
              <a:ext cx="34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AYUDAS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31"/>
            <p:cNvSpPr>
              <a:spLocks noChangeArrowheads="1"/>
            </p:cNvSpPr>
            <p:nvPr/>
          </p:nvSpPr>
          <p:spPr bwMode="auto">
            <a:xfrm>
              <a:off x="3844" y="2590"/>
              <a:ext cx="6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$13,969,275.97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8" name="Rectangle 32"/>
            <p:cNvSpPr>
              <a:spLocks noChangeArrowheads="1"/>
            </p:cNvSpPr>
            <p:nvPr/>
          </p:nvSpPr>
          <p:spPr bwMode="auto">
            <a:xfrm>
              <a:off x="817" y="2792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5000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49" name="Rectangle 33"/>
            <p:cNvSpPr>
              <a:spLocks noChangeArrowheads="1"/>
            </p:cNvSpPr>
            <p:nvPr/>
          </p:nvSpPr>
          <p:spPr bwMode="auto">
            <a:xfrm>
              <a:off x="1236" y="2792"/>
              <a:ext cx="1721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BIENES MUEBLES, INMUEBLES E INTANGIBLES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1" name="Rectangle 34"/>
            <p:cNvSpPr>
              <a:spLocks noChangeArrowheads="1"/>
            </p:cNvSpPr>
            <p:nvPr/>
          </p:nvSpPr>
          <p:spPr bwMode="auto">
            <a:xfrm>
              <a:off x="3844" y="2792"/>
              <a:ext cx="617" cy="11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$17,629,161.42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2" name="Rectangle 35"/>
            <p:cNvSpPr>
              <a:spLocks noChangeArrowheads="1"/>
            </p:cNvSpPr>
            <p:nvPr/>
          </p:nvSpPr>
          <p:spPr bwMode="auto">
            <a:xfrm>
              <a:off x="817" y="2931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6000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3" name="Rectangle 36"/>
            <p:cNvSpPr>
              <a:spLocks noChangeArrowheads="1"/>
            </p:cNvSpPr>
            <p:nvPr/>
          </p:nvSpPr>
          <p:spPr bwMode="auto">
            <a:xfrm>
              <a:off x="1236" y="2931"/>
              <a:ext cx="788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INVERSIÓN PÚBLICA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4" name="Rectangle 37"/>
            <p:cNvSpPr>
              <a:spLocks noChangeArrowheads="1"/>
            </p:cNvSpPr>
            <p:nvPr/>
          </p:nvSpPr>
          <p:spPr bwMode="auto">
            <a:xfrm>
              <a:off x="3799" y="2931"/>
              <a:ext cx="66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dirty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$104,609,229.00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5" name="Rectangle 38"/>
            <p:cNvSpPr>
              <a:spLocks noChangeArrowheads="1"/>
            </p:cNvSpPr>
            <p:nvPr/>
          </p:nvSpPr>
          <p:spPr bwMode="auto">
            <a:xfrm>
              <a:off x="817" y="3065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7000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6" name="Rectangle 39"/>
            <p:cNvSpPr>
              <a:spLocks noChangeArrowheads="1"/>
            </p:cNvSpPr>
            <p:nvPr/>
          </p:nvSpPr>
          <p:spPr bwMode="auto">
            <a:xfrm>
              <a:off x="1236" y="3065"/>
              <a:ext cx="189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INVERSIONES FINANCIERAS Y OTRAS PROVISIONES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7" name="Rectangle 40"/>
            <p:cNvSpPr>
              <a:spLocks noChangeArrowheads="1"/>
            </p:cNvSpPr>
            <p:nvPr/>
          </p:nvSpPr>
          <p:spPr bwMode="auto">
            <a:xfrm>
              <a:off x="4204" y="3065"/>
              <a:ext cx="25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$0.00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8" name="Rectangle 41"/>
            <p:cNvSpPr>
              <a:spLocks noChangeArrowheads="1"/>
            </p:cNvSpPr>
            <p:nvPr/>
          </p:nvSpPr>
          <p:spPr bwMode="auto">
            <a:xfrm>
              <a:off x="817" y="3195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8000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59" name="Rectangle 42"/>
            <p:cNvSpPr>
              <a:spLocks noChangeArrowheads="1"/>
            </p:cNvSpPr>
            <p:nvPr/>
          </p:nvSpPr>
          <p:spPr bwMode="auto">
            <a:xfrm>
              <a:off x="1236" y="3195"/>
              <a:ext cx="138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PARTICIPACIONES Y APORTACIONES 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0" name="Rectangle 43"/>
            <p:cNvSpPr>
              <a:spLocks noChangeArrowheads="1"/>
            </p:cNvSpPr>
            <p:nvPr/>
          </p:nvSpPr>
          <p:spPr bwMode="auto">
            <a:xfrm>
              <a:off x="4204" y="3195"/>
              <a:ext cx="252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$0.00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1" name="Rectangle 44"/>
            <p:cNvSpPr>
              <a:spLocks noChangeArrowheads="1"/>
            </p:cNvSpPr>
            <p:nvPr/>
          </p:nvSpPr>
          <p:spPr bwMode="auto">
            <a:xfrm>
              <a:off x="817" y="3329"/>
              <a:ext cx="230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9000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2" name="Rectangle 45"/>
            <p:cNvSpPr>
              <a:spLocks noChangeArrowheads="1"/>
            </p:cNvSpPr>
            <p:nvPr/>
          </p:nvSpPr>
          <p:spPr bwMode="auto">
            <a:xfrm>
              <a:off x="1236" y="3329"/>
              <a:ext cx="644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DEUDA PÚBLICA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3" name="Rectangle 46"/>
            <p:cNvSpPr>
              <a:spLocks noChangeArrowheads="1"/>
            </p:cNvSpPr>
            <p:nvPr/>
          </p:nvSpPr>
          <p:spPr bwMode="auto">
            <a:xfrm>
              <a:off x="3844" y="3329"/>
              <a:ext cx="617" cy="1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200" b="0" i="0" u="none" strike="noStrike" cap="none" normalizeH="0" baseline="0" smtClean="0">
                  <a:ln>
                    <a:noFill/>
                  </a:ln>
                  <a:solidFill>
                    <a:srgbClr val="000000"/>
                  </a:solidFill>
                  <a:effectLst/>
                  <a:latin typeface="Calibri" panose="020F0502020204030204" pitchFamily="34" charset="0"/>
                </a:rPr>
                <a:t>$13,440,000.00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4" name="Rectangle 47"/>
            <p:cNvSpPr>
              <a:spLocks noChangeArrowheads="1"/>
            </p:cNvSpPr>
            <p:nvPr/>
          </p:nvSpPr>
          <p:spPr bwMode="auto">
            <a:xfrm>
              <a:off x="1236" y="3459"/>
              <a:ext cx="333" cy="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TOTAL</a:t>
              </a:r>
              <a:endParaRPr kumimoji="0" lang="es-MX" altLang="es-MX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5" name="Rectangle 48"/>
            <p:cNvSpPr>
              <a:spLocks noChangeArrowheads="1"/>
            </p:cNvSpPr>
            <p:nvPr/>
          </p:nvSpPr>
          <p:spPr bwMode="auto">
            <a:xfrm>
              <a:off x="3677" y="3459"/>
              <a:ext cx="780" cy="13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lvl1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1pPr>
              <a:lvl2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2pPr>
              <a:lvl3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3pPr>
              <a:lvl4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4pPr>
              <a:lvl5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5pPr>
              <a:lvl6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6pPr>
              <a:lvl7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7pPr>
              <a:lvl8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8pPr>
              <a:lvl9pPr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panose="020B0604020202020204" pitchFamily="34" charset="0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s-MX" altLang="es-MX" sz="1400" b="1" i="0" u="none" strike="noStrike" cap="none" normalizeH="0" baseline="0" dirty="0" smtClean="0">
                  <a:ln>
                    <a:noFill/>
                  </a:ln>
                  <a:solidFill>
                    <a:srgbClr val="FFFFFF"/>
                  </a:solidFill>
                  <a:effectLst/>
                  <a:latin typeface="Calibri" panose="020F0502020204030204" pitchFamily="34" charset="0"/>
                </a:rPr>
                <a:t>$269,729,846.00</a:t>
              </a:r>
              <a:endParaRPr kumimoji="0" lang="es-MX" altLang="es-MX" sz="1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066" name="Rectangle 49"/>
            <p:cNvSpPr>
              <a:spLocks noChangeArrowheads="1"/>
            </p:cNvSpPr>
            <p:nvPr/>
          </p:nvSpPr>
          <p:spPr bwMode="auto">
            <a:xfrm>
              <a:off x="588" y="1971"/>
              <a:ext cx="9" cy="14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7" name="Rectangle 50"/>
            <p:cNvSpPr>
              <a:spLocks noChangeArrowheads="1"/>
            </p:cNvSpPr>
            <p:nvPr/>
          </p:nvSpPr>
          <p:spPr bwMode="auto">
            <a:xfrm>
              <a:off x="1214" y="1981"/>
              <a:ext cx="9" cy="1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8" name="Rectangle 51"/>
            <p:cNvSpPr>
              <a:spLocks noChangeArrowheads="1"/>
            </p:cNvSpPr>
            <p:nvPr/>
          </p:nvSpPr>
          <p:spPr bwMode="auto">
            <a:xfrm>
              <a:off x="3497" y="1981"/>
              <a:ext cx="9" cy="1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69" name="Rectangle 52"/>
            <p:cNvSpPr>
              <a:spLocks noChangeArrowheads="1"/>
            </p:cNvSpPr>
            <p:nvPr/>
          </p:nvSpPr>
          <p:spPr bwMode="auto">
            <a:xfrm>
              <a:off x="4470" y="1981"/>
              <a:ext cx="9" cy="13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0" name="Rectangle 53"/>
            <p:cNvSpPr>
              <a:spLocks noChangeArrowheads="1"/>
            </p:cNvSpPr>
            <p:nvPr/>
          </p:nvSpPr>
          <p:spPr bwMode="auto">
            <a:xfrm>
              <a:off x="588" y="3046"/>
              <a:ext cx="2918" cy="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1" name="Rectangle 54"/>
            <p:cNvSpPr>
              <a:spLocks noChangeArrowheads="1"/>
            </p:cNvSpPr>
            <p:nvPr/>
          </p:nvSpPr>
          <p:spPr bwMode="auto">
            <a:xfrm>
              <a:off x="588" y="2134"/>
              <a:ext cx="9" cy="9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2" name="Rectangle 55"/>
            <p:cNvSpPr>
              <a:spLocks noChangeArrowheads="1"/>
            </p:cNvSpPr>
            <p:nvPr/>
          </p:nvSpPr>
          <p:spPr bwMode="auto">
            <a:xfrm>
              <a:off x="1214" y="2134"/>
              <a:ext cx="9" cy="9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3" name="Rectangle 56"/>
            <p:cNvSpPr>
              <a:spLocks noChangeArrowheads="1"/>
            </p:cNvSpPr>
            <p:nvPr/>
          </p:nvSpPr>
          <p:spPr bwMode="auto">
            <a:xfrm>
              <a:off x="3497" y="2134"/>
              <a:ext cx="9" cy="912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4" name="Rectangle 57"/>
            <p:cNvSpPr>
              <a:spLocks noChangeArrowheads="1"/>
            </p:cNvSpPr>
            <p:nvPr/>
          </p:nvSpPr>
          <p:spPr bwMode="auto">
            <a:xfrm>
              <a:off x="588" y="3310"/>
              <a:ext cx="2918" cy="15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5" name="Rectangle 58"/>
            <p:cNvSpPr>
              <a:spLocks noChangeArrowheads="1"/>
            </p:cNvSpPr>
            <p:nvPr/>
          </p:nvSpPr>
          <p:spPr bwMode="auto">
            <a:xfrm>
              <a:off x="588" y="3061"/>
              <a:ext cx="9" cy="24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6" name="Rectangle 59"/>
            <p:cNvSpPr>
              <a:spLocks noChangeArrowheads="1"/>
            </p:cNvSpPr>
            <p:nvPr/>
          </p:nvSpPr>
          <p:spPr bwMode="auto">
            <a:xfrm>
              <a:off x="1214" y="3061"/>
              <a:ext cx="9" cy="24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7" name="Rectangle 60"/>
            <p:cNvSpPr>
              <a:spLocks noChangeArrowheads="1"/>
            </p:cNvSpPr>
            <p:nvPr/>
          </p:nvSpPr>
          <p:spPr bwMode="auto">
            <a:xfrm>
              <a:off x="3497" y="3061"/>
              <a:ext cx="9" cy="24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8" name="Rectangle 61"/>
            <p:cNvSpPr>
              <a:spLocks noChangeArrowheads="1"/>
            </p:cNvSpPr>
            <p:nvPr/>
          </p:nvSpPr>
          <p:spPr bwMode="auto">
            <a:xfrm>
              <a:off x="588" y="3325"/>
              <a:ext cx="9" cy="12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2079" name="Rectangle 62"/>
            <p:cNvSpPr>
              <a:spLocks noChangeArrowheads="1"/>
            </p:cNvSpPr>
            <p:nvPr/>
          </p:nvSpPr>
          <p:spPr bwMode="auto">
            <a:xfrm>
              <a:off x="1214" y="3325"/>
              <a:ext cx="9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44" name="Rectangle 63"/>
            <p:cNvSpPr>
              <a:spLocks noChangeArrowheads="1"/>
            </p:cNvSpPr>
            <p:nvPr/>
          </p:nvSpPr>
          <p:spPr bwMode="auto">
            <a:xfrm>
              <a:off x="3497" y="3325"/>
              <a:ext cx="9" cy="27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45" name="Rectangle 64"/>
            <p:cNvSpPr>
              <a:spLocks noChangeArrowheads="1"/>
            </p:cNvSpPr>
            <p:nvPr/>
          </p:nvSpPr>
          <p:spPr bwMode="auto">
            <a:xfrm>
              <a:off x="4470" y="2134"/>
              <a:ext cx="9" cy="146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47" name="Rectangle 65"/>
            <p:cNvSpPr>
              <a:spLocks noChangeArrowheads="1"/>
            </p:cNvSpPr>
            <p:nvPr/>
          </p:nvSpPr>
          <p:spPr bwMode="auto">
            <a:xfrm>
              <a:off x="597" y="1971"/>
              <a:ext cx="3882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48" name="Rectangle 66"/>
            <p:cNvSpPr>
              <a:spLocks noChangeArrowheads="1"/>
            </p:cNvSpPr>
            <p:nvPr/>
          </p:nvSpPr>
          <p:spPr bwMode="auto">
            <a:xfrm>
              <a:off x="588" y="2120"/>
              <a:ext cx="3891" cy="14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49" name="Rectangle 67"/>
            <p:cNvSpPr>
              <a:spLocks noChangeArrowheads="1"/>
            </p:cNvSpPr>
            <p:nvPr/>
          </p:nvSpPr>
          <p:spPr bwMode="auto">
            <a:xfrm>
              <a:off x="597" y="2254"/>
              <a:ext cx="3882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0" name="Rectangle 68"/>
            <p:cNvSpPr>
              <a:spLocks noChangeArrowheads="1"/>
            </p:cNvSpPr>
            <p:nvPr/>
          </p:nvSpPr>
          <p:spPr bwMode="auto">
            <a:xfrm>
              <a:off x="597" y="2384"/>
              <a:ext cx="3882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1" name="Rectangle 69"/>
            <p:cNvSpPr>
              <a:spLocks noChangeArrowheads="1"/>
            </p:cNvSpPr>
            <p:nvPr/>
          </p:nvSpPr>
          <p:spPr bwMode="auto">
            <a:xfrm>
              <a:off x="597" y="2514"/>
              <a:ext cx="3882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2" name="Rectangle 70"/>
            <p:cNvSpPr>
              <a:spLocks noChangeArrowheads="1"/>
            </p:cNvSpPr>
            <p:nvPr/>
          </p:nvSpPr>
          <p:spPr bwMode="auto">
            <a:xfrm>
              <a:off x="597" y="2768"/>
              <a:ext cx="3882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3" name="Rectangle 71"/>
            <p:cNvSpPr>
              <a:spLocks noChangeArrowheads="1"/>
            </p:cNvSpPr>
            <p:nvPr/>
          </p:nvSpPr>
          <p:spPr bwMode="auto">
            <a:xfrm>
              <a:off x="597" y="2917"/>
              <a:ext cx="3882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4" name="Rectangle 72"/>
            <p:cNvSpPr>
              <a:spLocks noChangeArrowheads="1"/>
            </p:cNvSpPr>
            <p:nvPr/>
          </p:nvSpPr>
          <p:spPr bwMode="auto">
            <a:xfrm>
              <a:off x="3506" y="3046"/>
              <a:ext cx="97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5" name="Rectangle 73"/>
            <p:cNvSpPr>
              <a:spLocks noChangeArrowheads="1"/>
            </p:cNvSpPr>
            <p:nvPr/>
          </p:nvSpPr>
          <p:spPr bwMode="auto">
            <a:xfrm>
              <a:off x="597" y="3181"/>
              <a:ext cx="3882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6" name="Rectangle 74"/>
            <p:cNvSpPr>
              <a:spLocks noChangeArrowheads="1"/>
            </p:cNvSpPr>
            <p:nvPr/>
          </p:nvSpPr>
          <p:spPr bwMode="auto">
            <a:xfrm>
              <a:off x="3506" y="3310"/>
              <a:ext cx="973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7" name="Rectangle 75"/>
            <p:cNvSpPr>
              <a:spLocks noChangeArrowheads="1"/>
            </p:cNvSpPr>
            <p:nvPr/>
          </p:nvSpPr>
          <p:spPr bwMode="auto">
            <a:xfrm>
              <a:off x="597" y="3445"/>
              <a:ext cx="3882" cy="9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  <p:sp>
          <p:nvSpPr>
            <p:cNvPr id="6158" name="Rectangle 76"/>
            <p:cNvSpPr>
              <a:spLocks noChangeArrowheads="1"/>
            </p:cNvSpPr>
            <p:nvPr/>
          </p:nvSpPr>
          <p:spPr bwMode="auto">
            <a:xfrm>
              <a:off x="1223" y="3593"/>
              <a:ext cx="3256" cy="10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s-MX"/>
            </a:p>
          </p:txBody>
        </p:sp>
      </p:grpSp>
    </p:spTree>
    <p:extLst>
      <p:ext uri="{BB962C8B-B14F-4D97-AF65-F5344CB8AC3E}">
        <p14:creationId xmlns:p14="http://schemas.microsoft.com/office/powerpoint/2010/main" val="2967713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Personalizado 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548DD4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B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4551</TotalTime>
  <Words>1205</Words>
  <Application>Microsoft Office PowerPoint</Application>
  <PresentationFormat>Presentación en pantalla (4:3)</PresentationFormat>
  <Paragraphs>192</Paragraphs>
  <Slides>13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4" baseType="lpstr">
      <vt:lpstr>Tema de Office</vt:lpstr>
      <vt:lpstr>   PRESUPUESTO CIUDADANO 2015 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Irma Evelia Leija Rodriguez</dc:creator>
  <cp:lastModifiedBy>Juan Jesus Trinidad Neira</cp:lastModifiedBy>
  <cp:revision>160</cp:revision>
  <dcterms:created xsi:type="dcterms:W3CDTF">2014-07-21T19:40:48Z</dcterms:created>
  <dcterms:modified xsi:type="dcterms:W3CDTF">2016-11-16T22:00:25Z</dcterms:modified>
</cp:coreProperties>
</file>