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sldIdLst>
    <p:sldId id="276" r:id="rId2"/>
    <p:sldId id="260" r:id="rId3"/>
    <p:sldId id="267" r:id="rId4"/>
    <p:sldId id="278" r:id="rId5"/>
    <p:sldId id="279" r:id="rId6"/>
    <p:sldId id="280" r:id="rId7"/>
    <p:sldId id="281" r:id="rId8"/>
    <p:sldId id="261" r:id="rId9"/>
    <p:sldId id="262" r:id="rId10"/>
    <p:sldId id="263" r:id="rId11"/>
    <p:sldId id="264" r:id="rId12"/>
    <p:sldId id="265" r:id="rId13"/>
    <p:sldId id="269" r:id="rId14"/>
    <p:sldId id="271" r:id="rId15"/>
    <p:sldId id="272" r:id="rId16"/>
    <p:sldId id="274" r:id="rId17"/>
    <p:sldId id="275" r:id="rId18"/>
    <p:sldId id="277"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04" autoAdjust="0"/>
  </p:normalViewPr>
  <p:slideViewPr>
    <p:cSldViewPr>
      <p:cViewPr varScale="1">
        <p:scale>
          <a:sx n="80" d="100"/>
          <a:sy n="80" d="100"/>
        </p:scale>
        <p:origin x="1526" y="86"/>
      </p:cViewPr>
      <p:guideLst>
        <p:guide orient="horz" pos="2160"/>
        <p:guide pos="2880"/>
      </p:guideLst>
    </p:cSldViewPr>
  </p:slideViewPr>
  <p:outlineViewPr>
    <p:cViewPr>
      <p:scale>
        <a:sx n="33" d="100"/>
        <a:sy n="33" d="100"/>
      </p:scale>
      <p:origin x="0" y="68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17/11/2016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515DA54-DBA5-4754-996F-1FAD4B27EDF5}" type="slidenum">
              <a:rPr lang="es-MX" smtClean="0"/>
              <a:pPr/>
              <a:t>1</a:t>
            </a:fld>
            <a:endParaRPr lang="es-MX"/>
          </a:p>
        </p:txBody>
      </p:sp>
    </p:spTree>
    <p:extLst>
      <p:ext uri="{BB962C8B-B14F-4D97-AF65-F5344CB8AC3E}">
        <p14:creationId xmlns:p14="http://schemas.microsoft.com/office/powerpoint/2010/main" val="296748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Q PEX CONMN</a:t>
            </a:r>
            <a:r>
              <a:rPr lang="es-MX" baseline="0" dirty="0" smtClean="0"/>
              <a:t> ESTE</a:t>
            </a:r>
          </a:p>
          <a:p>
            <a:endParaRPr lang="es-MX" dirty="0"/>
          </a:p>
        </p:txBody>
      </p:sp>
      <p:sp>
        <p:nvSpPr>
          <p:cNvPr id="4" name="3 Marcador de número de diapositiva"/>
          <p:cNvSpPr>
            <a:spLocks noGrp="1"/>
          </p:cNvSpPr>
          <p:nvPr>
            <p:ph type="sldNum" sz="quarter" idx="10"/>
          </p:nvPr>
        </p:nvSpPr>
        <p:spPr/>
        <p:txBody>
          <a:bodyPr/>
          <a:lstStyle/>
          <a:p>
            <a:fld id="{9515DA54-DBA5-4754-996F-1FAD4B27EDF5}" type="slidenum">
              <a:rPr lang="es-MX" smtClean="0"/>
              <a:pPr/>
              <a:t>13</a:t>
            </a:fld>
            <a:endParaRPr lang="es-MX"/>
          </a:p>
        </p:txBody>
      </p:sp>
    </p:spTree>
    <p:extLst>
      <p:ext uri="{BB962C8B-B14F-4D97-AF65-F5344CB8AC3E}">
        <p14:creationId xmlns:p14="http://schemas.microsoft.com/office/powerpoint/2010/main" val="169048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F2D3024-B18C-4B51-924C-2275E901E6AA}" type="datetime1">
              <a:rPr lang="es-MX" smtClean="0"/>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B99ADF5-C4ED-4605-9ED5-97438E1E22BD}" type="datetime1">
              <a:rPr lang="es-MX" smtClean="0"/>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06141A-ACA1-42B3-BCA8-7E98C628E060}" type="datetime1">
              <a:rPr lang="es-MX" smtClean="0"/>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49A2EA-3D23-462D-B3A5-52B09A5E7016}" type="datetime1">
              <a:rPr lang="es-MX" smtClean="0"/>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806A77-0344-43E9-AAC1-69CA155DE6A6}" type="datetime1">
              <a:rPr lang="es-MX" smtClean="0"/>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E3D7AC3-42CC-4BB1-8E3C-18FC818FFCA0}" type="datetime1">
              <a:rPr lang="es-MX" smtClean="0"/>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23BAB32-F82F-44E4-87F7-684B6A41B24B}" type="datetime1">
              <a:rPr lang="es-MX" smtClean="0"/>
              <a:t>17/11/2016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8FAB39C-2EC8-4BE6-BAA3-8245E0418B3C}" type="datetime1">
              <a:rPr lang="es-MX" smtClean="0"/>
              <a:t>17/11/2016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19F4C11-E8CB-449B-AD7A-420B3E22874A}" type="datetime1">
              <a:rPr lang="es-MX" smtClean="0"/>
              <a:t>17/11/2016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A06F21-D5D7-4075-BD12-4265FA1872B8}" type="datetime1">
              <a:rPr lang="es-MX" smtClean="0"/>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C832F4-9B6B-43B0-A37A-08669BB1D035}" type="datetime1">
              <a:rPr lang="es-MX" smtClean="0"/>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1D179-049A-4788-9727-E4079BE4A6AB}" type="datetime1">
              <a:rPr lang="es-MX" smtClean="0"/>
              <a:t>17/11/2016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4" Type="http://schemas.openxmlformats.org/officeDocument/2006/relationships/image" Target="../media/image15.png"/><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5" Type="http://schemas.openxmlformats.org/officeDocument/2006/relationships/image" Target="../media/image1.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5" Type="http://schemas.openxmlformats.org/officeDocument/2006/relationships/image" Target="../media/image1.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https://bay174.mail.live.com/att/GetAttachment.aspx?tnail=0&amp;messageId=cdb558b7-7494-11e3-bdf8-00237de4144c&amp;Aux=40|0|8D0D6B8B51AD100||0|0|0|0||&amp;cid=9b10ecafbacd9091&amp;maxwidth=220&amp;maxheight=160&amp;size=Att&amp;blob=MHxDQVNUQcORT1MuanBnfGltYWdlL2pwZWc_3d"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Ver CASTAÑOS.jpg en presentación"/>
          <p:cNvPicPr/>
          <p:nvPr/>
        </p:nvPicPr>
        <p:blipFill>
          <a:blip r:embed="rId3" r:link="rId4" cstate="print"/>
          <a:srcRect/>
          <a:stretch>
            <a:fillRect/>
          </a:stretch>
        </p:blipFill>
        <p:spPr bwMode="auto">
          <a:xfrm>
            <a:off x="323528" y="260648"/>
            <a:ext cx="1600200" cy="1181100"/>
          </a:xfrm>
          <a:prstGeom prst="rect">
            <a:avLst/>
          </a:prstGeom>
          <a:noFill/>
          <a:ln w="9525">
            <a:noFill/>
            <a:miter lim="800000"/>
            <a:headEnd/>
            <a:tailEnd/>
          </a:ln>
        </p:spPr>
      </p:pic>
      <p:sp>
        <p:nvSpPr>
          <p:cNvPr id="2" name="1 Título"/>
          <p:cNvSpPr>
            <a:spLocks noGrp="1"/>
          </p:cNvSpPr>
          <p:nvPr>
            <p:ph type="title"/>
          </p:nvPr>
        </p:nvSpPr>
        <p:spPr>
          <a:xfrm>
            <a:off x="1043608" y="692696"/>
            <a:ext cx="7416824" cy="3024336"/>
          </a:xfrm>
        </p:spPr>
        <p:txBody>
          <a:bodyPr>
            <a:normAutofit/>
          </a:bodyPr>
          <a:lstStyle/>
          <a:p>
            <a:r>
              <a:rPr lang="es-MX" sz="2400" b="1" dirty="0" smtClean="0">
                <a:solidFill>
                  <a:schemeClr val="accent4">
                    <a:lumMod val="50000"/>
                  </a:schemeClr>
                </a:solidFill>
                <a:latin typeface="Berlin Sans FB Demi" pitchFamily="34" charset="0"/>
              </a:rPr>
              <a:t>PRESUPUESTO CIUDADANO CASTAÑOS, COAHUILA</a:t>
            </a:r>
            <a:br>
              <a:rPr lang="es-MX" sz="2400" b="1" dirty="0" smtClean="0">
                <a:solidFill>
                  <a:schemeClr val="accent4">
                    <a:lumMod val="50000"/>
                  </a:schemeClr>
                </a:solidFill>
                <a:latin typeface="Berlin Sans FB Demi" pitchFamily="34" charset="0"/>
              </a:rPr>
            </a:br>
            <a:r>
              <a:rPr lang="es-MX" sz="2400" b="1" dirty="0" smtClean="0">
                <a:solidFill>
                  <a:schemeClr val="accent4">
                    <a:lumMod val="50000"/>
                  </a:schemeClr>
                </a:solidFill>
                <a:latin typeface="Berlin Sans FB Demi" pitchFamily="34" charset="0"/>
              </a:rPr>
              <a:t>2015</a:t>
            </a:r>
            <a:r>
              <a:rPr lang="es-MX" sz="4400" b="1" dirty="0" smtClean="0">
                <a:solidFill>
                  <a:srgbClr val="00B050"/>
                </a:solidFill>
                <a:latin typeface="Berlin Sans FB Demi" pitchFamily="34" charset="0"/>
              </a:rPr>
              <a:t/>
            </a:r>
            <a:br>
              <a:rPr lang="es-MX" sz="4400" b="1" dirty="0" smtClean="0">
                <a:solidFill>
                  <a:srgbClr val="00B050"/>
                </a:solidFill>
                <a:latin typeface="Berlin Sans FB Demi" pitchFamily="34" charset="0"/>
              </a:rPr>
            </a:br>
            <a:endParaRPr lang="es-MX" sz="4400" b="1" dirty="0">
              <a:solidFill>
                <a:srgbClr val="00B050"/>
              </a:solidFill>
              <a:latin typeface="Berlin Sans FB Demi" pitchFamily="34" charset="0"/>
            </a:endParaRPr>
          </a:p>
        </p:txBody>
      </p:sp>
      <p:sp>
        <p:nvSpPr>
          <p:cNvPr id="3" name="2 Marcador de número de diapositiva"/>
          <p:cNvSpPr>
            <a:spLocks noGrp="1"/>
          </p:cNvSpPr>
          <p:nvPr>
            <p:ph type="sldNum" sz="quarter" idx="12"/>
          </p:nvPr>
        </p:nvSpPr>
        <p:spPr/>
        <p:txBody>
          <a:bodyPr/>
          <a:lstStyle/>
          <a:p>
            <a:fld id="{56DB12C0-C676-429D-9849-32BB3E243EBE}" type="slidenum">
              <a:rPr lang="es-MX" smtClean="0"/>
              <a:pPr/>
              <a:t>1</a:t>
            </a:fld>
            <a:endParaRPr lang="es-MX" dirty="0"/>
          </a:p>
        </p:txBody>
      </p:sp>
      <p:sp>
        <p:nvSpPr>
          <p:cNvPr id="6" name="AutoShape 6" descr="Resultado de imagen para ciudadanos dibu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Resultado de imagen para ciudadanos dibuj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Resultado de imagen para ciudadanos dibuj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6" name="Picture 12" descr="http://aprendiendoaconvivir.files.wordpress.com/2012/03/dibujo-ima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924944"/>
            <a:ext cx="3952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grpSp>
        <p:nvGrpSpPr>
          <p:cNvPr id="5" name="4 Grupo"/>
          <p:cNvGrpSpPr/>
          <p:nvPr/>
        </p:nvGrpSpPr>
        <p:grpSpPr>
          <a:xfrm>
            <a:off x="6804248" y="2708921"/>
            <a:ext cx="2230438" cy="2160240"/>
            <a:chOff x="6887226" y="2817503"/>
            <a:chExt cx="2230438" cy="2246499"/>
          </a:xfrm>
        </p:grpSpPr>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817503"/>
              <a:ext cx="904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1314" y="3212977"/>
              <a:ext cx="12763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7226" y="4089277"/>
              <a:ext cx="19081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899592" y="1124744"/>
            <a:ext cx="6840760" cy="6120680"/>
          </a:xfrm>
        </p:spPr>
        <p:txBody>
          <a:bodyPr>
            <a:normAutofit/>
          </a:bodyPr>
          <a:lstStyle/>
          <a:p>
            <a:r>
              <a:rPr lang="es-MX" sz="2800" b="1" dirty="0">
                <a:solidFill>
                  <a:schemeClr val="accent4">
                    <a:lumMod val="50000"/>
                  </a:schemeClr>
                </a:solidFill>
                <a:latin typeface="Arial Narrow" pitchFamily="34" charset="0"/>
              </a:rPr>
              <a:t>¿Hacia dónde se orienta el presupuesto?</a:t>
            </a:r>
          </a:p>
          <a:p>
            <a:pPr algn="just"/>
            <a:endParaRPr lang="es-MX" sz="1700" b="1" dirty="0" smtClean="0">
              <a:solidFill>
                <a:schemeClr val="tx1"/>
              </a:solidFill>
            </a:endParaRPr>
          </a:p>
          <a:p>
            <a:pPr algn="just"/>
            <a:r>
              <a:rPr lang="es-MX" sz="1600" b="1" dirty="0" smtClean="0">
                <a:solidFill>
                  <a:schemeClr val="tx1"/>
                </a:solidFill>
                <a:latin typeface="Arial Narrow" pitchFamily="34" charset="0"/>
              </a:rPr>
              <a:t>A </a:t>
            </a:r>
            <a:r>
              <a:rPr lang="es-MX" sz="1600" b="1" dirty="0">
                <a:solidFill>
                  <a:schemeClr val="tx1"/>
                </a:solidFill>
                <a:latin typeface="Arial Narrow" pitchFamily="34" charset="0"/>
              </a:rPr>
              <a:t>fomentar la igualdad de oportunidades para todos los </a:t>
            </a:r>
            <a:r>
              <a:rPr lang="es-MX" sz="1600" b="1" dirty="0" smtClean="0">
                <a:solidFill>
                  <a:schemeClr val="tx1"/>
                </a:solidFill>
                <a:latin typeface="Arial Narrow" pitchFamily="34" charset="0"/>
              </a:rPr>
              <a:t>ciudadanos.</a:t>
            </a:r>
            <a:endParaRPr lang="es-MX" sz="1600" b="1" dirty="0">
              <a:solidFill>
                <a:schemeClr val="tx1"/>
              </a:solidFill>
              <a:latin typeface="Arial Narrow" pitchFamily="34" charset="0"/>
            </a:endParaRPr>
          </a:p>
          <a:p>
            <a:pPr algn="just"/>
            <a:r>
              <a:rPr lang="es-MX" sz="1600" b="1" dirty="0">
                <a:solidFill>
                  <a:schemeClr val="tx1"/>
                </a:solidFill>
                <a:latin typeface="Arial Narrow" pitchFamily="34" charset="0"/>
              </a:rPr>
              <a:t>Obtener un gobierno honesto al servicio de la </a:t>
            </a:r>
            <a:r>
              <a:rPr lang="es-MX" sz="1600" b="1" dirty="0" smtClean="0">
                <a:solidFill>
                  <a:schemeClr val="tx1"/>
                </a:solidFill>
                <a:latin typeface="Arial Narrow" pitchFamily="34" charset="0"/>
              </a:rPr>
              <a:t>gente.</a:t>
            </a:r>
            <a:endParaRPr lang="es-MX" sz="1600" b="1" dirty="0">
              <a:solidFill>
                <a:schemeClr val="tx1"/>
              </a:solidFill>
              <a:latin typeface="Arial Narrow" pitchFamily="34" charset="0"/>
            </a:endParaRPr>
          </a:p>
          <a:p>
            <a:pPr algn="just"/>
            <a:r>
              <a:rPr lang="es-MX" sz="1600" b="1" dirty="0">
                <a:solidFill>
                  <a:schemeClr val="tx1"/>
                </a:solidFill>
                <a:latin typeface="Arial Narrow" pitchFamily="34" charset="0"/>
              </a:rPr>
              <a:t>Destinar al fomento del empleo e </a:t>
            </a:r>
            <a:r>
              <a:rPr lang="es-MX" sz="1600" b="1" dirty="0" smtClean="0">
                <a:solidFill>
                  <a:schemeClr val="tx1"/>
                </a:solidFill>
                <a:latin typeface="Arial Narrow" pitchFamily="34" charset="0"/>
              </a:rPr>
              <a:t>inversión.</a:t>
            </a:r>
            <a:endParaRPr lang="es-MX" sz="1600" b="1" dirty="0">
              <a:solidFill>
                <a:schemeClr val="tx1"/>
              </a:solidFill>
              <a:latin typeface="Arial Narrow" pitchFamily="34" charset="0"/>
            </a:endParaRPr>
          </a:p>
          <a:p>
            <a:pPr algn="just"/>
            <a:r>
              <a:rPr lang="es-MX" sz="1600" b="1" dirty="0">
                <a:solidFill>
                  <a:schemeClr val="tx1"/>
                </a:solidFill>
                <a:latin typeface="Arial Narrow" pitchFamily="34" charset="0"/>
              </a:rPr>
              <a:t>Para la política interna, seguridad y </a:t>
            </a:r>
            <a:r>
              <a:rPr lang="es-MX" sz="1600" b="1" dirty="0" smtClean="0">
                <a:solidFill>
                  <a:schemeClr val="tx1"/>
                </a:solidFill>
                <a:latin typeface="Arial Narrow" pitchFamily="34" charset="0"/>
              </a:rPr>
              <a:t>justicia.</a:t>
            </a:r>
          </a:p>
          <a:p>
            <a:pPr algn="just"/>
            <a:endParaRPr lang="es-MX" sz="1600" b="1" dirty="0" smtClean="0">
              <a:solidFill>
                <a:srgbClr val="0070C0"/>
              </a:solidFill>
            </a:endParaRPr>
          </a:p>
          <a:p>
            <a:pPr algn="just"/>
            <a:endParaRPr lang="es-MX" sz="1600" b="1" dirty="0">
              <a:solidFill>
                <a:srgbClr val="0070C0"/>
              </a:solidFill>
            </a:endParaRPr>
          </a:p>
          <a:p>
            <a:endParaRPr lang="es-MX" b="1" dirty="0" smtClean="0">
              <a:solidFill>
                <a:srgbClr val="0070C0"/>
              </a:solidFill>
            </a:endParaRPr>
          </a:p>
          <a:p>
            <a:endParaRPr lang="es-MX" b="1" dirty="0">
              <a:solidFill>
                <a:srgbClr val="0070C0"/>
              </a:solidFill>
            </a:endParaRPr>
          </a:p>
          <a:p>
            <a:r>
              <a:rPr lang="es-MX" sz="2800" b="1" dirty="0">
                <a:solidFill>
                  <a:schemeClr val="accent4">
                    <a:lumMod val="50000"/>
                  </a:schemeClr>
                </a:solidFill>
              </a:rPr>
              <a:t>¿Quién gasta el Presupuesto</a:t>
            </a:r>
            <a:r>
              <a:rPr lang="es-MX" sz="2800" b="1" dirty="0" smtClean="0">
                <a:solidFill>
                  <a:schemeClr val="accent4">
                    <a:lumMod val="50000"/>
                  </a:schemeClr>
                </a:solidFill>
              </a:rPr>
              <a:t>?</a:t>
            </a:r>
          </a:p>
          <a:p>
            <a:pPr algn="just"/>
            <a:endParaRPr lang="es-MX" sz="2800" b="1" dirty="0">
              <a:solidFill>
                <a:schemeClr val="accent4">
                  <a:lumMod val="50000"/>
                </a:schemeClr>
              </a:solidFill>
              <a:latin typeface="Arial Narrow" pitchFamily="34" charset="0"/>
            </a:endParaRPr>
          </a:p>
          <a:p>
            <a:pPr algn="just"/>
            <a:r>
              <a:rPr lang="es-MX" sz="1600" b="1" dirty="0" smtClean="0">
                <a:solidFill>
                  <a:schemeClr val="tx1"/>
                </a:solidFill>
                <a:latin typeface="Arial Narrow" pitchFamily="34" charset="0"/>
              </a:rPr>
              <a:t>Los Municipios por medio de los diferentes departamentos con los que cuenta</a:t>
            </a:r>
            <a:r>
              <a:rPr lang="es-MX" sz="1600" b="1" dirty="0" smtClean="0">
                <a:solidFill>
                  <a:schemeClr val="tx1"/>
                </a:solidFill>
              </a:rPr>
              <a:t>. </a:t>
            </a:r>
            <a:endParaRPr lang="es-MX" sz="1600" b="1" dirty="0">
              <a:solidFill>
                <a:schemeClr val="tx1"/>
              </a:solidFill>
            </a:endParaRPr>
          </a:p>
          <a:p>
            <a:pPr algn="l"/>
            <a:endParaRPr lang="es-MX" sz="1600" dirty="0">
              <a:solidFill>
                <a:schemeClr val="tx1"/>
              </a:solidFill>
            </a:endParaRPr>
          </a:p>
        </p:txBody>
      </p:sp>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696" y="3714737"/>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56DB12C0-C676-429D-9849-32BB3E243EBE}" type="slidenum">
              <a:rPr lang="es-MX" smtClean="0"/>
              <a:pPr/>
              <a:t>10</a:t>
            </a:fld>
            <a:endParaRPr lang="es-MX"/>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704856" cy="5760640"/>
          </a:xfrm>
        </p:spPr>
        <p:txBody>
          <a:bodyPr>
            <a:normAutofit/>
          </a:bodyPr>
          <a:lstStyle/>
          <a:p>
            <a:r>
              <a:rPr lang="es-MX" sz="2800" b="1" dirty="0">
                <a:solidFill>
                  <a:schemeClr val="accent4">
                    <a:lumMod val="50000"/>
                  </a:schemeClr>
                </a:solidFill>
                <a:latin typeface="+mj-lt"/>
              </a:rPr>
              <a:t>¿En qué se gasta el Presupuesto</a:t>
            </a:r>
            <a:r>
              <a:rPr lang="es-MX" sz="2800" b="1" dirty="0" smtClean="0">
                <a:solidFill>
                  <a:schemeClr val="accent4">
                    <a:lumMod val="50000"/>
                  </a:schemeClr>
                </a:solidFill>
                <a:latin typeface="+mj-lt"/>
              </a:rPr>
              <a:t>?</a:t>
            </a:r>
          </a:p>
          <a:p>
            <a:endParaRPr lang="es-MX" sz="2800" b="1" dirty="0">
              <a:solidFill>
                <a:schemeClr val="accent4">
                  <a:lumMod val="50000"/>
                </a:schemeClr>
              </a:solidFill>
              <a:latin typeface="+mj-lt"/>
            </a:endParaRPr>
          </a:p>
          <a:p>
            <a:pPr algn="just"/>
            <a:r>
              <a:rPr lang="es-MX" sz="1600" b="1" dirty="0">
                <a:solidFill>
                  <a:schemeClr val="accent4">
                    <a:lumMod val="50000"/>
                  </a:schemeClr>
                </a:solidFill>
                <a:latin typeface="+mj-lt"/>
              </a:rPr>
              <a:t>El Presupuesto se gasta en bienes y servicios orientados a impactar de manera positiva la vida de cada uno de los ciudadanos.</a:t>
            </a:r>
          </a:p>
          <a:p>
            <a:pPr algn="just"/>
            <a:endParaRPr lang="es-MX" sz="1600" b="1" dirty="0" smtClean="0">
              <a:solidFill>
                <a:schemeClr val="tx1"/>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r>
              <a:rPr lang="es-MX" sz="1600" b="1" dirty="0" smtClean="0">
                <a:solidFill>
                  <a:schemeClr val="tx1"/>
                </a:solidFill>
                <a:latin typeface="+mj-lt"/>
              </a:rPr>
              <a:t>En la inversión pública se destina el 23.96%.</a:t>
            </a: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932" y="2484884"/>
            <a:ext cx="728092" cy="7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827584" y="2185015"/>
            <a:ext cx="3168352" cy="739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200" b="1" dirty="0" smtClean="0">
                <a:solidFill>
                  <a:schemeClr val="bg1"/>
                </a:solidFill>
              </a:rPr>
              <a:t>Se </a:t>
            </a:r>
            <a:r>
              <a:rPr lang="es-MX" sz="1200" b="1" dirty="0">
                <a:solidFill>
                  <a:schemeClr val="bg1"/>
                </a:solidFill>
              </a:rPr>
              <a:t>destina el </a:t>
            </a:r>
            <a:r>
              <a:rPr lang="es-MX" sz="1200" b="1" dirty="0" smtClean="0">
                <a:solidFill>
                  <a:schemeClr val="bg1"/>
                </a:solidFill>
              </a:rPr>
              <a:t>34.43%, </a:t>
            </a:r>
            <a:r>
              <a:rPr lang="es-MX" sz="1200" b="1" dirty="0">
                <a:solidFill>
                  <a:schemeClr val="bg1"/>
                </a:solidFill>
              </a:rPr>
              <a:t>de los recursos al pago de </a:t>
            </a:r>
            <a:r>
              <a:rPr lang="es-MX" sz="1200" b="1" dirty="0" smtClean="0">
                <a:solidFill>
                  <a:schemeClr val="bg1"/>
                </a:solidFill>
              </a:rPr>
              <a:t>nómina.</a:t>
            </a:r>
            <a:endParaRPr lang="es-MX" sz="1200" b="1" dirty="0">
              <a:solidFill>
                <a:schemeClr val="bg1"/>
              </a:solidFill>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141" y="3448794"/>
            <a:ext cx="1060326" cy="106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5004048" y="2872785"/>
            <a:ext cx="3312368" cy="556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endParaRPr lang="es-MX" sz="1200" b="1" dirty="0" smtClean="0">
              <a:solidFill>
                <a:schemeClr val="bg1"/>
              </a:solidFill>
            </a:endParaRPr>
          </a:p>
          <a:p>
            <a:pPr lvl="0" algn="just">
              <a:spcBef>
                <a:spcPct val="20000"/>
              </a:spcBef>
            </a:pPr>
            <a:r>
              <a:rPr lang="es-MX" sz="1200" b="1" dirty="0" smtClean="0">
                <a:solidFill>
                  <a:schemeClr val="bg1"/>
                </a:solidFill>
              </a:rPr>
              <a:t>Seguridad </a:t>
            </a:r>
            <a:r>
              <a:rPr lang="es-MX" sz="1200" b="1" dirty="0">
                <a:solidFill>
                  <a:schemeClr val="bg1"/>
                </a:solidFill>
              </a:rPr>
              <a:t>pública y procuración de justicia </a:t>
            </a:r>
            <a:r>
              <a:rPr lang="es-MX" sz="1200" b="1" dirty="0" smtClean="0">
                <a:solidFill>
                  <a:schemeClr val="bg1"/>
                </a:solidFill>
              </a:rPr>
              <a:t>(12.98%).</a:t>
            </a:r>
            <a:endParaRPr lang="es-MX" sz="1200" b="1" dirty="0">
              <a:solidFill>
                <a:schemeClr val="bg1"/>
              </a:solidFill>
            </a:endParaRPr>
          </a:p>
          <a:p>
            <a:pPr lvl="0" algn="just">
              <a:spcBef>
                <a:spcPct val="20000"/>
              </a:spcBef>
            </a:pPr>
            <a:endParaRPr lang="es-MX" sz="1200" b="1" dirty="0">
              <a:solidFill>
                <a:schemeClr val="bg1"/>
              </a:solidFill>
            </a:endParaRPr>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11</a:t>
            </a:fld>
            <a:endParaRPr lang="es-MX"/>
          </a:p>
        </p:txBody>
      </p:sp>
      <p:pic>
        <p:nvPicPr>
          <p:cNvPr id="9" name="8 Imagen" descr="Ver CASTAÑOS.jpg en presentación"/>
          <p:cNvPicPr/>
          <p:nvPr/>
        </p:nvPicPr>
        <p:blipFill>
          <a:blip r:embed="rId4" r:link="rId5"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185" y="260648"/>
            <a:ext cx="2006327" cy="18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3984864" y="3501008"/>
            <a:ext cx="3764256" cy="1983200"/>
            <a:chOff x="5097475" y="1280170"/>
            <a:chExt cx="3924846" cy="2999862"/>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475" y="1481797"/>
              <a:ext cx="1080120" cy="11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4808" y="2923400"/>
              <a:ext cx="2287513" cy="11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5594" y="1280170"/>
              <a:ext cx="1554603" cy="158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6845" y="1281330"/>
              <a:ext cx="140605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4992" y="2171351"/>
              <a:ext cx="1070198" cy="81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0380" y="3003682"/>
              <a:ext cx="11144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1259632" y="1124744"/>
            <a:ext cx="7128792" cy="2804854"/>
          </a:xfrm>
        </p:spPr>
        <p:txBody>
          <a:bodyPr>
            <a:normAutofit/>
          </a:bodyPr>
          <a:lstStyle/>
          <a:p>
            <a:endParaRPr lang="es-MX" sz="1600" b="1" dirty="0" smtClean="0">
              <a:solidFill>
                <a:srgbClr val="00B050"/>
              </a:solidFill>
              <a:latin typeface="Calibri Light" pitchFamily="34" charset="0"/>
            </a:endParaRPr>
          </a:p>
          <a:p>
            <a:r>
              <a:rPr lang="es-MX" sz="2800" b="1" dirty="0" smtClean="0">
                <a:solidFill>
                  <a:schemeClr val="accent4">
                    <a:lumMod val="50000"/>
                  </a:schemeClr>
                </a:solidFill>
              </a:rPr>
              <a:t>¿</a:t>
            </a:r>
            <a:r>
              <a:rPr lang="es-MX" sz="2800" b="1" dirty="0">
                <a:solidFill>
                  <a:schemeClr val="accent4">
                    <a:lumMod val="50000"/>
                  </a:schemeClr>
                </a:solidFill>
              </a:rPr>
              <a:t>Para qué se gasta el Presupuesto?</a:t>
            </a:r>
          </a:p>
          <a:p>
            <a:pPr algn="just"/>
            <a:endParaRPr lang="es-MX" sz="1600" b="1" dirty="0" smtClean="0">
              <a:solidFill>
                <a:srgbClr val="0070C0"/>
              </a:solidFill>
            </a:endParaRPr>
          </a:p>
          <a:p>
            <a:pPr algn="just"/>
            <a:endParaRPr lang="es-MX" sz="1600" b="1" dirty="0" smtClean="0">
              <a:solidFill>
                <a:schemeClr val="tx1"/>
              </a:solidFill>
            </a:endParaRPr>
          </a:p>
          <a:p>
            <a:pPr algn="just"/>
            <a:r>
              <a:rPr lang="es-MX" sz="1600" b="1" dirty="0" smtClean="0">
                <a:solidFill>
                  <a:schemeClr val="tx1"/>
                </a:solidFill>
              </a:rPr>
              <a:t>El </a:t>
            </a:r>
            <a:r>
              <a:rPr lang="es-MX" sz="1600" b="1" dirty="0">
                <a:solidFill>
                  <a:schemeClr val="tx1"/>
                </a:solidFill>
              </a:rPr>
              <a:t>Presupuesto se gasta para la Educación, </a:t>
            </a:r>
            <a:r>
              <a:rPr lang="es-MX" sz="1600" b="1" dirty="0" smtClean="0">
                <a:solidFill>
                  <a:schemeClr val="tx1"/>
                </a:solidFill>
              </a:rPr>
              <a:t>Desarrollo Social Obras Publicas, </a:t>
            </a:r>
            <a:r>
              <a:rPr lang="es-MX" sz="1600" b="1" dirty="0">
                <a:solidFill>
                  <a:schemeClr val="tx1"/>
                </a:solidFill>
              </a:rPr>
              <a:t>destinando el </a:t>
            </a:r>
            <a:r>
              <a:rPr lang="es-MX" sz="1600" b="1" dirty="0" smtClean="0">
                <a:solidFill>
                  <a:schemeClr val="tx1"/>
                </a:solidFill>
              </a:rPr>
              <a:t>27.06%. </a:t>
            </a:r>
            <a:endParaRPr lang="es-MX" sz="1600" b="1" dirty="0">
              <a:solidFill>
                <a:schemeClr val="tx1"/>
              </a:solidFill>
            </a:endParaRPr>
          </a:p>
          <a:p>
            <a:pPr algn="just"/>
            <a:endParaRPr lang="es-MX" sz="2000" dirty="0">
              <a:latin typeface="Calibri Light" pitchFamily="34" charset="0"/>
            </a:endParaRPr>
          </a:p>
        </p:txBody>
      </p:sp>
      <p:sp>
        <p:nvSpPr>
          <p:cNvPr id="2" name="AutoShape 8" descr="data:image/jpeg;base64,/9j/4AAQSkZJRgABAQAAAQABAAD/2wCEAAkGBxQSEhQUEhQUFBUWFBQWFRQWFxQWFxYUFRUWGBcZHBUYHCggGBwlHBUWIjEhJikuLi4uGB8zODMsNygtLisBCgoKDg0OGxAQGy8kICQsLC8sLS8sLywsLDQsLCw0LywtLCwsLC8vLCwsLCwsNCwsNCwsLCwsLCwsLCwsLCwsLP/AABEIANIA8AMBIgACEQEDEQH/xAAcAAEAAgMBAQEAAAAAAAAAAAAABQYBBAcDAgj/xABCEAACAQIEAggDBgQDCAMBAAABAgADEQQSITEFQQYTIlFhcYGRMlKhB0JicpKxFCMz0aLB0hVDU3OCg8LwNOHxJP/EABoBAQADAQEBAAAAAAAAAAAAAAABAgMEBQb/xAAyEQACAgEDAwEGBgAHAAAAAAAAAQIDEQQhMQUSQVETImGBodEycZHB4fAUFSMzUoKx/9oADAMBAAIRAxEAPwDuMREAREQBERAEREAREQBERAEREgCIiAIiIAiYJmRJAiIgCIiAIiIAiIgCIiAIiIAiIgCIiAImGYAXJsJqPjvkBbx2X35+gMpOcYLMnglLJt3nlXxKILuyr5kCaVRnbd8o7kFvdjc+1p8U6CjUDX5jq36jrPLu6vVHaCz9C6rfk9qnFB9xKj+S5R7vYT4GNqn/AHaj8z/6VMyTIDifTDC0SRnNRhutMZte4t8I95x/5pqJv3I/Q1hQ5PEVksdPiAuFqA02Owb4W/K+x8tD4TdBnMcd9orVAUXDoFOh6w57j8oAA9zLR0B4k9fDkvbsuVFr7b21J2vbee7XbGeye5Nujuqh3zWEWeIianKIiIBi0zESQIiIAiIgCIiAIiIAiIkARESQIifFWoFBJNgNSTIB9E2kVU45TJyUnR25nMMo9eZ8B9J8YwfxClWBWkRYrchnB7yPhHh790qmN6AUzrSqMm/ZIuPcWnk3dTry4QeH64yaKHlltFMmxds55aWUeS/3uZ7XnOqmG4jgrFcz0x5utvLcSe4X08w5pk1waTgXt8WYjkvj4Tieh1F8sznlf3wXylskWpaR3Og8ZVeP9NaNAlKI6+oNyDamp8X5nwHuJWOP9J8RjSVpBkpD7o592d9h5THD+h7aGs4H4U/1H+06I6KmKxFZfqzthTXX717/AOq5+foRXFeP4nEmzuSOVNLqv6Rq3refeF6PVXKhrUg17ZtTYb2UefOWrhtClRFQ9lQHZczEA2FhbMfG+k9P4h6jqaNJnUKwuewt2K2N21OgOwM6PZxivff7I0l1GSXbTFRX1IfD9FqPWlWaowVVJF7Ali2hygadnvl86J00ppUVAqqKlgo0AsiDbzvInC8CquS1SpkzWBWmLaC9hmNzzO1t5t8HwwpKyi5tVqi5JJsHI1JNztNKL63l17nm322SWZtstQaZkbg8QC2UMCRuLi49JJTthLuWTBMRESxIiIkgREQBERAEREAREQBERIAiIgGGa2pkY7GoQx+DdB39zEfsPXy0uK8XQ4hMKLsSM9QDa26qTyuLsfAAfekgTeeP1XWKEPZx5ZtGDWGwJs0aXfMUKXObEz6b09Je1s58Iic/CPPEVAiszaKoJJ8ALmU3H8EpVKfX1qKdZUqU+zYfy6bMLKPHa55nyEs3HhekRyZ6an8rVFB+hM1uJW6vX56R9qizr1WpVdsYy4eckQXlFa4vTSnQZUCovZAUWA+IchNrD0q1X4B1SfO47R/LT5ebe0laHCqavnN3e5sz2OW/JRay+gvNHj/SihhB2iXflTSxbnvyXY7908+zXzsfZRE0x6ntg+j9FDmYGo975311JuSBsuvcJ98T45h8NYVaioTsmpc+SLcyi0ulOKxlVaakUUe/Zp3zqtjq1Q+mwG+80KXQ/EdYSSnaIzVCzEt4kEXJ8CfWRHp9lj7r5Ed3odCocbaqA1GmMh2eobXF7aItyduZExR4RQamRWTrXZnZmJe2Z2LHKCxygX0t3SIw1ZcEiUiwamAFXW9QH8o1YXudNR4ySXG1X/o0Kjfie1JfPtdq3pPU0+nhQsQ4+JRvPJ9YDGrhOyaVNF5VURU05B8o0PjsfCWXA4vrB4yrVeG4x73bDoOYs9Q28yVH0mxwfgNWla+JqWF7BBTCgHkAVJt4XnSrEUeC2RPikNBqTpubXPjpPuakCIiSBERAEREAREQBERAEREgCa+OxS0qb1H0VEZ2PgoJP7TYlf6bNmwzUb61gyemUsfotvWRJ4RMVllL6C4o1cZVqP8bo7+7pp6Agek6GguZxvo3xP+HxFKoT2b5XP4H0J9DY+k7HTbYz5LWf70ZS4/k9fqNXZZtxhY/QkFmZhTM3n1q4PHNTi1AvSdRvluv5hqv1AkNxLFKcM1S4AyhtdLEEaG/O+klOJ8boUBetVRPAm5P/AEjWUnF8Tw9avnolnQXYqQ2VGuL1FTY35m1x6mefrNF7ecZt8GkJYI/ph0traJRDUqbC4rW1cH5T9397HlPLolwMVKD9dTJFRwwDg37I0fXUE3Op1klXHVsOo7bNr1IsVYE6t3U+fa28DJrD4Nn/AKxsv/DQkA/mfdvIWHnLwhCqPbHYiUsckLh+F0sO3/8AKoepazoLsCO5qpuEI8/STNHh1R/6tTKP+HS096h1PpaSaIFAVQFA2AFgPQTZwtAmO9t4Rm5t8GvguHU6XwIq95A1Pm25m4qzbp0AJ6BBNFVLyMHhTo989BRE9Ym6rSJMKLTMRLgREQBERJAiIgCYmYgGImYgGJmIkAStdJUvXo/kqH2KD/ylllb6UG1Wgb7iqnqQrD6I0rPgtHk5l0l4OcNVKnVHu9M96tqR6E29pbeg/SNDQ6qs4VqI+JjYNS2U3PMaA+nfNuvw1cetRHOV6YVKTdzAZjpzBzKCPCci4/gatKs9NiFam/I3W+Vb+YM8m/Qq19vjlM9S3Vxt00Yy/FF4+R1vif2k4aiMtK9d/DRP1Hf0BlWxnSnHYwlUDKDcdXTBBse87mePQbhmGxDAVmtVAv1Q0DDclW+8PAC86xw3C0qQtTRU8ha/rNatXCDVDeGvL8nnTra5Rzrhn2f1qpU1jkXc5jdtxy7/AFl46PdFaOEuUzMxFizW27gBJ4TM9BR8meSHxPCcpL0Mqk6shFlY99x8J8fpNKjVHWZGur75DuR3jkw8RLLNfF4NKgs6hhuO8HvB3B8RM50J7oq0mfFDCAbzaAkaVrUvh/nJ8pIFQDwY6P62PiZtYTGpUvlOo+JSCrL5qdRNIQjHgnGDZiYEzLgREQBERAEREARESQIiIAiIgCIiAIiJAPljYSE6U4UVaGbUGmy1ARuLXBPoGJ9JN1BcGQHEseaaqvJmyHzYG3odvUTKyeHglclf6P4n4r/GKjk22OpCsPwkDQyg9Jqoq4yvbnVZfUNadI4UqVVNO4WrQsqsPkIBW45i1gR4TmGIJGK7Vu1iTfXTWtrvOTT6lWtxezXg1ksElx7o3WwbLnF1uClVbgX5a7q0n+j3ThksmKBcbCqB2h+dRv5j2k7jcXdVVwHQ1Kd1bUWzbWMiekPRCmyGrhDlItei2xubWU7qbkeHlOe/SKa23X1R6kNXVdFQ1C38SX7l6wPEFqKGpurqdiDcTbTE984fRr18HVIGei4+JTpm8x8LDx1lu4N09B7OJS3401Hqu49JxKzU0fgllej/AL/4Uu6bNLuh7y9UdIFQd8wao75E4LiFOsM1J1ceB/cbie7sALk2HeZo+sW8dm/zPO9kbhxAnhiMGlYAkEEfC6kqw8mGvpK/xLpZhaI7VQN4Lrr57Ss437UCLihSX8zknS29hb9516O/VWWf6ixH8sFZRSWxfFOIo7/z07xZagHls30khgsYlVcyG+tiNipG4IOoPgZxTH9M8XX0NRlGtwhyC3pLf9m9WoBUY06jZlSxCgBiC1yXNg2hGt562UUOiRNL+c3NKfhYufU3AE1f9pVCzIqAstsz5v5Yv9c34fHeVlOMF3SeEMEvEjUoudWrt5KqKPqCfrM3rp8tYeiP/pb/AAyIWwmsxeRgkYmnQ4kjHKbo/wAjjKfS+jel5t3lyDMREAREQBERAEREAREQAZBcc4eKiMh0DDcbg7gjxBsfSTs18XSuJldHMchnIabYqli+vRS7ZglVAdmCqrAg/dIAYN4+8Rwu1TGUy66HEWKtyvUPZI79QJ0XjnD2pv19JSxtarTG7qNmX8Q+o07pXXwBaouLUU1AKvlBJzhSGuX2DWFtj/bjlHmcecGkZZRZOJcDdMrUbvSVgxp7ulgbBfmW523FtL7TXr4gMilT/vKQPeD1q6Ecj4Sd4HxuliUz0Wv3jZlPcRyntxDhFOuQ/wAFUbOOdtrjZh5/SYaTWd/uWbSX1LNYIzjdWlVosK9JagVWIJ3FhuCNR6So8S6FMtIVaFTOAgLo9gw01sQNdb7yf47SqpTdKq/ECoqLcob6a80356eM+uIVMtI2O5Qe7qNPedk6oz55NqNTbQ8wf2OcMtSg9jnpVB5o3uN/qJji3GqlcfzKjMF7KhmaxCkC+W5BN762vOs4irTrjJiKS1F7yNfTunGuKIpeoEFlFWsAO5esaw9gJWqpwbyzbV6xaiKzHEl59SNW7km5sAx9tSdNhJXo/QpFwMQXpJpqFFQ+wOnsZ7dFsAtXEJTbVWZUI7wzLnGngTLf0k6APRU1MO3WKt2ZWsGCgX0OzfSaWynHeKyjPSQ08242tr0LR0c4Jw02aj1VZhzYhmB/IfhPpLaoA2n58Jek3aD02G2YFT6GT/Dem2KpWGfrF7nGbT82/wBZENVDysHZb0eeM1SUl+h2WROLwLqS1FtyWamwupJ3II1Un18pXuGfaNSbSsjUz3r21/vLTgOMUK4/lVUbwBFx5qdRNLYQvg45PMnRbS/fi0R/+0cmlZWpG9rtqh8nGg9bSQp1eYM3GUEWNiO4yMqcFC3NBjSPyjWmf+2dB6WnlWdMnB91MiqmnybT5HFnUEdxFxPIYJl1o1Cv4Hu6exNx6GaTYipS/rUzb/iU7svmV+JfqPGbeGxIYZkYMDzBuJEOoW0vtvXzDgnwZPEHT+tTIHz07uvqAMw9j5zdw+IVxdGDDvBBnwlfvnhW4fSc5rZW+dCUb1K7+s9WnVV2r3X9/wBCjjg34lWxHSE0TZC2KANjlRrj/uKMjfSTXCeK08QpKZgRoyMCrKTyIM2U4t4TDi1yb8REsVEREAREwYBmYImYgEfiqVjeVrinCiud6YJpuG62mNwSLF0Hf3r6+dzdbzQrUSpuJyyh2PPgZxucU4Zw/F0ageiwAXaveysg703b8tuW86D0W6aUsUFV7UqpAsCey1/lPf4fvNnjHBCS1WgAGPx0jotTx/C9uex59853Q6KVCxWkyhR91w3WU9dmXmQNjfWcuo0td6y9n6mkZeh2havI6jxlf6QcFTIDQbqy1WkMm9Mk1F1y/d9LSrUumRwdU0XzV6ahQWuC6m2uv3uWn/5LSnF6OJWk1Fw466ncbEHU2IOoM4ldqdLtNZXr/P3L4T4PJ6VSmbVaZAOmdO2nqRqvqLeM45jTZmJvqzn3Y6z9B1K5VWPIAn2E4Li6Qca6aeWun956Gk1UdQm0sYKyWDf6EvbGU2Xdc7aj8JA/edTxXGGakytY5sqX/OQp/ec7+z3g/WYhh1hQii5DCxsc9MbHQjeXTHcNxFMpmUVUVwxemO1Yd9MnvtsT5Tr71nCZXBa6go1hlYIw+VgD+8q/Fug2Gq1lWkpodh2Y09BoVC9k3XmeXKelHGo+itqN12YeanUT74TjiKtVtTbJT17lGY/V5DhCX4kXhZOveLaKpxT7P8TSuaZWsuu3Yf2JsfeVfE0XptlqBkYcmBUjy/8Aqdzp8TXZtPHlNShhqVepXLqji6U7Gx0Vc23nUMwekXMGenV1i2KxYlJHM+E9L8TQFusZxyDnN9Tr9Za+G/aKh0rJbxX/AEn+83uI/Z9hal8mekeWQ9m/5WuJTKvQfE5M9LLVW72AOVyqsQDY6G4F9+cjuvr53Ne/p+o/Eux/35HTOHdIcNX0p1VJ+U9lv0mfWK4NTZi6XpVDu6aX/MNm9ROJYii9E2qq9JuQcFfY7H0ktwzpdiaHw1Cy6dh+0LeF9R6Q76rV22IpPpEsd1E1JHTr16f9ROtHz09G9aZ/yJ8pFcTxj1nFKmlVksDUspTMSdELNawA1I31HjNbg32kUahyV0ak1gcwu6G+nmNjylwwWMpVhmpOrjvUg28+71nNLpcG+6uR5su+qWJxwQ2G4HUcDrnyLb+lSNredTf2tJGlwWmg/lZqXijEX8+Tet5mvxhA/V0/5tTmiW7P5mOi/v4SA4vjK5JV36sbZKVwfWodT6WnfVpqqF7q+5lKcpckrjeJnCi9Z6bpudQlQDvyXs/paTFCsrqGUgqwBBGxB2nP8Ph0U3yi/wAx1Y+bHUyT4Tj/AOHcC/8AIc2PdSc7EfhJ37ib986FJPYo0XGJgGZkkCDEQBERAEwy3mYjkGpWw/dIni3CErC5ujjQOu9u4/MvgZYZ41KN5hKrG8Qcu6Q9GetZcxWjWAyqwF6dVQbgDuIudL315z04N0Z6i7M96otZluoUDawJPreX/F4QMLOAwO4IkJi+DFSCpNZB/umbUeIb73k3uJns9mWUjTHF6hV6ZBqAoyiqgAIJBF8p0a34faVXBdB61Ym1gBoC7ZTbvyi5l5oKr6LuN0IyuPND++3jPOrVFO1yQeQG5PgBIqphVlRWMlm8ml0b6LNgsQSWz56B2BAW1RdL89/pLajkSo8c4lXWi9YEoaSMyhbF2tqQ3Irp8Ou28iuC/aI5FsRRB27dLQ+tNv8AIzi1WislP2tUt/Tj6kqSWzL5j8BRrgdagJGzDRh5MNRIo8AqUr/w9QOLk5Ku9z3VBr7gzb4XxmjiFBpODmFwrdlrflO/mJITlWu1FLxbH9v4LYT4K2+NNM2ro9HxbVPRxp72nxwlyQzj7zsw15Xsv0AMtPWcjqO4yNxPAqLHMgai/wA1M2F/FPhPtO6rqNM+Xgq4s8q3FHpozE3CqTr4C/8AkZtcF4gq0qasLEIoPnbWQ/EOEYjIygpWUi11/lvY7jK11OniJgY5U0qBqR7qgK+zfCfQmd0LE1s8lWid42lOrTSmwVhUq01sQDcBszaH8KkSH4l9nuFqXNMNRb8B7P6Dce1p4YitetRsdusqX5aLl3/7klcPxJ1/FsAD4+MmUYS5RaFk63mDwczxvQvEUTiXVkqLSNs3w7U1cdnXW720O86gejqfw6U17DpTVVqLdWuoG5WxIPMTQr1gcOzNoK+NAPiq1gp/w0TLLRxKtsfTn7Sa6lDODS/U2WpKfjP1KVwuplAsuRlJV1H3XB1Hj337iJJYiia2o3A18R3zHG8N1WJDDRa4sf8AnINP1Jf9E2uDtlfXbaMeDAiUw2pn3UpCxDC4IsQdpOY3C5WzcjPPiyKUVtAba/3kYYyeXRniR/8Aj1DdkF6bH79MafqXY+hlilCr3urUzaohDoeV/lPgRoZcuF45a1Jai7MNRzVhoVPiDcek1TyskM24MTEkgzERJAiIkAREQD5ZbzwOHttNmJSUFIERisIrfENjcEXBB8GGomguBamWJHXA7sSBWHhf4WHhp6yxvTBnhUpTLtlH8huiHTDpVuFa5+8jDKw81PKVbE9BaIck5wp+4GsvkOYHgDLxXwiVLZ1BI2OoI8mGomrjcJWCEU6lx8tSxIHMLUsbHxIaNn8CUzn3TnDECj1VgEVh1akgqotZgBrYWt6iaHRvpRjBUWmlQ1QSAUcCpYczmuGUDvJnR6OFoICCrUWbdqmoY/8AMuQfU+k9P9klNVUa63W0l8YayixqYrpEuHAOKAQE2Doc4/RYMPQG0kuGcRo4hc1CqlUfhIJ9RuPWUvpxwrr1phWtVUnKmpzK3xCw21A7VraGVfhXRfFdapyGiVYXqlgGA55Shu3PQ2E459P08/GPy+xPc0dnmG1FjYjuOo+spXSHpNVwHVZCawfN2a2tsoBsKq63IJ3vtNzg/T/C1rCqGw7Hm2tMnwqD/O045dLthvVLP0ZbvXk2sRwOk+I7ANIrS1NI5NXfQldj8B5T7/ga1HtBqdZRr2r02sN9QCD7Cb/DQKj1qiEMuZEVgQQVVA1wRvrUPtMceJWhV5EoQPNuyP3mb1GroaUlt8ScRZCYnMMPgGZWyrepUNs2V2Q5b5fGoxvtpPajiQQCrAjkQQZYaHZAA2AA9ppYzgtCqcxU03P36ZyH1tofWddfVK5v3tmVcGQvHce3U5idKbJU15BGBP8AhzD1nq2KN7rbvv8A+7zHE+C10p1MrJWQ02vm7DgZTzAsT6CatOwp0wTdzTQlVu7aqDstzfWekpZWUVJDEcReoLE7en/pnixJ03maGCrN8NIr3GowQewu30m7R4G5/qVgv4aa/wDk1/2lHZFfia/UYI2pTABLGw7zpv8AtNvobi0FWtSRlZWArLl1AYnLUF9t8p/6jMcY4RRXIAud2a2epepYKpOit2QdO6Y4NnXGUqZykLQrFWACm2alcMBpe9rEf5StOqqlb7JPfBZwfb3FxiJidZkZiIkgREQBERAEREgCIiAfBSebU57xKOtMGq66WI07uUja3DyP6NRqJ/DZl/Q1x7SbKzzaiJTskuAQFCn1QPWUc9zc1aZLOxtuwbtexM2KVKnU/pOCRup0YeYOo9pJtS9Zq4nAJU+JRcbHYjyI1Eju/wCSGSudKOFo9IpWBsT2CurZ+RQDcyq4DoVreqzZb/09AWA+Yj10E6EuBqI+dHzm1stW7WHcr7r7G/OfT4hD/WpNTPzDtr+pf8wIWHwy2TnXTPFVcJUothi1EMHDGmAAzDLlBFrNpm3HIz14f9oFSogpYtA4uhaqllYBGDHMh0+7a4I8pe8VwmliKZAKVUO40O3lsZTa/RegKxWhSzOhGZnZ3pUjoRdSbO+1l9TbnZNrZofEvvD8fRxAvScE81N1YeaHUT3emROXdOuHPSSlVpGoSrMalUE5xdeyxZdQoIIsNBmmvwT7QMVSAFR1xCXtapYN5B0Fz6gzh1HTqLlmPuv6FlJo6bxOrlo1TyFOofZTInCVqq0VJqZMtNdAFyjKo3uLnbXX2mnxbpGK+FK/w9ZHqZVIIVhkZhnNw3y33tuJ806lWsbFKdOmLdmo/aa1jqqA9nwvr38p5v8Ag9VXiqD+La4N4yhjLLRhapdFYixZVJHcSAbTGJxiUxeo6IO9mC/vIk9q/WYhmHyUgKS/quWPuJ50K1FCTTpKHO7td2/U9zLQ6TJ7zkZuZ74/ErXTLRWrUYEMjotgrDY53spHIi+oM3OAcPqhzVrqitkCKFYt967E6aXsumu28j2xrm3aP/v0k5wWozKSxJ23npaXQ1VSUlu0VlY8YJOIieiZCIiSBERAEREAREQBERAEREARESAJ8lZ9RAPM055tSmxEo60wROK4Yj62yt86Eo4/6l1njgsBUoKEpsrIL9lxrr+NdyTzIMmyJ8NTle2S4BC4p6ZFqtN08QM6/wCHl5gSMpdH6Bu2HFFj3oFB9bS1GnNLEcPptqVsfmFwfcayj+KJyVuvhmUWZSPQzyRfCXLDUhlyntAaa6/Uw3D6Z+6IUG9yVIqYp90wmHJO3Pu5mXAYNPlE+0oKNgBLKtjuIbDcGv8AEbeEmMNhwgsJ6zM0UUiuRERLARESQIiIAiIgCIiAIiIAiIgCIiAIiIAmBMxIAiIgCYMxEhgKJ9RER4AiIkgREQBER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12</a:t>
            </a:fld>
            <a:endParaRPr lang="es-MX"/>
          </a:p>
        </p:txBody>
      </p:sp>
      <p:pic>
        <p:nvPicPr>
          <p:cNvPr id="13" name="12 Imagen" descr="Ver CASTAÑOS.jpg en presentación"/>
          <p:cNvPicPr/>
          <p:nvPr/>
        </p:nvPicPr>
        <p:blipFill>
          <a:blip r:embed="rId9" r:link="rId10"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476672"/>
            <a:ext cx="7560840" cy="5904656"/>
          </a:xfrm>
        </p:spPr>
        <p:txBody>
          <a:bodyPr>
            <a:normAutofit/>
          </a:bodyPr>
          <a:lstStyle/>
          <a:p>
            <a:r>
              <a:rPr lang="es-MX" sz="2800" b="1" dirty="0" smtClean="0">
                <a:solidFill>
                  <a:schemeClr val="tx1"/>
                </a:solidFill>
                <a:latin typeface="+mj-lt"/>
              </a:rPr>
              <a:t>¿</a:t>
            </a:r>
            <a:r>
              <a:rPr lang="es-MX" sz="2800" b="1" dirty="0">
                <a:solidFill>
                  <a:schemeClr val="tx1"/>
                </a:solidFill>
                <a:latin typeface="+mj-lt"/>
              </a:rPr>
              <a:t>Cómo participa el Gobierno Federal</a:t>
            </a:r>
            <a:r>
              <a:rPr lang="es-MX" sz="2800" b="1" dirty="0" smtClean="0">
                <a:solidFill>
                  <a:schemeClr val="tx1"/>
                </a:solidFill>
                <a:latin typeface="+mj-lt"/>
              </a:rPr>
              <a:t>?</a:t>
            </a:r>
          </a:p>
          <a:p>
            <a:endParaRPr lang="es-MX" sz="2800" b="1" dirty="0" smtClean="0">
              <a:solidFill>
                <a:srgbClr val="0070C0"/>
              </a:solidFill>
              <a:latin typeface="+mj-lt"/>
            </a:endParaRPr>
          </a:p>
          <a:p>
            <a:pPr algn="just"/>
            <a:r>
              <a:rPr lang="es-MX" sz="2000" b="1" dirty="0" smtClean="0">
                <a:solidFill>
                  <a:schemeClr val="accent4">
                    <a:lumMod val="50000"/>
                  </a:schemeClr>
                </a:solidFill>
                <a:latin typeface="+mj-lt"/>
              </a:rPr>
              <a:t>El </a:t>
            </a:r>
            <a:r>
              <a:rPr lang="es-MX" sz="2000" b="1" dirty="0">
                <a:solidFill>
                  <a:schemeClr val="accent4">
                    <a:lumMod val="50000"/>
                  </a:schemeClr>
                </a:solidFill>
                <a:latin typeface="+mj-lt"/>
              </a:rPr>
              <a:t>Gobierno Federal apoya a través de las </a:t>
            </a:r>
            <a:r>
              <a:rPr lang="es-MX" sz="2000" b="1" dirty="0" smtClean="0">
                <a:solidFill>
                  <a:schemeClr val="accent4">
                    <a:lumMod val="50000"/>
                  </a:schemeClr>
                </a:solidFill>
                <a:latin typeface="+mj-lt"/>
              </a:rPr>
              <a:t>Aportaciones.(ramo 23,28 y 33)</a:t>
            </a: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smtClean="0">
              <a:solidFill>
                <a:srgbClr val="0070C0"/>
              </a:solidFill>
              <a:latin typeface="+mj-lt"/>
            </a:endParaRPr>
          </a:p>
          <a:p>
            <a:pPr algn="just"/>
            <a:endParaRPr lang="es-MX" sz="1600" b="1" u="sng" dirty="0" smtClean="0">
              <a:solidFill>
                <a:srgbClr val="0070C0"/>
              </a:solidFill>
              <a:latin typeface="+mj-lt"/>
            </a:endParaRPr>
          </a:p>
          <a:p>
            <a:endParaRPr lang="es-MX" sz="1600" dirty="0">
              <a:solidFill>
                <a:srgbClr val="0070C0"/>
              </a:solidFill>
              <a:latin typeface="+mj-lt"/>
            </a:endParaRPr>
          </a:p>
          <a:p>
            <a:endParaRPr lang="es-MX" sz="1600" dirty="0">
              <a:solidFill>
                <a:srgbClr val="0070C0"/>
              </a:solidFill>
              <a:latin typeface="+mj-l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946" y="3342794"/>
            <a:ext cx="1740962" cy="101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716" y="4509120"/>
            <a:ext cx="133960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935596" y="4661700"/>
            <a:ext cx="2759756" cy="702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Fortalecimiento Municipal 20.33%</a:t>
            </a:r>
            <a:endParaRPr lang="es-MX" sz="1600" b="1" u="sng" dirty="0">
              <a:solidFill>
                <a:schemeClr val="tx1"/>
              </a:solidFill>
            </a:endParaRPr>
          </a:p>
        </p:txBody>
      </p:sp>
      <p:sp>
        <p:nvSpPr>
          <p:cNvPr id="8" name="7 Rectángulo redondeado"/>
          <p:cNvSpPr/>
          <p:nvPr/>
        </p:nvSpPr>
        <p:spPr>
          <a:xfrm>
            <a:off x="3851920" y="3494324"/>
            <a:ext cx="2934998" cy="6547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Infraestructura Social Municipal 10.86%</a:t>
            </a:r>
            <a:endParaRPr lang="es-MX" sz="1600" b="1" u="sng" dirty="0">
              <a:solidFill>
                <a:schemeClr val="tx1"/>
              </a:solidFill>
            </a:endParaRPr>
          </a:p>
        </p:txBody>
      </p:sp>
      <p:sp>
        <p:nvSpPr>
          <p:cNvPr id="11" name="10 Rectángulo redondeado"/>
          <p:cNvSpPr/>
          <p:nvPr/>
        </p:nvSpPr>
        <p:spPr>
          <a:xfrm>
            <a:off x="923044" y="2132856"/>
            <a:ext cx="277230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u="sng" dirty="0">
                <a:solidFill>
                  <a:schemeClr val="tx1"/>
                </a:solidFill>
              </a:rPr>
              <a:t>El </a:t>
            </a:r>
            <a:r>
              <a:rPr lang="es-MX" sz="1600" b="1" u="sng" dirty="0" smtClean="0">
                <a:solidFill>
                  <a:schemeClr val="tx1"/>
                </a:solidFill>
              </a:rPr>
              <a:t>49.56% </a:t>
            </a:r>
            <a:r>
              <a:rPr lang="es-MX" sz="1600" b="1" dirty="0" smtClean="0">
                <a:solidFill>
                  <a:schemeClr val="tx1"/>
                </a:solidFill>
              </a:rPr>
              <a:t>del Fondo General</a:t>
            </a:r>
            <a:endParaRPr lang="es-MX" sz="1600" b="1" dirty="0">
              <a:solidFill>
                <a:schemeClr val="tx1"/>
              </a:solidFill>
            </a:endParaRPr>
          </a:p>
        </p:txBody>
      </p:sp>
      <p:sp>
        <p:nvSpPr>
          <p:cNvPr id="5" name="4 Rectángulo redondeado"/>
          <p:cNvSpPr/>
          <p:nvPr/>
        </p:nvSpPr>
        <p:spPr>
          <a:xfrm>
            <a:off x="5927382" y="5888500"/>
            <a:ext cx="936104" cy="5536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a:solidFill>
                  <a:schemeClr val="tx1"/>
                </a:solidFill>
              </a:rPr>
              <a:t>Otros </a:t>
            </a:r>
            <a:r>
              <a:rPr lang="es-MX" sz="1600" b="1" dirty="0" smtClean="0">
                <a:solidFill>
                  <a:schemeClr val="tx1"/>
                </a:solidFill>
              </a:rPr>
              <a:t>2.86%</a:t>
            </a:r>
            <a:endParaRPr lang="es-MX" sz="1600" b="1" dirty="0">
              <a:solidFill>
                <a:schemeClr val="tx1"/>
              </a:solidFill>
            </a:endParaRPr>
          </a:p>
        </p:txBody>
      </p:sp>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2428" y="1988840"/>
            <a:ext cx="1770906" cy="113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56DB12C0-C676-429D-9849-32BB3E243EBE}" type="slidenum">
              <a:rPr lang="es-MX" smtClean="0"/>
              <a:pPr/>
              <a:t>13</a:t>
            </a:fld>
            <a:endParaRPr lang="es-MX"/>
          </a:p>
        </p:txBody>
      </p:sp>
      <p:pic>
        <p:nvPicPr>
          <p:cNvPr id="12" name="11 Imagen" descr="Ver CASTAÑOS.jpg en presentación"/>
          <p:cNvPicPr/>
          <p:nvPr/>
        </p:nvPicPr>
        <p:blipFill>
          <a:blip r:embed="rId6" r:link="rId7"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218101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836712"/>
            <a:ext cx="604867" cy="864096"/>
          </a:xfrm>
          <a:prstGeom prst="rect">
            <a:avLst/>
          </a:prstGeom>
          <a:noFill/>
          <a:ln>
            <a:noFill/>
          </a:ln>
          <a:effectLst/>
          <a:scene3d>
            <a:camera prst="orthographicFront">
              <a:rot lat="367398" lon="1750" rev="2138786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575389"/>
            <a:ext cx="7118476" cy="3754874"/>
          </a:xfrm>
          <a:prstGeom prst="rect">
            <a:avLst/>
          </a:prstGeom>
        </p:spPr>
        <p:txBody>
          <a:bodyPr wrap="square">
            <a:spAutoFit/>
          </a:bodyPr>
          <a:lstStyle/>
          <a:p>
            <a:pPr algn="ctr"/>
            <a:endParaRPr lang="es-MX" sz="2800" b="1" dirty="0" smtClean="0">
              <a:solidFill>
                <a:srgbClr val="0070C0"/>
              </a:solidFill>
              <a:latin typeface="+mj-lt"/>
            </a:endParaRPr>
          </a:p>
          <a:p>
            <a:pPr algn="ctr"/>
            <a:r>
              <a:rPr lang="es-MX" sz="2800" b="1" dirty="0" smtClean="0">
                <a:solidFill>
                  <a:schemeClr val="accent4">
                    <a:lumMod val="50000"/>
                  </a:schemeClr>
                </a:solidFill>
                <a:latin typeface="+mj-lt"/>
              </a:rPr>
              <a:t>¿Cuál es la deuda Pública Municipal</a:t>
            </a:r>
          </a:p>
          <a:p>
            <a:endParaRPr lang="es-MX" dirty="0">
              <a:solidFill>
                <a:schemeClr val="accent4">
                  <a:lumMod val="50000"/>
                </a:schemeClr>
              </a:solidFill>
              <a:latin typeface="+mj-lt"/>
            </a:endParaRPr>
          </a:p>
          <a:p>
            <a:endParaRPr lang="es-MX" dirty="0" smtClean="0">
              <a:latin typeface="+mj-lt"/>
            </a:endParaRPr>
          </a:p>
          <a:p>
            <a:pPr algn="just"/>
            <a:r>
              <a:rPr lang="es-MX" b="1" dirty="0" smtClean="0">
                <a:latin typeface="+mj-lt"/>
              </a:rPr>
              <a:t>El Gobierno Municipal cuenta </a:t>
            </a:r>
            <a:r>
              <a:rPr lang="es-MX" b="1" dirty="0" err="1" smtClean="0">
                <a:latin typeface="+mj-lt"/>
              </a:rPr>
              <a:t>co</a:t>
            </a:r>
            <a:r>
              <a:rPr lang="es-MX" b="1" dirty="0" smtClean="0">
                <a:latin typeface="+mj-lt"/>
              </a:rPr>
              <a:t> una deuda de $10, 515,697.92 millones de pesos, la cual se ha estado pagando correctamente, este pago de la deuda heredada representa el 14.21% del Presupuesto Municipal Anual.</a:t>
            </a:r>
          </a:p>
          <a:p>
            <a:pPr algn="just"/>
            <a:endParaRPr lang="es-MX" b="1" dirty="0" smtClean="0">
              <a:latin typeface="+mj-lt"/>
            </a:endParaRPr>
          </a:p>
          <a:p>
            <a:pPr algn="just"/>
            <a:r>
              <a:rPr lang="es-MX" b="1" dirty="0" smtClean="0">
                <a:latin typeface="+mj-lt"/>
              </a:rPr>
              <a:t>Trabajando con responsabilidad se ha logrado aumentar las obras realizadas, que han impulsado el crecimiento y el desarrollo del municipio.</a:t>
            </a:r>
          </a:p>
          <a:p>
            <a:pPr algn="just"/>
            <a:endParaRPr lang="es-MX" sz="2000" b="1" dirty="0">
              <a:latin typeface="Calibri Light" pitchFamily="34" charset="0"/>
            </a:endParaRPr>
          </a:p>
        </p:txBody>
      </p:sp>
      <p:sp>
        <p:nvSpPr>
          <p:cNvPr id="2" name="1 Marcador de número de diapositiva"/>
          <p:cNvSpPr>
            <a:spLocks noGrp="1"/>
          </p:cNvSpPr>
          <p:nvPr>
            <p:ph type="sldNum" sz="quarter" idx="12"/>
          </p:nvPr>
        </p:nvSpPr>
        <p:spPr/>
        <p:txBody>
          <a:bodyPr/>
          <a:lstStyle/>
          <a:p>
            <a:fld id="{56DB12C0-C676-429D-9849-32BB3E243EBE}" type="slidenum">
              <a:rPr lang="es-MX" smtClean="0"/>
              <a:pPr/>
              <a:t>14</a:t>
            </a:fld>
            <a:endParaRPr lang="es-MX"/>
          </a:p>
        </p:txBody>
      </p:sp>
      <p:pic>
        <p:nvPicPr>
          <p:cNvPr id="5" name="4 Imagen" descr="Ver CASTAÑOS.jpg en presentación"/>
          <p:cNvPicPr/>
          <p:nvPr/>
        </p:nvPicPr>
        <p:blipFill>
          <a:blip r:embed="rId3" r:link="rId4"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27584" y="890174"/>
            <a:ext cx="8052083" cy="5419146"/>
            <a:chOff x="827584" y="349118"/>
            <a:chExt cx="8052083" cy="5419146"/>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96752"/>
              <a:ext cx="1267582" cy="144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165" y="349118"/>
              <a:ext cx="920502" cy="10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365104"/>
              <a:ext cx="924694" cy="90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505285"/>
              <a:ext cx="7676294" cy="5262979"/>
            </a:xfrm>
            <a:prstGeom prst="rect">
              <a:avLst/>
            </a:prstGeom>
          </p:spPr>
          <p:txBody>
            <a:bodyPr wrap="square">
              <a:spAutoFit/>
            </a:bodyPr>
            <a:lstStyle/>
            <a:p>
              <a:pPr algn="just"/>
              <a:r>
                <a:rPr lang="es-MX" sz="2800" b="1" dirty="0" smtClean="0">
                  <a:solidFill>
                    <a:schemeClr val="accent4">
                      <a:lumMod val="50000"/>
                    </a:schemeClr>
                  </a:solidFill>
                </a:rPr>
                <a:t>¿Se está trabajando para mejorar el Presupuesto</a:t>
              </a:r>
            </a:p>
            <a:p>
              <a:pPr algn="just"/>
              <a:endParaRPr lang="es-MX" sz="2000" b="1" dirty="0">
                <a:solidFill>
                  <a:schemeClr val="accent4">
                    <a:lumMod val="50000"/>
                  </a:schemeClr>
                </a:solidFill>
              </a:endParaRPr>
            </a:p>
            <a:p>
              <a:pPr algn="just"/>
              <a:r>
                <a:rPr lang="es-MX" sz="1600" b="1" dirty="0" smtClean="0">
                  <a:solidFill>
                    <a:schemeClr val="accent4">
                      <a:lumMod val="50000"/>
                    </a:schemeClr>
                  </a:solidFill>
                </a:rPr>
                <a:t>Si, </a:t>
              </a:r>
            </a:p>
            <a:p>
              <a:pPr algn="just"/>
              <a:endParaRPr lang="es-MX" sz="1600" b="1" dirty="0" smtClean="0"/>
            </a:p>
            <a:p>
              <a:pPr algn="just"/>
              <a:endParaRPr lang="es-MX" sz="1600" b="1" dirty="0"/>
            </a:p>
            <a:p>
              <a:pPr algn="just"/>
              <a:endParaRPr lang="es-MX" sz="1600" b="1" dirty="0" smtClean="0"/>
            </a:p>
            <a:p>
              <a:pPr algn="just"/>
              <a:endParaRPr lang="es-MX" sz="1600" b="1" dirty="0"/>
            </a:p>
            <a:p>
              <a:pPr algn="just"/>
              <a:endParaRPr lang="es-MX" sz="1600" b="1" dirty="0" smtClean="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grpSp>
      <p:sp>
        <p:nvSpPr>
          <p:cNvPr id="4" name="3 Marcador de número de diapositiva"/>
          <p:cNvSpPr>
            <a:spLocks noGrp="1"/>
          </p:cNvSpPr>
          <p:nvPr>
            <p:ph type="sldNum" sz="quarter" idx="12"/>
          </p:nvPr>
        </p:nvSpPr>
        <p:spPr/>
        <p:txBody>
          <a:bodyPr/>
          <a:lstStyle/>
          <a:p>
            <a:fld id="{56DB12C0-C676-429D-9849-32BB3E243EBE}" type="slidenum">
              <a:rPr lang="es-MX" smtClean="0"/>
              <a:pPr/>
              <a:t>15</a:t>
            </a:fld>
            <a:endParaRPr lang="es-MX"/>
          </a:p>
        </p:txBody>
      </p:sp>
      <p:pic>
        <p:nvPicPr>
          <p:cNvPr id="8" name="7 Imagen" descr="Ver CASTAÑOS.jpg en presentación"/>
          <p:cNvPicPr/>
          <p:nvPr/>
        </p:nvPicPr>
        <p:blipFill>
          <a:blip r:embed="rId5" r:link="rId6"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4" y="4875866"/>
            <a:ext cx="2708304" cy="142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824" y="2280040"/>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03832" y="1844824"/>
            <a:ext cx="4836319" cy="584775"/>
          </a:xfrm>
          <a:prstGeom prst="rect">
            <a:avLst/>
          </a:prstGeom>
          <a:noFill/>
        </p:spPr>
        <p:txBody>
          <a:bodyPr wrap="square">
            <a:spAutoFit/>
          </a:bodyPr>
          <a:lstStyle/>
          <a:p>
            <a:pPr algn="just"/>
            <a:r>
              <a:rPr lang="es-MX" sz="1600" b="1" dirty="0" smtClean="0"/>
              <a:t>El Presupuesto se elabora de las siguientes maneras</a:t>
            </a:r>
            <a:r>
              <a:rPr lang="es-MX" sz="1600" b="1" dirty="0" smtClean="0">
                <a:solidFill>
                  <a:srgbClr val="0070C0"/>
                </a:solidFill>
              </a:rPr>
              <a:t>:</a:t>
            </a:r>
          </a:p>
          <a:p>
            <a:pPr algn="just"/>
            <a:endParaRPr lang="es-MX" sz="1600" b="1" dirty="0" smtClean="0">
              <a:solidFill>
                <a:srgbClr val="0070C0"/>
              </a:solidFill>
            </a:endParaRPr>
          </a:p>
        </p:txBody>
      </p:sp>
      <p:sp>
        <p:nvSpPr>
          <p:cNvPr id="6" name="5 Pergamino horizontal"/>
          <p:cNvSpPr/>
          <p:nvPr/>
        </p:nvSpPr>
        <p:spPr>
          <a:xfrm>
            <a:off x="0" y="6453336"/>
            <a:ext cx="9144000" cy="504056"/>
          </a:xfrm>
          <a:prstGeom prst="horizontalScrol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105" y="4075520"/>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483768" y="781284"/>
            <a:ext cx="6696744" cy="584775"/>
          </a:xfrm>
          <a:prstGeom prst="rect">
            <a:avLst/>
          </a:prstGeom>
          <a:noFill/>
        </p:spPr>
        <p:txBody>
          <a:bodyPr wrap="square" rtlCol="0">
            <a:spAutoFit/>
          </a:bodyPr>
          <a:lstStyle/>
          <a:p>
            <a:pPr lvl="0" algn="ctr"/>
            <a:r>
              <a:rPr lang="es-MX" sz="3200" b="1" dirty="0">
                <a:solidFill>
                  <a:schemeClr val="accent4">
                    <a:lumMod val="50000"/>
                  </a:schemeClr>
                </a:solidFill>
              </a:rPr>
              <a:t>¿Cómo se organiza un presupuesto?</a:t>
            </a:r>
          </a:p>
        </p:txBody>
      </p:sp>
      <p:sp>
        <p:nvSpPr>
          <p:cNvPr id="8" name="7 Llamada con línea 2 (barra de énfasis)"/>
          <p:cNvSpPr/>
          <p:nvPr/>
        </p:nvSpPr>
        <p:spPr>
          <a:xfrm>
            <a:off x="4572000" y="2348880"/>
            <a:ext cx="3672407" cy="648072"/>
          </a:xfrm>
          <a:prstGeom prst="accentCallout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200" b="1" dirty="0">
                <a:solidFill>
                  <a:schemeClr val="tx1"/>
                </a:solidFill>
              </a:rPr>
              <a:t>¿Quién lo gasta?</a:t>
            </a:r>
          </a:p>
          <a:p>
            <a:pPr lvl="0" algn="just"/>
            <a:r>
              <a:rPr lang="es-MX" sz="1200" b="1" dirty="0">
                <a:solidFill>
                  <a:schemeClr val="tx1"/>
                </a:solidFill>
              </a:rPr>
              <a:t>Es la dependencia o entidad encargada de realizar el gasto, esta Clasificación es Administrativa.</a:t>
            </a:r>
          </a:p>
        </p:txBody>
      </p:sp>
      <p:sp>
        <p:nvSpPr>
          <p:cNvPr id="15" name="14 Llamada con línea 2 (barra de énfasis)"/>
          <p:cNvSpPr/>
          <p:nvPr/>
        </p:nvSpPr>
        <p:spPr>
          <a:xfrm>
            <a:off x="4559455" y="4713695"/>
            <a:ext cx="3684952" cy="864095"/>
          </a:xfrm>
          <a:prstGeom prst="accentCallout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tx1"/>
                </a:solidFill>
              </a:rPr>
              <a:t>¿Para qué se gasta?</a:t>
            </a:r>
          </a:p>
          <a:p>
            <a:pPr lvl="0" algn="just"/>
            <a:r>
              <a:rPr lang="es-MX" sz="1200" b="1" dirty="0">
                <a:solidFill>
                  <a:schemeClr val="tx1"/>
                </a:solidFill>
              </a:rPr>
              <a:t>El destino que tienen los recursos, como en salud, desarrollo económico, infraestructura, etc. Se le llama Clasificación Funcional y Programática.</a:t>
            </a: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572000" y="3241552"/>
            <a:ext cx="3672407" cy="956504"/>
          </a:xfrm>
          <a:prstGeom prst="accentCallout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tx1"/>
                </a:solidFill>
              </a:rPr>
              <a:t>¿En qué se gasta?</a:t>
            </a:r>
          </a:p>
          <a:p>
            <a:pPr lvl="0" algn="just"/>
            <a:r>
              <a:rPr lang="es-MX" sz="1200" b="1" dirty="0">
                <a:solidFill>
                  <a:schemeClr val="tx1"/>
                </a:solidFill>
              </a:rPr>
              <a:t>En que se van a utilizar los recursos, como en inversión pública, nomina, entre otros, esta Clasificación es Económica y Clasificación por Objeto del Gasto</a:t>
            </a:r>
            <a:r>
              <a:rPr lang="es-MX" sz="1200" dirty="0">
                <a:solidFill>
                  <a:schemeClr val="tx1"/>
                </a:solidFill>
              </a:rPr>
              <a:t>.</a:t>
            </a:r>
          </a:p>
          <a:p>
            <a:pPr lvl="0" algn="just"/>
            <a:r>
              <a:rPr lang="es-MX" sz="1200" dirty="0" smtClean="0">
                <a:solidFill>
                  <a:schemeClr val="tx1"/>
                </a:solidFill>
              </a:rPr>
              <a:t>.</a:t>
            </a:r>
            <a:endParaRPr lang="es-MX" sz="1200" dirty="0">
              <a:solidFill>
                <a:schemeClr val="tx1"/>
              </a:solidFill>
            </a:endParaRPr>
          </a:p>
        </p:txBody>
      </p:sp>
      <p:sp>
        <p:nvSpPr>
          <p:cNvPr id="3" name="2 Marcador de número de diapositiva"/>
          <p:cNvSpPr>
            <a:spLocks noGrp="1"/>
          </p:cNvSpPr>
          <p:nvPr>
            <p:ph type="sldNum" sz="quarter" idx="12"/>
          </p:nvPr>
        </p:nvSpPr>
        <p:spPr/>
        <p:txBody>
          <a:bodyPr/>
          <a:lstStyle/>
          <a:p>
            <a:fld id="{56DB12C0-C676-429D-9849-32BB3E243EBE}" type="slidenum">
              <a:rPr lang="es-MX" smtClean="0"/>
              <a:pPr/>
              <a:t>16</a:t>
            </a:fld>
            <a:endParaRPr lang="es-MX"/>
          </a:p>
        </p:txBody>
      </p:sp>
      <p:pic>
        <p:nvPicPr>
          <p:cNvPr id="13" name="12 Imagen" descr="Ver CASTAÑOS.jpg en presentación"/>
          <p:cNvPicPr/>
          <p:nvPr/>
        </p:nvPicPr>
        <p:blipFill>
          <a:blip r:embed="rId5" r:link="rId6"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sp>
        <p:nvSpPr>
          <p:cNvPr id="2" name="1 Subtítulo"/>
          <p:cNvSpPr>
            <a:spLocks noGrp="1"/>
          </p:cNvSpPr>
          <p:nvPr>
            <p:ph type="subTitle" idx="1"/>
          </p:nvPr>
        </p:nvSpPr>
        <p:spPr>
          <a:xfrm>
            <a:off x="971600" y="692696"/>
            <a:ext cx="7128792" cy="5256584"/>
          </a:xfrm>
        </p:spPr>
        <p:txBody>
          <a:bodyPr>
            <a:normAutofit lnSpcReduction="10000"/>
          </a:bodyPr>
          <a:lstStyle/>
          <a:p>
            <a:endParaRPr lang="es-MX" sz="1600" dirty="0">
              <a:solidFill>
                <a:srgbClr val="0070C0"/>
              </a:solidFill>
              <a:latin typeface="Calibri Light" pitchFamily="34" charset="0"/>
            </a:endParaRPr>
          </a:p>
          <a:p>
            <a:pPr algn="just">
              <a:lnSpc>
                <a:spcPct val="150000"/>
              </a:lnSpc>
            </a:pPr>
            <a:r>
              <a:rPr lang="es-MX" sz="1600" b="1" dirty="0">
                <a:solidFill>
                  <a:schemeClr val="tx1"/>
                </a:solidFill>
              </a:rPr>
              <a:t>El presupuesto de egresos que se ha dado a conocer, tiene la finalidad de impulsar la transparencia en el ejercicio de los recursos públicos, pues esta no solamente la encontramos en los actos éticos por parte de las autoridades, también en la manera en que los ciudadanos conozcan las normatividad que rige el uso de estos recursos. </a:t>
            </a: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r>
              <a:rPr lang="es-MX" sz="1600" b="1" dirty="0">
                <a:solidFill>
                  <a:schemeClr val="tx1"/>
                </a:solidFill>
              </a:rPr>
              <a:t>Al elaborar el presupuesto de egresos se deben de aportar elementos que además de advertir la enorme deuda con la sociedad en materia de trasparencia en el uso de los recursos presupuestales, nos hará posible avanzar en el análisis, diseño, instrumentos y estrategias para conducir a una eficiente rendición de cuentas y transparencia presupuestal en ese sentido, elaborando presupuestos de egresos modelo que permitan avanzar hacia una efectiva transparencia presupuestal en los gobiernos municipales, con el objetivo de fomentar  la transparencia en el uso de los recursos públicos.</a:t>
            </a:r>
          </a:p>
          <a:p>
            <a:endParaRPr lang="es-MX" dirty="0">
              <a:solidFill>
                <a:srgbClr val="0070C0"/>
              </a:solidFill>
            </a:endParaRPr>
          </a:p>
        </p:txBody>
      </p:sp>
      <p:sp>
        <p:nvSpPr>
          <p:cNvPr id="3" name="2 Marcador de número de diapositiva"/>
          <p:cNvSpPr>
            <a:spLocks noGrp="1"/>
          </p:cNvSpPr>
          <p:nvPr>
            <p:ph type="sldNum" sz="quarter" idx="12"/>
          </p:nvPr>
        </p:nvSpPr>
        <p:spPr/>
        <p:txBody>
          <a:bodyPr/>
          <a:lstStyle/>
          <a:p>
            <a:fld id="{56DB12C0-C676-429D-9849-32BB3E243EBE}" type="slidenum">
              <a:rPr lang="es-MX" smtClean="0"/>
              <a:pPr/>
              <a:t>17</a:t>
            </a:fld>
            <a:endParaRPr lang="es-MX"/>
          </a:p>
        </p:txBody>
      </p:sp>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horizontal"/>
          <p:cNvSpPr/>
          <p:nvPr/>
        </p:nvSpPr>
        <p:spPr>
          <a:xfrm>
            <a:off x="-17749" y="2636912"/>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Para conocer el Presupuesto de Egresos del Municipio de </a:t>
            </a:r>
            <a:r>
              <a:rPr lang="es-MX" sz="2400" b="1" dirty="0" smtClean="0">
                <a:solidFill>
                  <a:schemeClr val="tx1"/>
                </a:solidFill>
              </a:rPr>
              <a:t>Castaños, </a:t>
            </a:r>
            <a:r>
              <a:rPr lang="es-MX" sz="2400" b="1" dirty="0">
                <a:solidFill>
                  <a:schemeClr val="tx1"/>
                </a:solidFill>
              </a:rPr>
              <a:t>Coahuila para el </a:t>
            </a:r>
            <a:r>
              <a:rPr lang="es-MX" sz="2400" b="1" dirty="0" smtClean="0">
                <a:solidFill>
                  <a:schemeClr val="tx1"/>
                </a:solidFill>
              </a:rPr>
              <a:t>2015, </a:t>
            </a:r>
            <a:r>
              <a:rPr lang="es-MX" sz="2400" b="1" dirty="0">
                <a:solidFill>
                  <a:schemeClr val="tx1"/>
                </a:solidFill>
              </a:rPr>
              <a:t>y de manera específica cada uno de los elementos que conlleva el Presupuesto Ciudadano, puede </a:t>
            </a:r>
            <a:r>
              <a:rPr lang="es-MX" sz="2400" b="1" dirty="0" err="1">
                <a:solidFill>
                  <a:schemeClr val="tx1"/>
                </a:solidFill>
              </a:rPr>
              <a:t>accesar</a:t>
            </a:r>
            <a:r>
              <a:rPr lang="es-MX" sz="2400" b="1" dirty="0">
                <a:solidFill>
                  <a:schemeClr val="tx1"/>
                </a:solidFill>
              </a:rPr>
              <a:t> al sitio web:</a:t>
            </a:r>
          </a:p>
          <a:p>
            <a:pPr algn="ctr"/>
            <a:r>
              <a:rPr lang="es-MX" sz="2400" b="1" dirty="0">
                <a:solidFill>
                  <a:schemeClr val="tx1"/>
                </a:solidFill>
              </a:rPr>
              <a:t>http://</a:t>
            </a:r>
            <a:r>
              <a:rPr lang="es-MX" sz="2400" b="1" dirty="0" smtClean="0">
                <a:solidFill>
                  <a:schemeClr val="tx1"/>
                </a:solidFill>
              </a:rPr>
              <a:t>www.municipiocastanos.gob.mx</a:t>
            </a:r>
            <a:endParaRPr lang="es-MX" sz="2400" dirty="0">
              <a:solidFill>
                <a:schemeClr val="tx1"/>
              </a:solidFill>
            </a:endParaRPr>
          </a:p>
          <a:p>
            <a:pPr lvl="0" algn="ctr">
              <a:spcBef>
                <a:spcPct val="20000"/>
              </a:spcBef>
            </a:pPr>
            <a:endParaRPr lang="es-MX" b="1" dirty="0">
              <a:solidFill>
                <a:schemeClr val="tx1"/>
              </a:solidFill>
              <a:latin typeface="Century Gothic"/>
            </a:endParaRPr>
          </a:p>
        </p:txBody>
      </p:sp>
      <p:sp>
        <p:nvSpPr>
          <p:cNvPr id="2" name="1 Marcador de número de diapositiva"/>
          <p:cNvSpPr>
            <a:spLocks noGrp="1"/>
          </p:cNvSpPr>
          <p:nvPr>
            <p:ph type="sldNum" sz="quarter" idx="12"/>
          </p:nvPr>
        </p:nvSpPr>
        <p:spPr/>
        <p:txBody>
          <a:bodyPr/>
          <a:lstStyle/>
          <a:p>
            <a:fld id="{56DB12C0-C676-429D-9849-32BB3E243EBE}" type="slidenum">
              <a:rPr lang="es-MX" smtClean="0"/>
              <a:pPr/>
              <a:t>18</a:t>
            </a:fld>
            <a:endParaRPr lang="es-MX"/>
          </a:p>
        </p:txBody>
      </p:sp>
      <p:pic>
        <p:nvPicPr>
          <p:cNvPr id="4" name="3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Ver CASTAÑOS.jpg en presentación"/>
          <p:cNvPicPr/>
          <p:nvPr/>
        </p:nvPicPr>
        <p:blipFill>
          <a:blip r:embed="rId2" r:link="rId3" cstate="print"/>
          <a:srcRect/>
          <a:stretch>
            <a:fillRect/>
          </a:stretch>
        </p:blipFill>
        <p:spPr bwMode="auto">
          <a:xfrm>
            <a:off x="35496" y="44624"/>
            <a:ext cx="1600200" cy="1181100"/>
          </a:xfrm>
          <a:prstGeom prst="rect">
            <a:avLst/>
          </a:prstGeom>
          <a:noFill/>
          <a:ln w="9525">
            <a:noFill/>
            <a:miter lim="800000"/>
            <a:headEnd/>
            <a:tailEnd/>
          </a:ln>
        </p:spPr>
      </p:pic>
      <p:sp>
        <p:nvSpPr>
          <p:cNvPr id="3" name="2 Subtítulo"/>
          <p:cNvSpPr>
            <a:spLocks noGrp="1"/>
          </p:cNvSpPr>
          <p:nvPr>
            <p:ph type="subTitle" idx="1"/>
          </p:nvPr>
        </p:nvSpPr>
        <p:spPr>
          <a:xfrm>
            <a:off x="1043608" y="692696"/>
            <a:ext cx="6840760" cy="5184576"/>
          </a:xfrm>
        </p:spPr>
        <p:txBody>
          <a:bodyPr>
            <a:normAutofit/>
          </a:bodyPr>
          <a:lstStyle/>
          <a:p>
            <a:r>
              <a:rPr lang="es-MX" b="1" dirty="0">
                <a:solidFill>
                  <a:schemeClr val="accent4">
                    <a:lumMod val="50000"/>
                  </a:schemeClr>
                </a:solidFill>
                <a:latin typeface="Arial Narrow" pitchFamily="34" charset="0"/>
                <a:cs typeface="Aharoni" pitchFamily="2" charset="-79"/>
              </a:rPr>
              <a:t>¿Qué es el presupuesto ciudadano</a:t>
            </a:r>
            <a:r>
              <a:rPr lang="es-MX" b="1" dirty="0" smtClean="0">
                <a:solidFill>
                  <a:schemeClr val="accent4">
                    <a:lumMod val="50000"/>
                  </a:schemeClr>
                </a:solidFill>
                <a:latin typeface="Arial Narrow" pitchFamily="34" charset="0"/>
                <a:cs typeface="Aharoni" pitchFamily="2" charset="-79"/>
              </a:rPr>
              <a:t>?</a:t>
            </a:r>
          </a:p>
          <a:p>
            <a:pPr algn="just"/>
            <a:endParaRPr lang="es-MX" sz="1800" b="1" dirty="0" smtClean="0">
              <a:solidFill>
                <a:srgbClr val="0070C0"/>
              </a:solidFill>
              <a:latin typeface="+mj-lt"/>
              <a:cs typeface="Aharoni" pitchFamily="2" charset="-79"/>
            </a:endParaRPr>
          </a:p>
          <a:p>
            <a:pPr algn="just"/>
            <a:r>
              <a:rPr lang="es-MX" sz="1800" b="1" dirty="0" smtClean="0">
                <a:solidFill>
                  <a:schemeClr val="tx1"/>
                </a:solidFill>
                <a:latin typeface="Arial Narrow" pitchFamily="34" charset="0"/>
              </a:rPr>
              <a:t>Para </a:t>
            </a:r>
            <a:r>
              <a:rPr lang="es-MX" sz="1800" b="1" dirty="0">
                <a:solidFill>
                  <a:schemeClr val="tx1"/>
                </a:solidFill>
                <a:latin typeface="Arial Narrow" pitchFamily="34" charset="0"/>
              </a:rPr>
              <a:t>todos los ciudadanos es de importancia conocer que hace el Gobierno con los recursos que pagamos a través de nuestros impuestos. </a:t>
            </a:r>
            <a:endParaRPr lang="es-MX" sz="1800" b="1" dirty="0" smtClean="0">
              <a:solidFill>
                <a:schemeClr val="tx1"/>
              </a:solidFill>
              <a:latin typeface="Arial Narrow" pitchFamily="34" charset="0"/>
            </a:endParaRPr>
          </a:p>
          <a:p>
            <a:pPr algn="just"/>
            <a:endParaRPr lang="es-MX" sz="1800" b="1" dirty="0" smtClean="0">
              <a:solidFill>
                <a:schemeClr val="tx1"/>
              </a:solidFill>
              <a:latin typeface="Arial Narrow" pitchFamily="34" charset="0"/>
            </a:endParaRPr>
          </a:p>
          <a:p>
            <a:pPr algn="just"/>
            <a:r>
              <a:rPr lang="es-MX" sz="1800" b="1" dirty="0" smtClean="0">
                <a:solidFill>
                  <a:schemeClr val="tx1"/>
                </a:solidFill>
                <a:latin typeface="Arial Narrow" pitchFamily="34" charset="0"/>
              </a:rPr>
              <a:t>Este presupuesto esta diseñado para que el ciudadano comprenda </a:t>
            </a:r>
            <a:r>
              <a:rPr lang="es-MX" sz="1800" b="1" dirty="0">
                <a:solidFill>
                  <a:schemeClr val="tx1"/>
                </a:solidFill>
                <a:latin typeface="Arial Narrow" pitchFamily="34" charset="0"/>
              </a:rPr>
              <a:t>como se utilizan los recursos públicos, </a:t>
            </a:r>
            <a:r>
              <a:rPr lang="es-MX" sz="1800" b="1" dirty="0" smtClean="0">
                <a:solidFill>
                  <a:schemeClr val="tx1"/>
                </a:solidFill>
                <a:latin typeface="Arial Narrow" pitchFamily="34" charset="0"/>
              </a:rPr>
              <a:t>respondiendo preguntas tales como: </a:t>
            </a:r>
            <a:r>
              <a:rPr lang="es-MX" sz="1800" b="1" dirty="0">
                <a:solidFill>
                  <a:schemeClr val="tx1"/>
                </a:solidFill>
                <a:latin typeface="Arial Narrow" pitchFamily="34" charset="0"/>
              </a:rPr>
              <a:t>¿Cuánto es lo que se recauda</a:t>
            </a:r>
            <a:r>
              <a:rPr lang="es-MX" sz="1800" b="1" dirty="0" smtClean="0">
                <a:solidFill>
                  <a:schemeClr val="tx1"/>
                </a:solidFill>
                <a:latin typeface="Arial Narrow" pitchFamily="34" charset="0"/>
              </a:rPr>
              <a:t>?, </a:t>
            </a:r>
            <a:r>
              <a:rPr lang="es-MX" sz="1800" b="1" dirty="0">
                <a:solidFill>
                  <a:schemeClr val="tx1"/>
                </a:solidFill>
                <a:latin typeface="Arial Narrow" pitchFamily="34" charset="0"/>
              </a:rPr>
              <a:t>¿Cómo se administran los recursos</a:t>
            </a:r>
            <a:r>
              <a:rPr lang="es-MX" sz="1800" b="1" dirty="0" smtClean="0">
                <a:solidFill>
                  <a:schemeClr val="tx1"/>
                </a:solidFill>
                <a:latin typeface="Arial Narrow" pitchFamily="34" charset="0"/>
              </a:rPr>
              <a:t>?,  ¿</a:t>
            </a:r>
            <a:r>
              <a:rPr lang="es-MX" sz="1800" b="1" dirty="0">
                <a:solidFill>
                  <a:schemeClr val="tx1"/>
                </a:solidFill>
                <a:latin typeface="Arial Narrow" pitchFamily="34" charset="0"/>
              </a:rPr>
              <a:t>Cómo y en que se gastan</a:t>
            </a:r>
            <a:r>
              <a:rPr lang="es-MX" sz="1800" b="1" dirty="0" smtClean="0">
                <a:solidFill>
                  <a:schemeClr val="tx1"/>
                </a:solidFill>
                <a:latin typeface="Arial Narrow" pitchFamily="34" charset="0"/>
              </a:rPr>
              <a:t>?, </a:t>
            </a:r>
            <a:r>
              <a:rPr lang="es-MX" sz="1800" b="1" dirty="0">
                <a:solidFill>
                  <a:schemeClr val="tx1"/>
                </a:solidFill>
                <a:latin typeface="Arial Narrow" pitchFamily="34" charset="0"/>
              </a:rPr>
              <a:t>¿A </a:t>
            </a:r>
            <a:r>
              <a:rPr lang="es-MX" sz="1800" b="1" dirty="0" smtClean="0">
                <a:solidFill>
                  <a:schemeClr val="tx1"/>
                </a:solidFill>
                <a:latin typeface="Arial Narrow" pitchFamily="34" charset="0"/>
              </a:rPr>
              <a:t>quiénes </a:t>
            </a:r>
            <a:r>
              <a:rPr lang="es-MX" sz="1800" b="1" dirty="0">
                <a:solidFill>
                  <a:schemeClr val="tx1"/>
                </a:solidFill>
                <a:latin typeface="Arial Narrow" pitchFamily="34" charset="0"/>
              </a:rPr>
              <a:t>beneficia ese gasto</a:t>
            </a:r>
            <a:r>
              <a:rPr lang="es-MX" sz="1800" b="1" dirty="0" smtClean="0">
                <a:solidFill>
                  <a:schemeClr val="tx1"/>
                </a:solidFill>
                <a:latin typeface="Arial Narrow" pitchFamily="34" charset="0"/>
              </a:rPr>
              <a:t>?....</a:t>
            </a:r>
          </a:p>
          <a:p>
            <a:pPr algn="just"/>
            <a:endParaRPr lang="es-MX" sz="1800" b="1" dirty="0" smtClean="0">
              <a:solidFill>
                <a:schemeClr val="tx1"/>
              </a:solidFill>
              <a:latin typeface="Arial Narrow" pitchFamily="34" charset="0"/>
            </a:endParaRPr>
          </a:p>
          <a:p>
            <a:pPr algn="just"/>
            <a:r>
              <a:rPr lang="es-MX" sz="1800" b="1" dirty="0" smtClean="0">
                <a:solidFill>
                  <a:schemeClr val="tx1"/>
                </a:solidFill>
                <a:latin typeface="Arial Narrow" pitchFamily="34" charset="0"/>
              </a:rPr>
              <a:t>De </a:t>
            </a:r>
            <a:r>
              <a:rPr lang="es-MX" sz="1800" b="1" dirty="0">
                <a:solidFill>
                  <a:schemeClr val="tx1"/>
                </a:solidFill>
                <a:latin typeface="Arial Narrow" pitchFamily="34" charset="0"/>
              </a:rPr>
              <a:t>esta manera el Presupuesto Ciudadano tiene </a:t>
            </a:r>
            <a:r>
              <a:rPr lang="es-MX" sz="1800" b="1" dirty="0" smtClean="0">
                <a:solidFill>
                  <a:schemeClr val="tx1"/>
                </a:solidFill>
                <a:latin typeface="Arial Narrow" pitchFamily="34" charset="0"/>
              </a:rPr>
              <a:t>la finalidad </a:t>
            </a:r>
            <a:r>
              <a:rPr lang="es-MX" sz="1800" b="1" dirty="0">
                <a:solidFill>
                  <a:schemeClr val="tx1"/>
                </a:solidFill>
                <a:latin typeface="Arial Narrow" pitchFamily="34" charset="0"/>
              </a:rPr>
              <a:t>de que conozcamos las </a:t>
            </a:r>
            <a:r>
              <a:rPr lang="es-MX" sz="1800" b="1" dirty="0" smtClean="0">
                <a:solidFill>
                  <a:schemeClr val="tx1"/>
                </a:solidFill>
                <a:latin typeface="Arial Narrow" pitchFamily="34" charset="0"/>
              </a:rPr>
              <a:t>decisiones de la administración pública </a:t>
            </a:r>
            <a:r>
              <a:rPr lang="es-MX" sz="1800" b="1" dirty="0">
                <a:solidFill>
                  <a:schemeClr val="tx1"/>
                </a:solidFill>
                <a:latin typeface="Arial Narrow" pitchFamily="34" charset="0"/>
              </a:rPr>
              <a:t>que benefician a la sociedad, permitiéndonos analizar los resultados que brinda el Gobierno en materia de Transparencia Presupuestal.</a:t>
            </a:r>
          </a:p>
          <a:p>
            <a:endParaRPr lang="es-MX" sz="1600" dirty="0"/>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2</a:t>
            </a:fld>
            <a:endParaRPr lang="es-MX"/>
          </a:p>
        </p:txBody>
      </p:sp>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899592" y="1988840"/>
            <a:ext cx="7056784" cy="2592288"/>
          </a:xfrm>
        </p:spPr>
        <p:txBody>
          <a:bodyPr>
            <a:normAutofit fontScale="70000" lnSpcReduction="20000"/>
          </a:bodyPr>
          <a:lstStyle/>
          <a:p>
            <a:pPr algn="just"/>
            <a:endParaRPr lang="es-MX" sz="2600" b="1" dirty="0">
              <a:solidFill>
                <a:srgbClr val="0070C0"/>
              </a:solidFill>
              <a:latin typeface="Arial Narrow" pitchFamily="34" charset="0"/>
            </a:endParaRPr>
          </a:p>
          <a:p>
            <a:pPr marL="0" indent="0" algn="just">
              <a:buNone/>
            </a:pPr>
            <a:r>
              <a:rPr lang="es-MX" sz="2600" b="1" dirty="0" smtClean="0">
                <a:solidFill>
                  <a:schemeClr val="tx1">
                    <a:lumMod val="85000"/>
                    <a:lumOff val="15000"/>
                  </a:schemeClr>
                </a:solidFill>
                <a:latin typeface="Arial Narrow" pitchFamily="34" charset="0"/>
              </a:rPr>
              <a:t>El </a:t>
            </a:r>
            <a:r>
              <a:rPr lang="es-MX" sz="2600" b="1" dirty="0">
                <a:solidFill>
                  <a:schemeClr val="tx1">
                    <a:lumMod val="85000"/>
                    <a:lumOff val="15000"/>
                  </a:schemeClr>
                </a:solidFill>
                <a:latin typeface="Arial Narrow" pitchFamily="34" charset="0"/>
              </a:rPr>
              <a:t>Presupuesto son los recursos que el Gobierno planea gastar durante el año, los cuales satisfacen las demandas y necesidades de la población.</a:t>
            </a:r>
          </a:p>
          <a:p>
            <a:pPr marL="0" indent="0" algn="just">
              <a:buNone/>
            </a:pPr>
            <a:endParaRPr lang="es-MX" sz="2600" b="1" dirty="0" smtClean="0">
              <a:solidFill>
                <a:schemeClr val="tx1">
                  <a:lumMod val="85000"/>
                  <a:lumOff val="15000"/>
                </a:schemeClr>
              </a:solidFill>
              <a:latin typeface="Arial Narrow" pitchFamily="34" charset="0"/>
            </a:endParaRPr>
          </a:p>
          <a:p>
            <a:pPr marL="0" indent="0" algn="just">
              <a:buNone/>
            </a:pPr>
            <a:r>
              <a:rPr lang="es-MX" sz="2600" b="1" dirty="0" smtClean="0">
                <a:solidFill>
                  <a:schemeClr val="tx1">
                    <a:lumMod val="85000"/>
                    <a:lumOff val="15000"/>
                  </a:schemeClr>
                </a:solidFill>
                <a:latin typeface="Arial Narrow" pitchFamily="34" charset="0"/>
              </a:rPr>
              <a:t>Estos </a:t>
            </a:r>
            <a:r>
              <a:rPr lang="es-MX" sz="2600" b="1" dirty="0">
                <a:solidFill>
                  <a:schemeClr val="tx1">
                    <a:lumMod val="85000"/>
                    <a:lumOff val="15000"/>
                  </a:schemeClr>
                </a:solidFill>
                <a:latin typeface="Arial Narrow" pitchFamily="34" charset="0"/>
              </a:rPr>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solidFill>
                  <a:schemeClr val="tx1">
                    <a:lumMod val="85000"/>
                    <a:lumOff val="15000"/>
                  </a:schemeClr>
                </a:solidFill>
                <a:latin typeface="+mj-lt"/>
              </a:rPr>
              <a:t>.</a:t>
            </a:r>
          </a:p>
          <a:p>
            <a:pPr algn="just"/>
            <a:endParaRPr lang="es-MX" sz="2600" dirty="0"/>
          </a:p>
        </p:txBody>
      </p:sp>
      <p:sp>
        <p:nvSpPr>
          <p:cNvPr id="9" name="8 CuadroTexto"/>
          <p:cNvSpPr txBox="1"/>
          <p:nvPr/>
        </p:nvSpPr>
        <p:spPr>
          <a:xfrm>
            <a:off x="2281872" y="836712"/>
            <a:ext cx="4176464" cy="1077218"/>
          </a:xfrm>
          <a:prstGeom prst="rect">
            <a:avLst/>
          </a:prstGeom>
          <a:noFill/>
        </p:spPr>
        <p:txBody>
          <a:bodyPr wrap="square" rtlCol="0">
            <a:spAutoFit/>
          </a:bodyPr>
          <a:lstStyle/>
          <a:p>
            <a:pPr algn="ctr"/>
            <a:r>
              <a:rPr lang="es-MX" sz="3200" b="1" dirty="0" smtClean="0">
                <a:solidFill>
                  <a:schemeClr val="accent4">
                    <a:lumMod val="50000"/>
                  </a:schemeClr>
                </a:solidFill>
                <a:latin typeface="Arial Narrow" pitchFamily="34" charset="0"/>
              </a:rPr>
              <a:t>¿Qué es el Presupuesto Público?</a:t>
            </a:r>
            <a:endParaRPr lang="es-MX" sz="3200" b="1" dirty="0">
              <a:solidFill>
                <a:schemeClr val="accent4">
                  <a:lumMod val="50000"/>
                </a:schemeClr>
              </a:solidFill>
              <a:latin typeface="Arial Narrow" pitchFamily="34" charset="0"/>
            </a:endParaRPr>
          </a:p>
        </p:txBody>
      </p:sp>
      <p:sp>
        <p:nvSpPr>
          <p:cNvPr id="3" name="2 Marcador de número de diapositiva"/>
          <p:cNvSpPr>
            <a:spLocks noGrp="1"/>
          </p:cNvSpPr>
          <p:nvPr>
            <p:ph type="sldNum" sz="quarter" idx="12"/>
          </p:nvPr>
        </p:nvSpPr>
        <p:spPr/>
        <p:txBody>
          <a:bodyPr/>
          <a:lstStyle/>
          <a:p>
            <a:fld id="{56DB12C0-C676-429D-9849-32BB3E243EBE}" type="slidenum">
              <a:rPr lang="es-MX" smtClean="0"/>
              <a:pPr/>
              <a:t>3</a:t>
            </a:fld>
            <a:endParaRPr lang="es-MX"/>
          </a:p>
        </p:txBody>
      </p:sp>
      <p:pic>
        <p:nvPicPr>
          <p:cNvPr id="12" name="11 Imagen" descr="Ver CASTAÑOS.jpg en presentación"/>
          <p:cNvPicPr/>
          <p:nvPr/>
        </p:nvPicPr>
        <p:blipFill>
          <a:blip r:embed="rId2" r:link="rId3" cstate="print"/>
          <a:srcRect/>
          <a:stretch>
            <a:fillRect/>
          </a:stretch>
        </p:blipFill>
        <p:spPr bwMode="auto">
          <a:xfrm>
            <a:off x="235496" y="332656"/>
            <a:ext cx="1600200" cy="1181100"/>
          </a:xfrm>
          <a:prstGeom prst="rect">
            <a:avLst/>
          </a:prstGeom>
          <a:noFill/>
          <a:ln w="9525">
            <a:noFill/>
            <a:miter lim="800000"/>
            <a:headEnd/>
            <a:tailEnd/>
          </a:ln>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6DB12C0-C676-429D-9849-32BB3E243EBE}" type="slidenum">
              <a:rPr lang="es-MX" smtClean="0"/>
              <a:pPr/>
              <a:t>4</a:t>
            </a:fld>
            <a:endParaRPr lang="es-MX"/>
          </a:p>
        </p:txBody>
      </p:sp>
      <p:pic>
        <p:nvPicPr>
          <p:cNvPr id="5" name="4 Imagen" descr="Ver CASTAÑOS.jpg en presentación"/>
          <p:cNvPicPr/>
          <p:nvPr/>
        </p:nvPicPr>
        <p:blipFill>
          <a:blip r:embed="rId2" r:link="rId3" cstate="print"/>
          <a:srcRect/>
          <a:stretch>
            <a:fillRect/>
          </a:stretch>
        </p:blipFill>
        <p:spPr bwMode="auto">
          <a:xfrm>
            <a:off x="235496" y="332656"/>
            <a:ext cx="1600200" cy="1181100"/>
          </a:xfrm>
          <a:prstGeom prst="rect">
            <a:avLst/>
          </a:prstGeom>
          <a:noFill/>
          <a:ln w="9525">
            <a:noFill/>
            <a:miter lim="800000"/>
            <a:headEnd/>
            <a:tailEnd/>
          </a:ln>
        </p:spPr>
      </p:pic>
      <p:sp>
        <p:nvSpPr>
          <p:cNvPr id="9" name="8 Rectángulo"/>
          <p:cNvSpPr/>
          <p:nvPr/>
        </p:nvSpPr>
        <p:spPr>
          <a:xfrm>
            <a:off x="2067317" y="1321554"/>
            <a:ext cx="5542094"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400" b="1" cap="none" spc="0" dirty="0" smtClean="0">
                <a:ln/>
                <a:solidFill>
                  <a:schemeClr val="accent4">
                    <a:lumMod val="50000"/>
                  </a:schemeClr>
                </a:solidFill>
                <a:effectLst/>
              </a:rPr>
              <a:t>GOBIERNO MUNICIPAL</a:t>
            </a:r>
            <a:endParaRPr lang="es-ES" sz="4400" b="1" cap="none" spc="0" dirty="0">
              <a:ln/>
              <a:solidFill>
                <a:schemeClr val="accent4">
                  <a:lumMod val="50000"/>
                </a:schemeClr>
              </a:solidFill>
              <a:effectLst/>
            </a:endParaRPr>
          </a:p>
        </p:txBody>
      </p:sp>
      <p:sp>
        <p:nvSpPr>
          <p:cNvPr id="10" name="9 Recortar y redondear rectángulo de esquina sencilla"/>
          <p:cNvSpPr/>
          <p:nvPr/>
        </p:nvSpPr>
        <p:spPr>
          <a:xfrm>
            <a:off x="35496" y="3717032"/>
            <a:ext cx="2808312" cy="201622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tx1"/>
                </a:solidFill>
              </a:rPr>
              <a:t>1.-</a:t>
            </a:r>
          </a:p>
          <a:p>
            <a:pPr algn="ctr"/>
            <a:r>
              <a:rPr lang="es-MX" sz="3600" b="1" dirty="0" smtClean="0">
                <a:solidFill>
                  <a:schemeClr val="tx1"/>
                </a:solidFill>
              </a:rPr>
              <a:t>QUIEN LO GASTA?</a:t>
            </a:r>
            <a:endParaRPr lang="es-MX" sz="3600" b="1" dirty="0">
              <a:solidFill>
                <a:schemeClr val="tx1"/>
              </a:solidFill>
            </a:endParaRPr>
          </a:p>
        </p:txBody>
      </p:sp>
      <p:sp>
        <p:nvSpPr>
          <p:cNvPr id="11" name="10 Recortar y redondear rectángulo de esquina sencilla"/>
          <p:cNvSpPr/>
          <p:nvPr/>
        </p:nvSpPr>
        <p:spPr>
          <a:xfrm>
            <a:off x="3059832" y="3717032"/>
            <a:ext cx="2808312" cy="201622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tx1"/>
                </a:solidFill>
              </a:rPr>
              <a:t>2 .-</a:t>
            </a:r>
          </a:p>
          <a:p>
            <a:pPr algn="ctr"/>
            <a:r>
              <a:rPr lang="es-MX" sz="3600" b="1" dirty="0" smtClean="0">
                <a:solidFill>
                  <a:schemeClr val="tx1"/>
                </a:solidFill>
              </a:rPr>
              <a:t>PARA </a:t>
            </a:r>
            <a:r>
              <a:rPr lang="es-MX" sz="3600" b="1" dirty="0">
                <a:solidFill>
                  <a:schemeClr val="tx1"/>
                </a:solidFill>
              </a:rPr>
              <a:t>QUE SE GASTA?</a:t>
            </a:r>
          </a:p>
        </p:txBody>
      </p:sp>
      <p:sp>
        <p:nvSpPr>
          <p:cNvPr id="12" name="11 Recortar y redondear rectángulo de esquina sencilla"/>
          <p:cNvSpPr/>
          <p:nvPr/>
        </p:nvSpPr>
        <p:spPr>
          <a:xfrm>
            <a:off x="6020544" y="3653408"/>
            <a:ext cx="3015952" cy="2079848"/>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tx1"/>
                </a:solidFill>
              </a:rPr>
              <a:t>3 .-</a:t>
            </a:r>
          </a:p>
          <a:p>
            <a:pPr algn="ctr"/>
            <a:r>
              <a:rPr lang="es-MX" sz="2400" b="1" dirty="0" smtClean="0">
                <a:solidFill>
                  <a:schemeClr val="tx1"/>
                </a:solidFill>
              </a:rPr>
              <a:t>EN </a:t>
            </a:r>
            <a:r>
              <a:rPr lang="es-MX" sz="2400" b="1" dirty="0">
                <a:solidFill>
                  <a:schemeClr val="tx1"/>
                </a:solidFill>
              </a:rPr>
              <a:t>QUE SE GASTA EL GOBIERNO NUESTRO DINERO</a:t>
            </a:r>
            <a:r>
              <a:rPr lang="es-MX" sz="2400" b="1" dirty="0" smtClean="0">
                <a:solidFill>
                  <a:schemeClr val="tx1"/>
                </a:solidFill>
              </a:rPr>
              <a:t>?  </a:t>
            </a:r>
            <a:endParaRPr lang="es-MX" sz="2400" b="1" dirty="0">
              <a:solidFill>
                <a:schemeClr val="tx1"/>
              </a:solidFill>
            </a:endParaRPr>
          </a:p>
        </p:txBody>
      </p:sp>
      <p:cxnSp>
        <p:nvCxnSpPr>
          <p:cNvPr id="14" name="13 Conector recto"/>
          <p:cNvCxnSpPr/>
          <p:nvPr/>
        </p:nvCxnSpPr>
        <p:spPr>
          <a:xfrm>
            <a:off x="1331640" y="2564904"/>
            <a:ext cx="627777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1331640" y="2564904"/>
            <a:ext cx="0" cy="115212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427984" y="2090995"/>
            <a:ext cx="0" cy="162603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596336" y="2564904"/>
            <a:ext cx="0" cy="10801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0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Ver CASTAÑOS.jpg en presentación"/>
          <p:cNvPicPr/>
          <p:nvPr/>
        </p:nvPicPr>
        <p:blipFill>
          <a:blip r:embed="rId2" r:link="rId3" cstate="print"/>
          <a:srcRect/>
          <a:stretch>
            <a:fillRect/>
          </a:stretch>
        </p:blipFill>
        <p:spPr bwMode="auto">
          <a:xfrm>
            <a:off x="-36512" y="-27384"/>
            <a:ext cx="1600200" cy="1181100"/>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56DB12C0-C676-429D-9849-32BB3E243EBE}" type="slidenum">
              <a:rPr lang="es-MX" smtClean="0"/>
              <a:pPr/>
              <a:t>5</a:t>
            </a:fld>
            <a:endParaRPr lang="es-MX"/>
          </a:p>
        </p:txBody>
      </p:sp>
      <p:sp>
        <p:nvSpPr>
          <p:cNvPr id="5" name="4 Rectángulo"/>
          <p:cNvSpPr/>
          <p:nvPr/>
        </p:nvSpPr>
        <p:spPr>
          <a:xfrm>
            <a:off x="73833" y="944716"/>
            <a:ext cx="9036496" cy="5724644"/>
          </a:xfrm>
          <a:prstGeom prst="rect">
            <a:avLst/>
          </a:prstGeom>
        </p:spPr>
        <p:txBody>
          <a:bodyPr wrap="square">
            <a:spAutoFit/>
          </a:bodyPr>
          <a:lstStyle/>
          <a:p>
            <a:r>
              <a:rPr lang="es-MX" sz="2400" b="1" dirty="0" smtClean="0"/>
              <a:t>1 .- ¿</a:t>
            </a:r>
            <a:r>
              <a:rPr lang="es-MX" sz="2400" b="1" dirty="0"/>
              <a:t>Quién gasta el Presupuesto?</a:t>
            </a:r>
          </a:p>
          <a:p>
            <a:endParaRPr lang="es-MX" b="1" dirty="0"/>
          </a:p>
          <a:p>
            <a:r>
              <a:rPr lang="es-MX" dirty="0"/>
              <a:t>Los responsables de gastar el Presupuesto son: Las Direcciones, </a:t>
            </a:r>
            <a:r>
              <a:rPr lang="es-MX" dirty="0" err="1"/>
              <a:t>Regidurias</a:t>
            </a:r>
            <a:r>
              <a:rPr lang="es-MX" dirty="0"/>
              <a:t>, Sindicaturas y los departamentos de esta Presidencia. </a:t>
            </a:r>
          </a:p>
          <a:p>
            <a:endParaRPr lang="es-MX" dirty="0"/>
          </a:p>
          <a:p>
            <a:r>
              <a:rPr lang="es-MX" b="1" dirty="0"/>
              <a:t>Para el </a:t>
            </a:r>
            <a:r>
              <a:rPr lang="es-MX" b="1" dirty="0" smtClean="0"/>
              <a:t>2015 </a:t>
            </a:r>
            <a:r>
              <a:rPr lang="es-MX" b="1" dirty="0"/>
              <a:t>los más </a:t>
            </a:r>
            <a:r>
              <a:rPr lang="es-MX" b="1" dirty="0" smtClean="0"/>
              <a:t>importantes financieramente </a:t>
            </a:r>
            <a:r>
              <a:rPr lang="es-MX" b="1" dirty="0"/>
              <a:t>son:</a:t>
            </a:r>
          </a:p>
          <a:p>
            <a:endParaRPr lang="es-MX" dirty="0"/>
          </a:p>
          <a:p>
            <a:r>
              <a:rPr lang="es-MX" b="1" dirty="0"/>
              <a:t>Obras Publicas</a:t>
            </a:r>
            <a:r>
              <a:rPr lang="es-MX" dirty="0"/>
              <a:t>, se destinará a la ejecución y mantenimientos de la infraestructura Municipal.</a:t>
            </a:r>
          </a:p>
          <a:p>
            <a:endParaRPr lang="es-MX" dirty="0"/>
          </a:p>
          <a:p>
            <a:r>
              <a:rPr lang="es-MX" b="1" dirty="0"/>
              <a:t>Para los Servicios Públicos, </a:t>
            </a:r>
            <a:r>
              <a:rPr lang="es-MX" dirty="0"/>
              <a:t>compra de luminarias, recolección de basura y forestación.</a:t>
            </a:r>
          </a:p>
          <a:p>
            <a:endParaRPr lang="es-MX" dirty="0"/>
          </a:p>
          <a:p>
            <a:r>
              <a:rPr lang="es-MX" b="1" dirty="0"/>
              <a:t>Para la seguridad publica, </a:t>
            </a:r>
            <a:r>
              <a:rPr lang="es-MX" dirty="0"/>
              <a:t>equipamiento, capacitación, vehículos y nominas.</a:t>
            </a:r>
          </a:p>
          <a:p>
            <a:endParaRPr lang="es-MX" b="1" dirty="0"/>
          </a:p>
          <a:p>
            <a:r>
              <a:rPr lang="es-MX" b="1" dirty="0"/>
              <a:t>Para el DIF Municipal, </a:t>
            </a:r>
            <a:r>
              <a:rPr lang="es-MX" dirty="0"/>
              <a:t>en donde se ven cuestiones de salud y acciones destinadas a las familias del Municipio.</a:t>
            </a:r>
          </a:p>
          <a:p>
            <a:endParaRPr lang="es-MX" dirty="0"/>
          </a:p>
          <a:p>
            <a:r>
              <a:rPr lang="es-MX" b="1" dirty="0"/>
              <a:t>Desarrollo social, </a:t>
            </a:r>
            <a:r>
              <a:rPr lang="es-MX" dirty="0"/>
              <a:t>acciones para impulsar el Desarrollo Local, así como brigadas de Despensas, programas de vivienda, Programas de materiales, y capacitaciones en general.</a:t>
            </a:r>
          </a:p>
          <a:p>
            <a:endParaRPr lang="es-MX" dirty="0"/>
          </a:p>
          <a:p>
            <a:r>
              <a:rPr lang="es-MX" dirty="0"/>
              <a:t>Apoyos para promover el </a:t>
            </a:r>
            <a:r>
              <a:rPr lang="es-MX" b="1" dirty="0"/>
              <a:t>desarrollo agropecuario </a:t>
            </a:r>
            <a:r>
              <a:rPr lang="es-MX" dirty="0"/>
              <a:t>y/o sustento económico.</a:t>
            </a:r>
          </a:p>
        </p:txBody>
      </p:sp>
    </p:spTree>
    <p:extLst>
      <p:ext uri="{BB962C8B-B14F-4D97-AF65-F5344CB8AC3E}">
        <p14:creationId xmlns:p14="http://schemas.microsoft.com/office/powerpoint/2010/main" val="81336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6DB12C0-C676-429D-9849-32BB3E243EBE}" type="slidenum">
              <a:rPr lang="es-MX" smtClean="0"/>
              <a:pPr/>
              <a:t>6</a:t>
            </a:fld>
            <a:endParaRPr lang="es-MX"/>
          </a:p>
        </p:txBody>
      </p:sp>
      <p:sp>
        <p:nvSpPr>
          <p:cNvPr id="5" name="4 Rectángulo"/>
          <p:cNvSpPr/>
          <p:nvPr/>
        </p:nvSpPr>
        <p:spPr>
          <a:xfrm>
            <a:off x="360040" y="1412776"/>
            <a:ext cx="8460432" cy="3231654"/>
          </a:xfrm>
          <a:prstGeom prst="rect">
            <a:avLst/>
          </a:prstGeom>
        </p:spPr>
        <p:txBody>
          <a:bodyPr wrap="square">
            <a:spAutoFit/>
          </a:bodyPr>
          <a:lstStyle/>
          <a:p>
            <a:r>
              <a:rPr lang="es-MX" sz="2400" b="1" dirty="0" smtClean="0"/>
              <a:t>2.- ¿Para </a:t>
            </a:r>
            <a:r>
              <a:rPr lang="es-MX" sz="2400" b="1" dirty="0"/>
              <a:t>qué se gasta el Presupuesto</a:t>
            </a:r>
            <a:r>
              <a:rPr lang="es-MX" sz="2400" b="1" dirty="0" smtClean="0"/>
              <a:t>?</a:t>
            </a:r>
          </a:p>
          <a:p>
            <a:endParaRPr lang="es-MX" b="1" dirty="0"/>
          </a:p>
          <a:p>
            <a:r>
              <a:rPr lang="es-MX" dirty="0"/>
              <a:t>Para educación, salud, vivienda y servicios a la </a:t>
            </a:r>
            <a:r>
              <a:rPr lang="es-MX" dirty="0" smtClean="0"/>
              <a:t>comunidad </a:t>
            </a:r>
            <a:r>
              <a:rPr lang="es-MX" b="1" dirty="0" smtClean="0"/>
              <a:t>(Desarrollo </a:t>
            </a:r>
            <a:r>
              <a:rPr lang="es-MX" b="1" dirty="0"/>
              <a:t>Social</a:t>
            </a:r>
            <a:r>
              <a:rPr lang="es-MX" b="1" dirty="0" smtClean="0"/>
              <a:t>)</a:t>
            </a:r>
            <a:r>
              <a:rPr lang="es-MX" dirty="0" smtClean="0"/>
              <a:t>.</a:t>
            </a:r>
            <a:endParaRPr lang="es-MX" dirty="0"/>
          </a:p>
          <a:p>
            <a:endParaRPr lang="es-MX" dirty="0" smtClean="0"/>
          </a:p>
          <a:p>
            <a:r>
              <a:rPr lang="es-MX" dirty="0" smtClean="0"/>
              <a:t>Para </a:t>
            </a:r>
            <a:r>
              <a:rPr lang="es-MX" dirty="0"/>
              <a:t>asuntos de orden público y de seguridad</a:t>
            </a:r>
            <a:r>
              <a:rPr lang="es-MX" dirty="0" smtClean="0"/>
              <a:t>;</a:t>
            </a:r>
          </a:p>
          <a:p>
            <a:endParaRPr lang="es-MX" dirty="0"/>
          </a:p>
          <a:p>
            <a:r>
              <a:rPr lang="es-MX" dirty="0" smtClean="0"/>
              <a:t> Para los asuntos financieros </a:t>
            </a:r>
            <a:r>
              <a:rPr lang="es-MX" dirty="0"/>
              <a:t>y hacendarios, así como los rubros de </a:t>
            </a:r>
            <a:r>
              <a:rPr lang="es-MX" dirty="0" smtClean="0"/>
              <a:t>ayuntamiento </a:t>
            </a:r>
            <a:r>
              <a:rPr lang="es-MX" dirty="0"/>
              <a:t>y</a:t>
            </a:r>
          </a:p>
          <a:p>
            <a:r>
              <a:rPr lang="es-MX" dirty="0" smtClean="0"/>
              <a:t>Buen gobierno .</a:t>
            </a:r>
          </a:p>
          <a:p>
            <a:endParaRPr lang="es-MX" dirty="0"/>
          </a:p>
          <a:p>
            <a:r>
              <a:rPr lang="es-MX" dirty="0" smtClean="0"/>
              <a:t>Para </a:t>
            </a:r>
            <a:r>
              <a:rPr lang="es-MX" dirty="0"/>
              <a:t>comunicaciones, el sector agropecuario, el transporte y el</a:t>
            </a:r>
          </a:p>
          <a:p>
            <a:r>
              <a:rPr lang="es-MX" dirty="0"/>
              <a:t>turismo, entre otros </a:t>
            </a:r>
            <a:r>
              <a:rPr lang="es-MX" b="1" dirty="0"/>
              <a:t>(Desarrollo Económico</a:t>
            </a:r>
            <a:r>
              <a:rPr lang="es-MX" b="1" dirty="0" smtClean="0"/>
              <a:t>).</a:t>
            </a:r>
            <a:endParaRPr lang="es-MX" dirty="0"/>
          </a:p>
        </p:txBody>
      </p:sp>
      <p:pic>
        <p:nvPicPr>
          <p:cNvPr id="6" name="5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194036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6DB12C0-C676-429D-9849-32BB3E243EBE}" type="slidenum">
              <a:rPr lang="es-MX" smtClean="0"/>
              <a:pPr/>
              <a:t>7</a:t>
            </a:fld>
            <a:endParaRPr lang="es-MX"/>
          </a:p>
        </p:txBody>
      </p:sp>
      <p:sp>
        <p:nvSpPr>
          <p:cNvPr id="5" name="4 Rectángulo"/>
          <p:cNvSpPr/>
          <p:nvPr/>
        </p:nvSpPr>
        <p:spPr>
          <a:xfrm>
            <a:off x="144016" y="1147584"/>
            <a:ext cx="9036496" cy="4955203"/>
          </a:xfrm>
          <a:prstGeom prst="rect">
            <a:avLst/>
          </a:prstGeom>
        </p:spPr>
        <p:txBody>
          <a:bodyPr wrap="square">
            <a:spAutoFit/>
          </a:bodyPr>
          <a:lstStyle/>
          <a:p>
            <a:r>
              <a:rPr lang="es-MX" sz="2400" b="1" dirty="0" smtClean="0"/>
              <a:t>3.- ¿En </a:t>
            </a:r>
            <a:r>
              <a:rPr lang="es-MX" sz="2400" b="1" dirty="0"/>
              <a:t>qué se gasta el </a:t>
            </a:r>
            <a:r>
              <a:rPr lang="es-MX" sz="2400" b="1" dirty="0" smtClean="0"/>
              <a:t>Gobierno nuestro dinero?</a:t>
            </a:r>
          </a:p>
          <a:p>
            <a:endParaRPr lang="es-MX" b="1" dirty="0"/>
          </a:p>
          <a:p>
            <a:r>
              <a:rPr lang="es-MX" b="1" dirty="0">
                <a:latin typeface="Arial Narrow" pitchFamily="34" charset="0"/>
              </a:rPr>
              <a:t>Se destina $ 8,607,682.79 </a:t>
            </a:r>
            <a:r>
              <a:rPr lang="es-MX" dirty="0">
                <a:latin typeface="Arial Narrow" pitchFamily="34" charset="0"/>
              </a:rPr>
              <a:t>del total del presupuesto anual  para ser destinados al Programa de Seguridad Publica Municipal, el cual tiene carácter  prioritario. </a:t>
            </a:r>
          </a:p>
          <a:p>
            <a:r>
              <a:rPr lang="es-MX" dirty="0">
                <a:latin typeface="Arial Narrow" pitchFamily="34" charset="0"/>
              </a:rPr>
              <a:t>El Programa  de Seguridad Publica Municipal , se </a:t>
            </a:r>
            <a:r>
              <a:rPr lang="es-MX" dirty="0" err="1">
                <a:latin typeface="Arial Narrow" pitchFamily="34" charset="0"/>
              </a:rPr>
              <a:t>establecera</a:t>
            </a:r>
            <a:r>
              <a:rPr lang="es-MX" dirty="0">
                <a:latin typeface="Arial Narrow" pitchFamily="34" charset="0"/>
              </a:rPr>
              <a:t> basado en resultados sujeto a las Auditorias de Desempeño que conforme a su mandato Realice la Auditoria  Superior del Estado de </a:t>
            </a:r>
            <a:r>
              <a:rPr lang="es-MX" dirty="0" smtClean="0">
                <a:latin typeface="Arial Narrow" pitchFamily="34" charset="0"/>
              </a:rPr>
              <a:t>Coahuila.</a:t>
            </a:r>
          </a:p>
          <a:p>
            <a:endParaRPr lang="es-MX" dirty="0">
              <a:latin typeface="Arial Narrow" pitchFamily="34" charset="0"/>
            </a:endParaRPr>
          </a:p>
          <a:p>
            <a:r>
              <a:rPr lang="es-MX" b="1" dirty="0">
                <a:latin typeface="Arial Narrow" pitchFamily="34" charset="0"/>
              </a:rPr>
              <a:t>e</a:t>
            </a:r>
            <a:r>
              <a:rPr lang="es-MX" b="1" dirty="0" smtClean="0">
                <a:latin typeface="Arial Narrow" pitchFamily="34" charset="0"/>
              </a:rPr>
              <a:t>l 34.43% </a:t>
            </a:r>
            <a:r>
              <a:rPr lang="es-MX" dirty="0" smtClean="0">
                <a:latin typeface="Arial Narrow" pitchFamily="34" charset="0"/>
              </a:rPr>
              <a:t>del total del presupuesto anual al</a:t>
            </a:r>
            <a:r>
              <a:rPr lang="es-MX" b="1" dirty="0" smtClean="0">
                <a:latin typeface="Arial Narrow" pitchFamily="34" charset="0"/>
              </a:rPr>
              <a:t> </a:t>
            </a:r>
            <a:r>
              <a:rPr lang="es-MX" b="1" dirty="0">
                <a:latin typeface="Arial Narrow" pitchFamily="34" charset="0"/>
              </a:rPr>
              <a:t>pago de nómina</a:t>
            </a:r>
            <a:r>
              <a:rPr lang="es-MX" dirty="0">
                <a:latin typeface="Arial Narrow" pitchFamily="34" charset="0"/>
              </a:rPr>
              <a:t>, en los cuales se incluyen los sueldos y </a:t>
            </a:r>
            <a:r>
              <a:rPr lang="es-MX" dirty="0" smtClean="0">
                <a:latin typeface="Arial Narrow" pitchFamily="34" charset="0"/>
              </a:rPr>
              <a:t>salarios del personal General  y </a:t>
            </a:r>
            <a:r>
              <a:rPr lang="es-MX" dirty="0">
                <a:latin typeface="Arial Narrow" pitchFamily="34" charset="0"/>
              </a:rPr>
              <a:t>seguridad </a:t>
            </a:r>
            <a:r>
              <a:rPr lang="es-MX" dirty="0" smtClean="0">
                <a:latin typeface="Arial Narrow" pitchFamily="34" charset="0"/>
              </a:rPr>
              <a:t>pública.</a:t>
            </a:r>
          </a:p>
          <a:p>
            <a:endParaRPr lang="es-MX" dirty="0">
              <a:latin typeface="Arial Narrow" pitchFamily="34" charset="0"/>
            </a:endParaRPr>
          </a:p>
          <a:p>
            <a:r>
              <a:rPr lang="es-MX" b="1" dirty="0" smtClean="0">
                <a:latin typeface="Arial Narrow" pitchFamily="34" charset="0"/>
              </a:rPr>
              <a:t>Y el 23.96% </a:t>
            </a:r>
            <a:r>
              <a:rPr lang="es-MX" dirty="0" smtClean="0">
                <a:latin typeface="Arial Narrow" pitchFamily="34" charset="0"/>
              </a:rPr>
              <a:t>del total del presupuesto anual a la </a:t>
            </a:r>
            <a:r>
              <a:rPr lang="es-MX" b="1" dirty="0" smtClean="0">
                <a:latin typeface="Arial Narrow" pitchFamily="34" charset="0"/>
              </a:rPr>
              <a:t>inversión </a:t>
            </a:r>
            <a:r>
              <a:rPr lang="es-MX" b="1" dirty="0">
                <a:latin typeface="Arial Narrow" pitchFamily="34" charset="0"/>
              </a:rPr>
              <a:t>pública </a:t>
            </a:r>
            <a:r>
              <a:rPr lang="es-MX" dirty="0" smtClean="0">
                <a:latin typeface="Arial Narrow" pitchFamily="34" charset="0"/>
              </a:rPr>
              <a:t>a los </a:t>
            </a:r>
            <a:r>
              <a:rPr lang="es-MX" dirty="0">
                <a:latin typeface="Arial Narrow" pitchFamily="34" charset="0"/>
              </a:rPr>
              <a:t>principales proyectos </a:t>
            </a:r>
            <a:r>
              <a:rPr lang="es-MX" dirty="0" smtClean="0">
                <a:latin typeface="Arial Narrow" pitchFamily="34" charset="0"/>
              </a:rPr>
              <a:t>que están </a:t>
            </a:r>
            <a:r>
              <a:rPr lang="es-MX" dirty="0">
                <a:latin typeface="Arial Narrow" pitchFamily="34" charset="0"/>
              </a:rPr>
              <a:t>orientados </a:t>
            </a:r>
            <a:r>
              <a:rPr lang="es-MX" dirty="0" smtClean="0">
                <a:latin typeface="Arial Narrow" pitchFamily="34" charset="0"/>
              </a:rPr>
              <a:t>al desarrollo </a:t>
            </a:r>
            <a:r>
              <a:rPr lang="es-MX" dirty="0">
                <a:latin typeface="Arial Narrow" pitchFamily="34" charset="0"/>
              </a:rPr>
              <a:t>de infraestructura, crear, mejorar </a:t>
            </a:r>
            <a:r>
              <a:rPr lang="es-MX" dirty="0" smtClean="0">
                <a:latin typeface="Arial Narrow" pitchFamily="34" charset="0"/>
              </a:rPr>
              <a:t>y mantener </a:t>
            </a:r>
            <a:r>
              <a:rPr lang="es-MX" dirty="0">
                <a:latin typeface="Arial Narrow" pitchFamily="34" charset="0"/>
              </a:rPr>
              <a:t>las vías </a:t>
            </a:r>
            <a:r>
              <a:rPr lang="es-MX" dirty="0" smtClean="0">
                <a:latin typeface="Arial Narrow" pitchFamily="34" charset="0"/>
              </a:rPr>
              <a:t>publicas y los espacios deportivos y culturales.</a:t>
            </a:r>
          </a:p>
          <a:p>
            <a:endParaRPr lang="es-MX" dirty="0">
              <a:latin typeface="Arial Narrow" pitchFamily="34" charset="0"/>
            </a:endParaRPr>
          </a:p>
          <a:p>
            <a:r>
              <a:rPr lang="es-MX" sz="2000" b="1" dirty="0" smtClean="0">
                <a:latin typeface="Arial Narrow" pitchFamily="34" charset="0"/>
              </a:rPr>
              <a:t>PRESUPUESTO ANUAL DEL MUNICIPIO DE CASTAÑOS, COAHUILA ES DE $74,033,474.80,  INCLUYE PARAESTATALES (SIMAS) POR 7,681,000.00.</a:t>
            </a:r>
            <a:endParaRPr lang="es-MX" sz="2000" b="1" dirty="0">
              <a:latin typeface="Arial Narrow" pitchFamily="34" charset="0"/>
            </a:endParaRPr>
          </a:p>
        </p:txBody>
      </p:sp>
      <p:pic>
        <p:nvPicPr>
          <p:cNvPr id="6" name="5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32278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40768"/>
            <a:ext cx="126332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819572" y="1328394"/>
            <a:ext cx="7272808" cy="4968552"/>
          </a:xfrm>
        </p:spPr>
        <p:txBody>
          <a:bodyPr>
            <a:normAutofit/>
          </a:bodyPr>
          <a:lstStyle/>
          <a:p>
            <a:r>
              <a:rPr lang="es-MX" sz="3600" b="1" dirty="0">
                <a:solidFill>
                  <a:schemeClr val="accent4">
                    <a:lumMod val="50000"/>
                  </a:schemeClr>
                </a:solidFill>
              </a:rPr>
              <a:t>¿Por qué es importante elaborar un Presupuesto</a:t>
            </a:r>
            <a:r>
              <a:rPr lang="es-MX" sz="3600" b="1" dirty="0" smtClean="0">
                <a:solidFill>
                  <a:schemeClr val="accent4">
                    <a:lumMod val="50000"/>
                  </a:schemeClr>
                </a:solidFill>
              </a:rPr>
              <a:t>?</a:t>
            </a:r>
          </a:p>
          <a:p>
            <a:endParaRPr lang="es-MX" sz="3200" b="1" dirty="0">
              <a:solidFill>
                <a:schemeClr val="tx1"/>
              </a:solidFill>
            </a:endParaRPr>
          </a:p>
          <a:p>
            <a:pPr algn="just"/>
            <a:r>
              <a:rPr lang="es-MX" sz="2000" b="1" dirty="0" smtClean="0">
                <a:solidFill>
                  <a:schemeClr val="tx1"/>
                </a:solidFill>
                <a:latin typeface="Arial Narrow" pitchFamily="34" charset="0"/>
              </a:rPr>
              <a:t>La </a:t>
            </a:r>
            <a:r>
              <a:rPr lang="es-MX" sz="2000" b="1" dirty="0">
                <a:solidFill>
                  <a:schemeClr val="tx1"/>
                </a:solidFill>
                <a:latin typeface="Arial Narrow" pitchFamily="34" charset="0"/>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latin typeface="Arial Narrow" pitchFamily="34" charset="0"/>
              </a:rPr>
              <a:t>.</a:t>
            </a:r>
          </a:p>
          <a:p>
            <a:endParaRPr lang="es-MX" dirty="0">
              <a:solidFill>
                <a:schemeClr val="tx1"/>
              </a:solidFill>
              <a:latin typeface="Arial Narrow" pitchFamily="34" charset="0"/>
            </a:endParaRPr>
          </a:p>
        </p:txBody>
      </p:sp>
      <p:sp>
        <p:nvSpPr>
          <p:cNvPr id="2" name="1 Marcador de número de diapositiva"/>
          <p:cNvSpPr>
            <a:spLocks noGrp="1"/>
          </p:cNvSpPr>
          <p:nvPr>
            <p:ph type="sldNum" sz="quarter" idx="12"/>
          </p:nvPr>
        </p:nvSpPr>
        <p:spPr/>
        <p:txBody>
          <a:bodyPr/>
          <a:lstStyle/>
          <a:p>
            <a:fld id="{56DB12C0-C676-429D-9849-32BB3E243EBE}" type="slidenum">
              <a:rPr lang="es-MX" smtClean="0"/>
              <a:pPr/>
              <a:t>8</a:t>
            </a:fld>
            <a:endParaRPr lang="es-MX"/>
          </a:p>
        </p:txBody>
      </p:sp>
      <p:pic>
        <p:nvPicPr>
          <p:cNvPr id="5" name="4 Imagen" descr="Ver CASTAÑOS.jpg en presentación"/>
          <p:cNvPicPr/>
          <p:nvPr/>
        </p:nvPicPr>
        <p:blipFill>
          <a:blip r:embed="rId3" r:link="rId4" cstate="print"/>
          <a:srcRect/>
          <a:stretch>
            <a:fillRect/>
          </a:stretch>
        </p:blipFill>
        <p:spPr bwMode="auto">
          <a:xfrm>
            <a:off x="19472" y="15652"/>
            <a:ext cx="1600200" cy="1181100"/>
          </a:xfrm>
          <a:prstGeom prst="rect">
            <a:avLst/>
          </a:prstGeom>
          <a:noFill/>
          <a:ln w="9525">
            <a:noFill/>
            <a:miter lim="800000"/>
            <a:headEnd/>
            <a:tailEnd/>
          </a:ln>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Ver CASTAÑOS.jpg en presentación"/>
          <p:cNvPicPr/>
          <p:nvPr/>
        </p:nvPicPr>
        <p:blipFill>
          <a:blip r:embed="rId2" r:link="rId3" cstate="print"/>
          <a:srcRect/>
          <a:stretch>
            <a:fillRect/>
          </a:stretch>
        </p:blipFill>
        <p:spPr bwMode="auto">
          <a:xfrm>
            <a:off x="19472" y="15652"/>
            <a:ext cx="1600200" cy="1181100"/>
          </a:xfrm>
          <a:prstGeom prst="rect">
            <a:avLst/>
          </a:prstGeom>
          <a:noFill/>
          <a:ln w="9525">
            <a:noFill/>
            <a:miter lim="800000"/>
            <a:headEnd/>
            <a:tailEnd/>
          </a:ln>
        </p:spPr>
      </p:pic>
      <p:pic>
        <p:nvPicPr>
          <p:cNvPr id="102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962" y="488136"/>
            <a:ext cx="470660" cy="64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284984"/>
            <a:ext cx="1217365" cy="166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611560" y="629196"/>
            <a:ext cx="7704856" cy="2655788"/>
          </a:xfrm>
        </p:spPr>
        <p:txBody>
          <a:bodyPr>
            <a:normAutofit/>
          </a:bodyPr>
          <a:lstStyle/>
          <a:p>
            <a:r>
              <a:rPr lang="es-MX" sz="2800" b="1" dirty="0">
                <a:solidFill>
                  <a:schemeClr val="accent4">
                    <a:lumMod val="50000"/>
                  </a:schemeClr>
                </a:solidFill>
                <a:latin typeface="+mj-lt"/>
              </a:rPr>
              <a:t>¿De dónde obtiene el Gobierno sus </a:t>
            </a:r>
            <a:r>
              <a:rPr lang="es-MX" sz="2800" b="1" dirty="0" smtClean="0">
                <a:solidFill>
                  <a:schemeClr val="accent4">
                    <a:lumMod val="50000"/>
                  </a:schemeClr>
                </a:solidFill>
                <a:latin typeface="+mj-lt"/>
              </a:rPr>
              <a:t>recursos</a:t>
            </a:r>
            <a:endParaRPr lang="es-MX" sz="2800" b="1" dirty="0">
              <a:solidFill>
                <a:schemeClr val="accent4">
                  <a:lumMod val="50000"/>
                </a:schemeClr>
              </a:solidFill>
              <a:latin typeface="+mj-lt"/>
            </a:endParaRPr>
          </a:p>
          <a:p>
            <a:pPr algn="just"/>
            <a:endParaRPr lang="es-MX" sz="1600" b="1" dirty="0" smtClean="0">
              <a:solidFill>
                <a:schemeClr val="accent4">
                  <a:lumMod val="50000"/>
                </a:schemeClr>
              </a:solidFill>
              <a:latin typeface="+mj-lt"/>
            </a:endParaRPr>
          </a:p>
          <a:p>
            <a:pPr algn="just"/>
            <a:r>
              <a:rPr lang="es-MX" sz="1600" b="1" dirty="0" smtClean="0">
                <a:solidFill>
                  <a:schemeClr val="tx1"/>
                </a:solidFill>
                <a:latin typeface="Arial Narrow" pitchFamily="34" charset="0"/>
              </a:rPr>
              <a:t>El </a:t>
            </a:r>
            <a:r>
              <a:rPr lang="es-MX" sz="1600" b="1" dirty="0">
                <a:solidFill>
                  <a:schemeClr val="tx1"/>
                </a:solidFill>
                <a:latin typeface="Arial Narrow" pitchFamily="34" charset="0"/>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Arial Narrow" pitchFamily="34" charset="0"/>
              </a:rPr>
              <a:t>Federación </a:t>
            </a:r>
            <a:r>
              <a:rPr lang="es-MX" sz="1600" b="1" dirty="0">
                <a:solidFill>
                  <a:schemeClr val="tx1"/>
                </a:solidFill>
                <a:latin typeface="Arial Narrow" pitchFamily="34" charset="0"/>
              </a:rPr>
              <a:t>a los Estados y que se reflejan en Aportaciones y Participaciones </a:t>
            </a:r>
            <a:r>
              <a:rPr lang="es-MX" sz="1600" b="1" dirty="0" smtClean="0">
                <a:solidFill>
                  <a:schemeClr val="tx1"/>
                </a:solidFill>
                <a:latin typeface="Arial Narrow" pitchFamily="34" charset="0"/>
              </a:rPr>
              <a:t>Federales Destinadas a los Municipios.</a:t>
            </a:r>
            <a:endParaRPr lang="es-MX" sz="1600" b="1" dirty="0">
              <a:solidFill>
                <a:schemeClr val="tx1"/>
              </a:solidFill>
              <a:latin typeface="Arial Narrow" pitchFamily="34" charset="0"/>
            </a:endParaRPr>
          </a:p>
          <a:p>
            <a:pPr algn="just"/>
            <a:r>
              <a:rPr lang="es-MX" sz="1600" b="1" dirty="0">
                <a:solidFill>
                  <a:schemeClr val="tx1"/>
                </a:solidFill>
                <a:latin typeface="Arial Narrow" pitchFamily="34" charset="0"/>
              </a:rPr>
              <a:t>La manera en que los ingresos se recaudan, los montos y obligaciones, se establecen en la Ley de Ingresos</a:t>
            </a:r>
            <a:r>
              <a:rPr lang="es-MX" sz="1600" b="1" dirty="0" smtClean="0">
                <a:solidFill>
                  <a:schemeClr val="tx1"/>
                </a:solidFill>
                <a:latin typeface="Arial Narrow" pitchFamily="34" charset="0"/>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a:p>
            <a:endParaRPr lang="es-MX" dirty="0"/>
          </a:p>
        </p:txBody>
      </p:sp>
      <p:pic>
        <p:nvPicPr>
          <p:cNvPr id="14337"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4" y="6418419"/>
            <a:ext cx="9144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56DB12C0-C676-429D-9849-32BB3E243EBE}" type="slidenum">
              <a:rPr lang="es-MX" smtClean="0"/>
              <a:pPr/>
              <a:t>9</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41762801"/>
              </p:ext>
            </p:extLst>
          </p:nvPr>
        </p:nvGraphicFramePr>
        <p:xfrm>
          <a:off x="179512" y="3212976"/>
          <a:ext cx="4680520" cy="2926080"/>
        </p:xfrm>
        <a:graphic>
          <a:graphicData uri="http://schemas.openxmlformats.org/drawingml/2006/table">
            <a:tbl>
              <a:tblPr firstRow="1" bandRow="1">
                <a:tableStyleId>{5C22544A-7EE6-4342-B048-85BDC9FD1C3A}</a:tableStyleId>
              </a:tblPr>
              <a:tblGrid>
                <a:gridCol w="2340260"/>
                <a:gridCol w="2340260"/>
              </a:tblGrid>
              <a:tr h="326217">
                <a:tc>
                  <a:txBody>
                    <a:bodyPr/>
                    <a:lstStyle/>
                    <a:p>
                      <a:r>
                        <a:rPr lang="es-MX" dirty="0" smtClean="0"/>
                        <a:t>INGRESOS</a:t>
                      </a:r>
                      <a:endParaRPr lang="es-MX" dirty="0"/>
                    </a:p>
                  </a:txBody>
                  <a:tcPr/>
                </a:tc>
                <a:tc>
                  <a:txBody>
                    <a:bodyPr/>
                    <a:lstStyle/>
                    <a:p>
                      <a:r>
                        <a:rPr lang="es-MX" dirty="0" smtClean="0"/>
                        <a:t>IMPORTE</a:t>
                      </a:r>
                      <a:endParaRPr lang="es-MX" dirty="0"/>
                    </a:p>
                  </a:txBody>
                  <a:tcPr/>
                </a:tc>
              </a:tr>
              <a:tr h="326217">
                <a:tc>
                  <a:txBody>
                    <a:bodyPr/>
                    <a:lstStyle/>
                    <a:p>
                      <a:r>
                        <a:rPr lang="es-MX" dirty="0" smtClean="0"/>
                        <a:t>IMPUESTOS</a:t>
                      </a:r>
                      <a:endParaRPr lang="es-MX" dirty="0"/>
                    </a:p>
                  </a:txBody>
                  <a:tcPr/>
                </a:tc>
                <a:tc>
                  <a:txBody>
                    <a:bodyPr/>
                    <a:lstStyle/>
                    <a:p>
                      <a:r>
                        <a:rPr lang="es-MX" dirty="0" smtClean="0"/>
                        <a:t>       $</a:t>
                      </a:r>
                      <a:r>
                        <a:rPr lang="es-MX" baseline="0" dirty="0" smtClean="0"/>
                        <a:t> 8,156,115.72</a:t>
                      </a:r>
                      <a:endParaRPr lang="es-MX" dirty="0"/>
                    </a:p>
                  </a:txBody>
                  <a:tcPr/>
                </a:tc>
              </a:tr>
              <a:tr h="326217">
                <a:tc>
                  <a:txBody>
                    <a:bodyPr/>
                    <a:lstStyle/>
                    <a:p>
                      <a:r>
                        <a:rPr lang="es-MX" dirty="0" smtClean="0"/>
                        <a:t>CONTRIB ESPECIALES</a:t>
                      </a:r>
                      <a:endParaRPr lang="es-MX" dirty="0"/>
                    </a:p>
                  </a:txBody>
                  <a:tcPr/>
                </a:tc>
                <a:tc>
                  <a:txBody>
                    <a:bodyPr/>
                    <a:lstStyle/>
                    <a:p>
                      <a:r>
                        <a:rPr lang="es-MX" dirty="0" smtClean="0"/>
                        <a:t>             $56,588.43</a:t>
                      </a:r>
                      <a:endParaRPr lang="es-MX" dirty="0"/>
                    </a:p>
                  </a:txBody>
                  <a:tcPr/>
                </a:tc>
              </a:tr>
              <a:tr h="326217">
                <a:tc>
                  <a:txBody>
                    <a:bodyPr/>
                    <a:lstStyle/>
                    <a:p>
                      <a:r>
                        <a:rPr lang="es-MX" dirty="0" smtClean="0"/>
                        <a:t>DERECHOS</a:t>
                      </a:r>
                      <a:endParaRPr lang="es-MX" dirty="0"/>
                    </a:p>
                  </a:txBody>
                  <a:tcPr/>
                </a:tc>
                <a:tc>
                  <a:txBody>
                    <a:bodyPr/>
                    <a:lstStyle/>
                    <a:p>
                      <a:r>
                        <a:rPr lang="es-MX" dirty="0" smtClean="0"/>
                        <a:t>        $9,800,558.48</a:t>
                      </a:r>
                      <a:endParaRPr lang="es-MX" dirty="0"/>
                    </a:p>
                  </a:txBody>
                  <a:tcPr/>
                </a:tc>
              </a:tr>
              <a:tr h="326217">
                <a:tc>
                  <a:txBody>
                    <a:bodyPr/>
                    <a:lstStyle/>
                    <a:p>
                      <a:r>
                        <a:rPr lang="es-MX" dirty="0" smtClean="0"/>
                        <a:t>PRODUCTOS</a:t>
                      </a:r>
                      <a:endParaRPr lang="es-MX" dirty="0"/>
                    </a:p>
                  </a:txBody>
                  <a:tcPr/>
                </a:tc>
                <a:tc>
                  <a:txBody>
                    <a:bodyPr/>
                    <a:lstStyle/>
                    <a:p>
                      <a:r>
                        <a:rPr lang="es-MX" dirty="0" smtClean="0"/>
                        <a:t>           $226,401.32</a:t>
                      </a:r>
                      <a:endParaRPr lang="es-MX" dirty="0"/>
                    </a:p>
                  </a:txBody>
                  <a:tcPr/>
                </a:tc>
              </a:tr>
              <a:tr h="326217">
                <a:tc>
                  <a:txBody>
                    <a:bodyPr/>
                    <a:lstStyle/>
                    <a:p>
                      <a:r>
                        <a:rPr lang="es-MX" dirty="0" smtClean="0"/>
                        <a:t>APROVECHAMIENTOS</a:t>
                      </a:r>
                      <a:endParaRPr lang="es-MX" dirty="0"/>
                    </a:p>
                  </a:txBody>
                  <a:tcPr/>
                </a:tc>
                <a:tc>
                  <a:txBody>
                    <a:bodyPr/>
                    <a:lstStyle/>
                    <a:p>
                      <a:r>
                        <a:rPr lang="es-MX" dirty="0" smtClean="0"/>
                        <a:t>          $327,757.21</a:t>
                      </a:r>
                      <a:endParaRPr lang="es-MX" dirty="0"/>
                    </a:p>
                  </a:txBody>
                  <a:tcPr/>
                </a:tc>
              </a:tr>
              <a:tr h="326217">
                <a:tc>
                  <a:txBody>
                    <a:bodyPr/>
                    <a:lstStyle/>
                    <a:p>
                      <a:r>
                        <a:rPr lang="es-MX" dirty="0" smtClean="0"/>
                        <a:t>PARTICIPACIONES</a:t>
                      </a:r>
                      <a:endParaRPr lang="es-MX" dirty="0"/>
                    </a:p>
                  </a:txBody>
                  <a:tcPr/>
                </a:tc>
                <a:tc>
                  <a:txBody>
                    <a:bodyPr/>
                    <a:lstStyle/>
                    <a:p>
                      <a:r>
                        <a:rPr lang="es-MX" dirty="0" smtClean="0"/>
                        <a:t>    $ 55,466,711.64</a:t>
                      </a:r>
                      <a:endParaRPr lang="es-MX" dirty="0"/>
                    </a:p>
                  </a:txBody>
                  <a:tcPr/>
                </a:tc>
              </a:tr>
              <a:tr h="326217">
                <a:tc>
                  <a:txBody>
                    <a:bodyPr/>
                    <a:lstStyle/>
                    <a:p>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4892</TotalTime>
  <Words>1391</Words>
  <Application>Microsoft Office PowerPoint</Application>
  <PresentationFormat>Presentación en pantalla (4:3)</PresentationFormat>
  <Paragraphs>192</Paragraphs>
  <Slides>18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Aharoni</vt:lpstr>
      <vt:lpstr>Arial</vt:lpstr>
      <vt:lpstr>Arial Narrow</vt:lpstr>
      <vt:lpstr>Berlin Sans FB Demi</vt:lpstr>
      <vt:lpstr>Calibri</vt:lpstr>
      <vt:lpstr>Calibri Light</vt:lpstr>
      <vt:lpstr>Century Gothic</vt:lpstr>
      <vt:lpstr>Tema de Office</vt:lpstr>
      <vt:lpstr>PRESUPUESTO CIUDADANO CASTAÑOS, COAHUILA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Gabriela Rivera Sanchez</cp:lastModifiedBy>
  <cp:revision>133</cp:revision>
  <dcterms:created xsi:type="dcterms:W3CDTF">2014-07-21T19:40:48Z</dcterms:created>
  <dcterms:modified xsi:type="dcterms:W3CDTF">2016-11-17T16:21:39Z</dcterms:modified>
</cp:coreProperties>
</file>