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7"/>
  </p:notesMasterIdLst>
  <p:sldIdLst>
    <p:sldId id="276" r:id="rId2"/>
    <p:sldId id="260" r:id="rId3"/>
    <p:sldId id="267" r:id="rId4"/>
    <p:sldId id="261" r:id="rId5"/>
    <p:sldId id="262" r:id="rId6"/>
    <p:sldId id="263" r:id="rId7"/>
    <p:sldId id="264" r:id="rId8"/>
    <p:sldId id="265" r:id="rId9"/>
    <p:sldId id="266" r:id="rId10"/>
    <p:sldId id="269" r:id="rId11"/>
    <p:sldId id="271" r:id="rId12"/>
    <p:sldId id="272" r:id="rId13"/>
    <p:sldId id="274" r:id="rId14"/>
    <p:sldId id="275" r:id="rId15"/>
    <p:sldId id="277"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64871-04F2-4BA5-A658-97A1F584BFEC}" type="datetimeFigureOut">
              <a:rPr lang="es-MX" smtClean="0"/>
              <a:pPr/>
              <a:t>17/11/2016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5DA54-DBA5-4754-996F-1FAD4B27EDF5}" type="slidenum">
              <a:rPr lang="es-MX" smtClean="0"/>
              <a:pPr/>
              <a:t>‹Nº›</a:t>
            </a:fld>
            <a:endParaRPr lang="es-MX"/>
          </a:p>
        </p:txBody>
      </p:sp>
    </p:spTree>
    <p:extLst>
      <p:ext uri="{BB962C8B-B14F-4D97-AF65-F5344CB8AC3E}">
        <p14:creationId xmlns:p14="http://schemas.microsoft.com/office/powerpoint/2010/main" val="7696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17/11/2016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67097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17/11/2016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9940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17/11/2016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82606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17/11/2016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5169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481A1F-706D-4AEB-B88C-02722704F753}" type="datetimeFigureOut">
              <a:rPr lang="es-MX" smtClean="0"/>
              <a:pPr/>
              <a:t>17/11/2016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96140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5481A1F-706D-4AEB-B88C-02722704F753}" type="datetimeFigureOut">
              <a:rPr lang="es-MX" smtClean="0"/>
              <a:pPr/>
              <a:t>17/11/2016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17274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481A1F-706D-4AEB-B88C-02722704F753}" type="datetimeFigureOut">
              <a:rPr lang="es-MX" smtClean="0"/>
              <a:pPr/>
              <a:t>17/11/2016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302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5481A1F-706D-4AEB-B88C-02722704F753}" type="datetimeFigureOut">
              <a:rPr lang="es-MX" smtClean="0"/>
              <a:pPr/>
              <a:t>17/11/2016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77630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481A1F-706D-4AEB-B88C-02722704F753}" type="datetimeFigureOut">
              <a:rPr lang="es-MX" smtClean="0"/>
              <a:pPr/>
              <a:t>17/11/2016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181900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pPr/>
              <a:t>17/11/2016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6762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pPr/>
              <a:t>17/11/2016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0874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81A1F-706D-4AEB-B88C-02722704F753}" type="datetimeFigureOut">
              <a:rPr lang="es-MX" smtClean="0"/>
              <a:pPr/>
              <a:t>17/11/2016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12C0-C676-429D-9849-32BB3E243EBE}" type="slidenum">
              <a:rPr lang="es-MX" smtClean="0"/>
              <a:pPr/>
              <a:t>‹Nº›</a:t>
            </a:fld>
            <a:endParaRPr lang="es-MX"/>
          </a:p>
        </p:txBody>
      </p:sp>
    </p:spTree>
    <p:extLst>
      <p:ext uri="{BB962C8B-B14F-4D97-AF65-F5344CB8AC3E}">
        <p14:creationId xmlns:p14="http://schemas.microsoft.com/office/powerpoint/2010/main" val="30792034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6" y="2564904"/>
            <a:ext cx="5641994" cy="3864765"/>
          </a:xfrm>
          <a:prstGeom prst="rect">
            <a:avLst/>
          </a:prstGeom>
        </p:spPr>
      </p:pic>
      <p:sp>
        <p:nvSpPr>
          <p:cNvPr id="2" name="1 Título"/>
          <p:cNvSpPr>
            <a:spLocks noGrp="1"/>
          </p:cNvSpPr>
          <p:nvPr>
            <p:ph type="title"/>
          </p:nvPr>
        </p:nvSpPr>
        <p:spPr>
          <a:xfrm>
            <a:off x="1043608" y="692696"/>
            <a:ext cx="7416824" cy="3024336"/>
          </a:xfrm>
        </p:spPr>
        <p:txBody>
          <a:bodyPr>
            <a:normAutofit/>
          </a:bodyPr>
          <a:lstStyle/>
          <a:p>
            <a:r>
              <a:rPr lang="es-MX" sz="4400" b="1" dirty="0" smtClean="0">
                <a:latin typeface="Berlin Sans FB Demi" pitchFamily="34" charset="0"/>
              </a:rPr>
              <a:t>PRESUPUESTO CIUDADANO</a:t>
            </a:r>
            <a:br>
              <a:rPr lang="es-MX" sz="4400" b="1" dirty="0" smtClean="0">
                <a:latin typeface="Berlin Sans FB Demi" pitchFamily="34" charset="0"/>
              </a:rPr>
            </a:br>
            <a:r>
              <a:rPr lang="es-MX" sz="4400" b="1" dirty="0" smtClean="0">
                <a:latin typeface="Berlin Sans FB Demi" pitchFamily="34" charset="0"/>
              </a:rPr>
              <a:t>2015</a:t>
            </a:r>
            <a:r>
              <a:rPr lang="es-MX" sz="4400" b="1" dirty="0" smtClean="0">
                <a:solidFill>
                  <a:schemeClr val="accent1">
                    <a:lumMod val="75000"/>
                  </a:schemeClr>
                </a:solidFill>
                <a:latin typeface="Berlin Sans FB Demi" pitchFamily="34" charset="0"/>
              </a:rPr>
              <a:t/>
            </a:r>
            <a:br>
              <a:rPr lang="es-MX" sz="4400" b="1" dirty="0" smtClean="0">
                <a:solidFill>
                  <a:schemeClr val="accent1">
                    <a:lumMod val="75000"/>
                  </a:schemeClr>
                </a:solidFill>
                <a:latin typeface="Berlin Sans FB Demi" pitchFamily="34" charset="0"/>
              </a:rPr>
            </a:br>
            <a:endParaRPr lang="es-MX" sz="4400" b="1" dirty="0">
              <a:solidFill>
                <a:schemeClr val="accent1">
                  <a:lumMod val="75000"/>
                </a:schemeClr>
              </a:solidFill>
              <a:latin typeface="Berlin Sans FB Demi" pitchFamily="34" charset="0"/>
            </a:endParaRPr>
          </a:p>
        </p:txBody>
      </p:sp>
    </p:spTree>
    <p:extLst>
      <p:ext uri="{BB962C8B-B14F-4D97-AF65-F5344CB8AC3E}">
        <p14:creationId xmlns:p14="http://schemas.microsoft.com/office/powerpoint/2010/main" val="31913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683568" y="476672"/>
            <a:ext cx="7560840" cy="5904656"/>
          </a:xfrm>
        </p:spPr>
        <p:txBody>
          <a:bodyPr>
            <a:normAutofit/>
          </a:bodyPr>
          <a:lstStyle/>
          <a:p>
            <a:r>
              <a:rPr lang="es-MX" sz="2800" b="1" dirty="0" smtClean="0">
                <a:solidFill>
                  <a:schemeClr val="tx1"/>
                </a:solidFill>
                <a:latin typeface="+mj-lt"/>
              </a:rPr>
              <a:t>¿</a:t>
            </a:r>
            <a:r>
              <a:rPr lang="es-MX" sz="2800" b="1" dirty="0">
                <a:solidFill>
                  <a:schemeClr val="tx1"/>
                </a:solidFill>
                <a:latin typeface="+mj-lt"/>
              </a:rPr>
              <a:t>Cómo participa el Gobierno Federal</a:t>
            </a:r>
            <a:r>
              <a:rPr lang="es-MX" sz="2800" b="1" dirty="0" smtClean="0">
                <a:solidFill>
                  <a:schemeClr val="tx1"/>
                </a:solidFill>
                <a:latin typeface="+mj-lt"/>
              </a:rPr>
              <a:t>?</a:t>
            </a:r>
          </a:p>
          <a:p>
            <a:endParaRPr lang="es-MX" sz="2800" b="1" dirty="0" smtClean="0">
              <a:solidFill>
                <a:schemeClr val="tx1"/>
              </a:solidFill>
              <a:latin typeface="+mj-lt"/>
            </a:endParaRPr>
          </a:p>
          <a:p>
            <a:pPr algn="just"/>
            <a:r>
              <a:rPr lang="es-MX" sz="2000" b="1" dirty="0" smtClean="0">
                <a:solidFill>
                  <a:schemeClr val="tx1"/>
                </a:solidFill>
                <a:latin typeface="+mj-lt"/>
              </a:rPr>
              <a:t>El </a:t>
            </a:r>
            <a:r>
              <a:rPr lang="es-MX" sz="2000" b="1" dirty="0">
                <a:solidFill>
                  <a:schemeClr val="tx1"/>
                </a:solidFill>
                <a:latin typeface="+mj-lt"/>
              </a:rPr>
              <a:t>Gobierno Federal apoya a través de las Aportaciones del Ramo 33</a:t>
            </a:r>
            <a:r>
              <a:rPr lang="es-MX" sz="2000" b="1" dirty="0" smtClean="0">
                <a:solidFill>
                  <a:schemeClr val="tx1"/>
                </a:solidFill>
                <a:latin typeface="+mj-lt"/>
              </a:rPr>
              <a:t>.</a:t>
            </a: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pPr algn="just"/>
            <a:endParaRPr lang="es-MX" sz="1600" b="1" u="sng" dirty="0">
              <a:solidFill>
                <a:srgbClr val="0070C0"/>
              </a:solidFill>
              <a:latin typeface="+mj-lt"/>
            </a:endParaRPr>
          </a:p>
          <a:p>
            <a:pPr algn="just"/>
            <a:endParaRPr lang="es-MX" sz="1600" b="1" u="sng" dirty="0">
              <a:solidFill>
                <a:srgbClr val="0070C0"/>
              </a:solidFill>
              <a:latin typeface="+mj-lt"/>
            </a:endParaRPr>
          </a:p>
          <a:p>
            <a:pPr algn="just"/>
            <a:endParaRPr lang="es-MX" sz="1600" b="1" u="sng" dirty="0">
              <a:solidFill>
                <a:srgbClr val="0070C0"/>
              </a:solidFill>
              <a:latin typeface="+mj-lt"/>
            </a:endParaRPr>
          </a:p>
          <a:p>
            <a:pPr algn="just"/>
            <a:endParaRPr lang="es-MX" sz="1600" b="1" u="sng" dirty="0" smtClean="0">
              <a:solidFill>
                <a:srgbClr val="0070C0"/>
              </a:solidFill>
              <a:latin typeface="+mj-lt"/>
            </a:endParaRPr>
          </a:p>
          <a:p>
            <a:pPr algn="just"/>
            <a:endParaRPr lang="es-MX" sz="1600" b="1" u="sng" dirty="0" smtClean="0">
              <a:solidFill>
                <a:srgbClr val="0070C0"/>
              </a:solidFill>
              <a:latin typeface="+mj-lt"/>
            </a:endParaRPr>
          </a:p>
          <a:p>
            <a:endParaRPr lang="es-MX" sz="1600" dirty="0">
              <a:solidFill>
                <a:srgbClr val="0070C0"/>
              </a:solidFill>
              <a:latin typeface="+mj-lt"/>
            </a:endParaRPr>
          </a:p>
          <a:p>
            <a:endParaRPr lang="es-MX" sz="1600" dirty="0">
              <a:solidFill>
                <a:srgbClr val="0070C0"/>
              </a:solidFill>
              <a:latin typeface="+mj-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32" y="2285992"/>
            <a:ext cx="1740962" cy="101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6" y="3429000"/>
            <a:ext cx="133960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928662" y="3929066"/>
            <a:ext cx="2857520" cy="10715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r>
              <a:rPr lang="es-MX" sz="1600" b="1" dirty="0" smtClean="0">
                <a:solidFill>
                  <a:schemeClr val="tx1"/>
                </a:solidFill>
              </a:rPr>
              <a:t>Fondo de Aportaciones para el Fortalecimiento de los Municipios y de las Demarcaciones, </a:t>
            </a:r>
            <a:r>
              <a:rPr lang="es-MX" sz="1600" b="1" dirty="0">
                <a:solidFill>
                  <a:schemeClr val="tx1"/>
                </a:solidFill>
              </a:rPr>
              <a:t>el </a:t>
            </a:r>
            <a:r>
              <a:rPr lang="es-MX" sz="1600" b="1" u="sng" dirty="0" smtClean="0">
                <a:solidFill>
                  <a:schemeClr val="tx1"/>
                </a:solidFill>
              </a:rPr>
              <a:t>17.15%.</a:t>
            </a:r>
            <a:endParaRPr lang="es-MX" sz="1600" b="1" u="sng" dirty="0">
              <a:solidFill>
                <a:schemeClr val="tx1"/>
              </a:solidFill>
            </a:endParaRPr>
          </a:p>
        </p:txBody>
      </p:sp>
      <p:sp>
        <p:nvSpPr>
          <p:cNvPr id="8" name="7 Rectángulo redondeado"/>
          <p:cNvSpPr/>
          <p:nvPr/>
        </p:nvSpPr>
        <p:spPr>
          <a:xfrm>
            <a:off x="4138359" y="2502806"/>
            <a:ext cx="2934998" cy="7833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r>
              <a:rPr lang="es-MX" sz="1600" b="1" dirty="0" smtClean="0">
                <a:solidFill>
                  <a:schemeClr val="tx1"/>
                </a:solidFill>
              </a:rPr>
              <a:t>Fondo de Aportaciones para la Infraestructura Social Municipal, </a:t>
            </a:r>
            <a:r>
              <a:rPr lang="es-MX" sz="1600" b="1" dirty="0">
                <a:solidFill>
                  <a:schemeClr val="tx1"/>
                </a:solidFill>
              </a:rPr>
              <a:t>el </a:t>
            </a:r>
            <a:r>
              <a:rPr lang="es-MX" sz="1600" b="1" u="sng" dirty="0" smtClean="0">
                <a:solidFill>
                  <a:schemeClr val="tx1"/>
                </a:solidFill>
              </a:rPr>
              <a:t>3.56%.</a:t>
            </a:r>
            <a:endParaRPr lang="es-MX" sz="1600" b="1" u="sng" dirty="0">
              <a:solidFill>
                <a:schemeClr val="tx1"/>
              </a:solidFill>
            </a:endParaRPr>
          </a:p>
        </p:txBody>
      </p:sp>
    </p:spTree>
    <p:extLst>
      <p:ext uri="{BB962C8B-B14F-4D97-AF65-F5344CB8AC3E}">
        <p14:creationId xmlns:p14="http://schemas.microsoft.com/office/powerpoint/2010/main" val="2218101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836712"/>
            <a:ext cx="604867" cy="864096"/>
          </a:xfrm>
          <a:prstGeom prst="rect">
            <a:avLst/>
          </a:prstGeom>
          <a:noFill/>
          <a:ln>
            <a:noFill/>
          </a:ln>
          <a:effectLst/>
          <a:scene3d>
            <a:camera prst="orthographicFront">
              <a:rot lat="367398" lon="1750" rev="21387861"/>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0" y="575389"/>
            <a:ext cx="7118476" cy="4031873"/>
          </a:xfrm>
          <a:prstGeom prst="rect">
            <a:avLst/>
          </a:prstGeom>
        </p:spPr>
        <p:txBody>
          <a:bodyPr wrap="square">
            <a:spAutoFit/>
          </a:bodyPr>
          <a:lstStyle/>
          <a:p>
            <a:pPr algn="ctr"/>
            <a:endParaRPr lang="es-MX" sz="2800" b="1" dirty="0" smtClean="0">
              <a:latin typeface="+mj-lt"/>
            </a:endParaRPr>
          </a:p>
          <a:p>
            <a:pPr algn="ctr"/>
            <a:r>
              <a:rPr lang="es-MX" sz="2800" b="1" dirty="0" smtClean="0">
                <a:latin typeface="+mj-lt"/>
              </a:rPr>
              <a:t>¿Cuál es la deuda Pública Municipal</a:t>
            </a:r>
          </a:p>
          <a:p>
            <a:endParaRPr lang="es-MX" dirty="0">
              <a:latin typeface="+mj-lt"/>
            </a:endParaRPr>
          </a:p>
          <a:p>
            <a:endParaRPr lang="es-MX" dirty="0" smtClean="0">
              <a:latin typeface="+mj-lt"/>
            </a:endParaRPr>
          </a:p>
          <a:p>
            <a:pPr algn="just"/>
            <a:r>
              <a:rPr lang="es-MX" b="1" dirty="0" smtClean="0"/>
              <a:t>Para el ejercicio fiscal 2015, en la Ley de Ingresos del Municipio de Saltillo, aprobada por el H. Congreso del Estado de Coahuila, no se consideraron montos y conceptos de endeudamiento, directo y contingente, debido a que no se prevé la contratación de deuda pública</a:t>
            </a:r>
            <a:r>
              <a:rPr lang="es-MX" b="1" dirty="0" smtClean="0">
                <a:latin typeface="+mj-lt"/>
              </a:rPr>
              <a:t>.</a:t>
            </a:r>
          </a:p>
          <a:p>
            <a:pPr algn="just"/>
            <a:endParaRPr lang="es-MX" b="1" dirty="0" smtClean="0">
              <a:latin typeface="+mj-lt"/>
            </a:endParaRPr>
          </a:p>
          <a:p>
            <a:pPr algn="just"/>
            <a:r>
              <a:rPr lang="es-MX" b="1" dirty="0" smtClean="0">
                <a:latin typeface="+mj-lt"/>
              </a:rPr>
              <a:t>Trabajando con responsabilidad se ha logrado aumentar las obras realizadas, que han impulsado el crecimiento y el desarrollo del municipio.</a:t>
            </a:r>
          </a:p>
          <a:p>
            <a:pPr algn="just"/>
            <a:endParaRPr lang="es-MX" sz="2000" b="1" dirty="0">
              <a:latin typeface="Calibri Light" pitchFamily="34" charset="0"/>
            </a:endParaRPr>
          </a:p>
        </p:txBody>
      </p:sp>
    </p:spTree>
    <p:extLst>
      <p:ext uri="{BB962C8B-B14F-4D97-AF65-F5344CB8AC3E}">
        <p14:creationId xmlns:p14="http://schemas.microsoft.com/office/powerpoint/2010/main" val="25861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827584" y="349118"/>
            <a:ext cx="8052083" cy="5419146"/>
            <a:chOff x="827584" y="349118"/>
            <a:chExt cx="8052083" cy="5419146"/>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96752"/>
              <a:ext cx="1267582" cy="144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165" y="349118"/>
              <a:ext cx="920502" cy="10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4365104"/>
              <a:ext cx="924694" cy="90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27584" y="505285"/>
              <a:ext cx="7676294" cy="5262979"/>
            </a:xfrm>
            <a:prstGeom prst="rect">
              <a:avLst/>
            </a:prstGeom>
          </p:spPr>
          <p:txBody>
            <a:bodyPr wrap="square">
              <a:spAutoFit/>
            </a:bodyPr>
            <a:lstStyle/>
            <a:p>
              <a:pPr algn="just"/>
              <a:r>
                <a:rPr lang="es-MX" sz="2800" b="1" dirty="0" smtClean="0"/>
                <a:t>¿Se está trabajando para mejorar el Presupuesto</a:t>
              </a:r>
            </a:p>
            <a:p>
              <a:pPr algn="just"/>
              <a:endParaRPr lang="es-MX" sz="2000" b="1" dirty="0"/>
            </a:p>
            <a:p>
              <a:pPr algn="just"/>
              <a:r>
                <a:rPr lang="es-MX" sz="1600" b="1" dirty="0" smtClean="0"/>
                <a:t>Si, </a:t>
              </a:r>
            </a:p>
            <a:p>
              <a:pPr algn="just"/>
              <a:endParaRPr lang="es-MX" sz="1600" b="1" dirty="0" smtClean="0"/>
            </a:p>
            <a:p>
              <a:pPr algn="just"/>
              <a:endParaRPr lang="es-MX" sz="1600" b="1" dirty="0"/>
            </a:p>
            <a:p>
              <a:pPr algn="just"/>
              <a:endParaRPr lang="es-MX" sz="1600" b="1" dirty="0" smtClean="0"/>
            </a:p>
            <a:p>
              <a:pPr algn="just"/>
              <a:endParaRPr lang="es-MX" sz="1600" b="1" dirty="0"/>
            </a:p>
            <a:p>
              <a:pPr algn="just"/>
              <a:endParaRPr lang="es-MX" sz="1600" b="1" dirty="0" smtClean="0"/>
            </a:p>
            <a:p>
              <a:pPr algn="just"/>
              <a:r>
                <a:rPr lang="es-MX" sz="1600" b="1" dirty="0" smtClean="0"/>
                <a:t>•	Fortaleciendo el Presupuesto basado en Resultados con la finalidad de orientar las acciones gubernamentales hacía la generación del valor público.</a:t>
              </a:r>
            </a:p>
            <a:p>
              <a:pPr algn="just"/>
              <a:endParaRPr lang="es-MX" sz="1600" b="1" dirty="0" smtClean="0"/>
            </a:p>
            <a:p>
              <a:pPr algn="just"/>
              <a:r>
                <a:rPr lang="es-MX" sz="1600" b="1" dirty="0" smtClean="0"/>
                <a:t>•	Fortaleciendo las estructuras orgánicas y funcionales de las instituciones públicas.</a:t>
              </a:r>
            </a:p>
            <a:p>
              <a:pPr algn="just"/>
              <a:endParaRPr lang="es-MX" sz="1600" b="1" dirty="0" smtClean="0"/>
            </a:p>
            <a:p>
              <a:pPr algn="just"/>
              <a:r>
                <a:rPr lang="es-MX" sz="1600" b="1" dirty="0" smtClean="0"/>
                <a:t>•	Regulando el ciclo presupuestarios con base en los principios de eficiencia, transparencia y honradez.</a:t>
              </a:r>
            </a:p>
            <a:p>
              <a:pPr algn="just"/>
              <a:endParaRPr lang="es-MX" sz="1600" b="1" dirty="0" smtClean="0"/>
            </a:p>
            <a:p>
              <a:pPr algn="just"/>
              <a:endParaRPr lang="es-MX" sz="1600" b="1" dirty="0" smtClean="0"/>
            </a:p>
            <a:p>
              <a:pPr algn="just"/>
              <a:r>
                <a:rPr lang="es-MX" sz="1600" b="1" dirty="0" smtClean="0"/>
                <a:t>Todos estos esfuerzos se seguirán reflejando en más obras y mejores servicios públicos de calidad.</a:t>
              </a:r>
              <a:endParaRPr lang="es-MX" sz="1600" b="1" dirty="0"/>
            </a:p>
          </p:txBody>
        </p:sp>
      </p:grpSp>
    </p:spTree>
    <p:extLst>
      <p:ext uri="{BB962C8B-B14F-4D97-AF65-F5344CB8AC3E}">
        <p14:creationId xmlns:p14="http://schemas.microsoft.com/office/powerpoint/2010/main" val="2586114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5256"/>
            <a:ext cx="1719743" cy="17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4" y="4875866"/>
            <a:ext cx="2708304" cy="142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824" y="2280040"/>
            <a:ext cx="940272" cy="109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03832" y="1844824"/>
            <a:ext cx="4836319" cy="584775"/>
          </a:xfrm>
          <a:prstGeom prst="rect">
            <a:avLst/>
          </a:prstGeom>
          <a:noFill/>
        </p:spPr>
        <p:txBody>
          <a:bodyPr wrap="square">
            <a:spAutoFit/>
          </a:bodyPr>
          <a:lstStyle/>
          <a:p>
            <a:pPr algn="just"/>
            <a:r>
              <a:rPr lang="es-MX" sz="1600" b="1" dirty="0" smtClean="0"/>
              <a:t>El Presupuesto se elabora de las siguientes maneras:</a:t>
            </a:r>
          </a:p>
          <a:p>
            <a:pPr algn="just"/>
            <a:endParaRPr lang="es-MX" sz="1600" b="1" dirty="0" smtClean="0">
              <a:solidFill>
                <a:srgbClr val="0070C0"/>
              </a:solidFill>
            </a:endParaRPr>
          </a:p>
        </p:txBody>
      </p:sp>
      <p:sp>
        <p:nvSpPr>
          <p:cNvPr id="6" name="5 Pergamino horizontal"/>
          <p:cNvSpPr/>
          <p:nvPr/>
        </p:nvSpPr>
        <p:spPr>
          <a:xfrm>
            <a:off x="0" y="6453336"/>
            <a:ext cx="9144000" cy="504056"/>
          </a:xfrm>
          <a:prstGeom prst="horizontalScroll">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1105" y="4075520"/>
            <a:ext cx="6381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676840" y="781284"/>
            <a:ext cx="6696744" cy="584775"/>
          </a:xfrm>
          <a:prstGeom prst="rect">
            <a:avLst/>
          </a:prstGeom>
          <a:noFill/>
        </p:spPr>
        <p:txBody>
          <a:bodyPr wrap="square" rtlCol="0">
            <a:spAutoFit/>
          </a:bodyPr>
          <a:lstStyle/>
          <a:p>
            <a:pPr lvl="0" algn="ctr"/>
            <a:r>
              <a:rPr lang="es-MX" sz="3200" b="1" dirty="0"/>
              <a:t>¿Cómo se organiza un presupuesto?</a:t>
            </a:r>
          </a:p>
        </p:txBody>
      </p:sp>
      <p:sp>
        <p:nvSpPr>
          <p:cNvPr id="8" name="7 Llamada con línea 2 (barra de énfasis)"/>
          <p:cNvSpPr/>
          <p:nvPr/>
        </p:nvSpPr>
        <p:spPr>
          <a:xfrm>
            <a:off x="4572000" y="2348880"/>
            <a:ext cx="3672407" cy="648072"/>
          </a:xfrm>
          <a:prstGeom prst="accentCallout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200" b="1" dirty="0">
                <a:solidFill>
                  <a:schemeClr val="bg1"/>
                </a:solidFill>
              </a:rPr>
              <a:t>¿Quién lo gasta?</a:t>
            </a:r>
          </a:p>
          <a:p>
            <a:pPr lvl="0" algn="just"/>
            <a:r>
              <a:rPr lang="es-MX" sz="1200" b="1" dirty="0">
                <a:solidFill>
                  <a:schemeClr val="bg1"/>
                </a:solidFill>
              </a:rPr>
              <a:t>Es la dependencia o entidad encargada de realizar el gasto, esta Clasificación es Administrativa.</a:t>
            </a:r>
          </a:p>
        </p:txBody>
      </p:sp>
      <p:sp>
        <p:nvSpPr>
          <p:cNvPr id="15" name="14 Llamada con línea 2 (barra de énfasis)"/>
          <p:cNvSpPr/>
          <p:nvPr/>
        </p:nvSpPr>
        <p:spPr>
          <a:xfrm>
            <a:off x="4559455" y="4713695"/>
            <a:ext cx="3684952" cy="864095"/>
          </a:xfrm>
          <a:prstGeom prst="accentCallout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MX" sz="1200" b="1" dirty="0">
              <a:solidFill>
                <a:schemeClr val="bg1"/>
              </a:solidFill>
            </a:endParaRPr>
          </a:p>
          <a:p>
            <a:pPr lvl="0" algn="just"/>
            <a:r>
              <a:rPr lang="es-MX" sz="1200" b="1" dirty="0">
                <a:solidFill>
                  <a:schemeClr val="bg1"/>
                </a:solidFill>
              </a:rPr>
              <a:t>¿Para qué se gasta?</a:t>
            </a:r>
          </a:p>
          <a:p>
            <a:pPr lvl="0" algn="just"/>
            <a:r>
              <a:rPr lang="es-MX" sz="1200" b="1" dirty="0">
                <a:solidFill>
                  <a:schemeClr val="bg1"/>
                </a:solidFill>
              </a:rPr>
              <a:t>El destino que tienen los recursos, como en salud, desarrollo económico, infraestructura, etc. Se le llama Clasificación Funcional y Programática.</a:t>
            </a:r>
          </a:p>
          <a:p>
            <a:pPr lvl="0" algn="just"/>
            <a:r>
              <a:rPr lang="es-MX" sz="1200" b="1" dirty="0" smtClean="0">
                <a:solidFill>
                  <a:schemeClr val="bg1"/>
                </a:solidFill>
              </a:rPr>
              <a:t>.</a:t>
            </a:r>
            <a:endParaRPr lang="es-MX" sz="1200" b="1" dirty="0">
              <a:solidFill>
                <a:schemeClr val="bg1"/>
              </a:solidFill>
            </a:endParaRPr>
          </a:p>
        </p:txBody>
      </p:sp>
      <p:sp>
        <p:nvSpPr>
          <p:cNvPr id="16" name="15 Llamada con línea 2 (barra de énfasis)"/>
          <p:cNvSpPr/>
          <p:nvPr/>
        </p:nvSpPr>
        <p:spPr>
          <a:xfrm>
            <a:off x="4572000" y="3241552"/>
            <a:ext cx="3672407" cy="956504"/>
          </a:xfrm>
          <a:prstGeom prst="accentCallout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MX" sz="1200" b="1" dirty="0">
              <a:solidFill>
                <a:schemeClr val="bg1"/>
              </a:solidFill>
            </a:endParaRPr>
          </a:p>
          <a:p>
            <a:pPr lvl="0" algn="just"/>
            <a:r>
              <a:rPr lang="es-MX" sz="1200" b="1" dirty="0">
                <a:solidFill>
                  <a:prstClr val="white"/>
                </a:solidFill>
              </a:rPr>
              <a:t>¿En qué se gasta?</a:t>
            </a:r>
          </a:p>
          <a:p>
            <a:pPr lvl="0" algn="just"/>
            <a:r>
              <a:rPr lang="es-MX" sz="1200" b="1" dirty="0">
                <a:solidFill>
                  <a:prstClr val="white"/>
                </a:solidFill>
              </a:rPr>
              <a:t>En que se van a utilizar los recursos, como en inversión pública, nomina, entre otros, esta Clasificación es Económica y Clasificación por Objeto del Gasto</a:t>
            </a:r>
            <a:r>
              <a:rPr lang="es-MX" sz="1200" dirty="0">
                <a:solidFill>
                  <a:prstClr val="white"/>
                </a:solidFill>
              </a:rPr>
              <a:t>.</a:t>
            </a:r>
          </a:p>
          <a:p>
            <a:pPr lvl="0" algn="just"/>
            <a:r>
              <a:rPr lang="es-MX" sz="1200" dirty="0" smtClean="0">
                <a:solidFill>
                  <a:schemeClr val="bg1"/>
                </a:solidFill>
              </a:rPr>
              <a:t>.</a:t>
            </a:r>
            <a:endParaRPr lang="es-MX" sz="1200" dirty="0">
              <a:solidFill>
                <a:schemeClr val="bg1"/>
              </a:solidFill>
            </a:endParaRPr>
          </a:p>
        </p:txBody>
      </p:sp>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971600" y="692696"/>
            <a:ext cx="7128792" cy="5256584"/>
          </a:xfrm>
        </p:spPr>
        <p:txBody>
          <a:bodyPr>
            <a:normAutofit lnSpcReduction="10000"/>
          </a:bodyPr>
          <a:lstStyle/>
          <a:p>
            <a:endParaRPr lang="es-MX" sz="1600" dirty="0">
              <a:solidFill>
                <a:schemeClr val="tx1"/>
              </a:solidFill>
              <a:latin typeface="Calibri Light" pitchFamily="34" charset="0"/>
            </a:endParaRPr>
          </a:p>
          <a:p>
            <a:pPr algn="just">
              <a:lnSpc>
                <a:spcPct val="150000"/>
              </a:lnSpc>
            </a:pPr>
            <a:r>
              <a:rPr lang="es-MX" sz="1600" b="1" dirty="0">
                <a:solidFill>
                  <a:schemeClr val="tx1"/>
                </a:solidFill>
              </a:rPr>
              <a:t>El presupuesto de egresos que se ha dado a conocer, tiene la finalidad de impulsar la transparencia en el ejercicio de los recursos públicos, pues esta no solamente la encontramos en los actos éticos por parte de las autoridades, también en la manera en que los ciudadanos conozcan las normatividad que rige el uso de estos recursos. </a:t>
            </a:r>
            <a:endParaRPr lang="es-MX" sz="1600" b="1" dirty="0" smtClean="0">
              <a:solidFill>
                <a:schemeClr val="tx1"/>
              </a:solidFill>
            </a:endParaRPr>
          </a:p>
          <a:p>
            <a:pPr algn="just">
              <a:lnSpc>
                <a:spcPct val="150000"/>
              </a:lnSpc>
            </a:pPr>
            <a:endParaRPr lang="es-MX" sz="1600" b="1" dirty="0">
              <a:solidFill>
                <a:schemeClr val="tx1"/>
              </a:solidFill>
            </a:endParaRPr>
          </a:p>
          <a:p>
            <a:pPr algn="just">
              <a:lnSpc>
                <a:spcPct val="150000"/>
              </a:lnSpc>
            </a:pPr>
            <a:r>
              <a:rPr lang="es-MX" sz="1600" b="1" dirty="0">
                <a:solidFill>
                  <a:schemeClr val="tx1"/>
                </a:solidFill>
              </a:rPr>
              <a:t>Al elaborar el presupuesto de egresos se deben de aportar elementos que además de advertir la enorme deuda con la sociedad en materia de trasparencia en el uso de los recursos presupuestales, nos hará posible avanzar en el análisis, diseño, instrumentos y estrategias para conducir a una eficiente rendición de cuentas y transparencia presupuestal en ese sentido, elaborando presupuestos de egresos modelo que permitan avanzar hacia una efectiva transparencia presupuestal en los gobiernos municipales, con el objetivo de fomentar  la transparencia en el uso de los recursos públicos.</a:t>
            </a:r>
          </a:p>
          <a:p>
            <a:endParaRPr lang="es-MX" dirty="0">
              <a:solidFill>
                <a:srgbClr val="0070C0"/>
              </a:solidFill>
            </a:endParaRPr>
          </a:p>
        </p:txBody>
      </p:sp>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4 Pergamino horizontal"/>
          <p:cNvSpPr/>
          <p:nvPr/>
        </p:nvSpPr>
        <p:spPr>
          <a:xfrm>
            <a:off x="-17749" y="2636912"/>
            <a:ext cx="9159389" cy="1512168"/>
          </a:xfrm>
          <a:prstGeom prst="horizont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endParaRPr lang="es-MX" sz="2400" b="1" dirty="0" smtClean="0">
              <a:solidFill>
                <a:schemeClr val="tx1"/>
              </a:solidFill>
              <a:latin typeface="+mj-lt"/>
            </a:endParaRPr>
          </a:p>
          <a:p>
            <a:pPr lvl="0" algn="ctr">
              <a:spcBef>
                <a:spcPct val="20000"/>
              </a:spcBef>
            </a:pPr>
            <a:r>
              <a:rPr lang="es-MX" sz="2400" b="1" dirty="0" smtClean="0">
                <a:solidFill>
                  <a:schemeClr val="tx1"/>
                </a:solidFill>
                <a:latin typeface="+mj-lt"/>
              </a:rPr>
              <a:t>PRESUPUESTO </a:t>
            </a:r>
            <a:r>
              <a:rPr lang="es-MX" sz="2400" b="1" dirty="0">
                <a:solidFill>
                  <a:schemeClr val="tx1"/>
                </a:solidFill>
                <a:latin typeface="+mj-lt"/>
              </a:rPr>
              <a:t>CIUDADANO DE EGRESOS </a:t>
            </a:r>
            <a:r>
              <a:rPr lang="es-MX" sz="2400" b="1" dirty="0" smtClean="0">
                <a:solidFill>
                  <a:schemeClr val="tx1"/>
                </a:solidFill>
                <a:latin typeface="+mj-lt"/>
              </a:rPr>
              <a:t>MODIFICADO 2015</a:t>
            </a:r>
          </a:p>
          <a:p>
            <a:pPr lvl="0" algn="ctr">
              <a:spcBef>
                <a:spcPct val="20000"/>
              </a:spcBef>
            </a:pPr>
            <a:r>
              <a:rPr lang="es-MX" sz="2400" b="1" dirty="0">
                <a:solidFill>
                  <a:schemeClr val="tx1"/>
                </a:solidFill>
                <a:latin typeface="+mj-lt"/>
              </a:rPr>
              <a:t>ADMINISTRACIÓN 2014-2017</a:t>
            </a:r>
          </a:p>
          <a:p>
            <a:pPr lvl="0" algn="ctr">
              <a:spcBef>
                <a:spcPct val="20000"/>
              </a:spcBef>
            </a:pPr>
            <a:endParaRPr lang="es-MX" b="1" dirty="0">
              <a:solidFill>
                <a:schemeClr val="tx1"/>
              </a:solidFill>
              <a:latin typeface="Century Gothic"/>
            </a:endParaRPr>
          </a:p>
        </p:txBody>
      </p:sp>
    </p:spTree>
    <p:extLst>
      <p:ext uri="{BB962C8B-B14F-4D97-AF65-F5344CB8AC3E}">
        <p14:creationId xmlns:p14="http://schemas.microsoft.com/office/powerpoint/2010/main" val="400266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908720"/>
            <a:ext cx="1427668" cy="1442386"/>
          </a:xfrm>
          <a:prstGeom prst="rect">
            <a:avLst/>
          </a:prstGeom>
        </p:spPr>
      </p:pic>
      <p:sp>
        <p:nvSpPr>
          <p:cNvPr id="3" name="2 Subtítulo"/>
          <p:cNvSpPr>
            <a:spLocks noGrp="1"/>
          </p:cNvSpPr>
          <p:nvPr>
            <p:ph type="subTitle" idx="1"/>
          </p:nvPr>
        </p:nvSpPr>
        <p:spPr>
          <a:xfrm>
            <a:off x="1043608" y="692696"/>
            <a:ext cx="6840760" cy="5184576"/>
          </a:xfrm>
        </p:spPr>
        <p:txBody>
          <a:bodyPr>
            <a:normAutofit/>
          </a:bodyPr>
          <a:lstStyle/>
          <a:p>
            <a:r>
              <a:rPr lang="es-MX" b="1" dirty="0">
                <a:solidFill>
                  <a:schemeClr val="tx1"/>
                </a:solidFill>
                <a:cs typeface="Aharoni" pitchFamily="2" charset="-79"/>
              </a:rPr>
              <a:t>¿Qué es el presupuesto ciudadano</a:t>
            </a:r>
            <a:r>
              <a:rPr lang="es-MX" b="1" dirty="0" smtClean="0">
                <a:solidFill>
                  <a:schemeClr val="tx1"/>
                </a:solidFill>
                <a:cs typeface="Aharoni" pitchFamily="2" charset="-79"/>
              </a:rPr>
              <a:t>?</a:t>
            </a:r>
          </a:p>
          <a:p>
            <a:pPr algn="just"/>
            <a:endParaRPr lang="es-MX" sz="1800" b="1" dirty="0" smtClean="0">
              <a:solidFill>
                <a:schemeClr val="tx1"/>
              </a:solidFill>
              <a:latin typeface="+mj-lt"/>
              <a:cs typeface="Aharoni" pitchFamily="2" charset="-79"/>
            </a:endParaRPr>
          </a:p>
          <a:p>
            <a:pPr algn="just"/>
            <a:r>
              <a:rPr lang="es-MX" sz="1800" b="1" dirty="0" smtClean="0">
                <a:solidFill>
                  <a:schemeClr val="tx1"/>
                </a:solidFill>
                <a:latin typeface="+mj-lt"/>
              </a:rPr>
              <a:t>Para </a:t>
            </a:r>
            <a:r>
              <a:rPr lang="es-MX" sz="1800" b="1" dirty="0">
                <a:solidFill>
                  <a:schemeClr val="tx1"/>
                </a:solidFill>
                <a:latin typeface="+mj-lt"/>
              </a:rPr>
              <a:t>todos los ciudadanos es de importancia conocer que hace el Gobierno con los recursos que pagamos a través de nuestros impuestos. </a:t>
            </a:r>
            <a:endParaRPr lang="es-MX" sz="1800" b="1" dirty="0" smtClean="0">
              <a:solidFill>
                <a:schemeClr val="tx1"/>
              </a:solidFill>
              <a:latin typeface="+mj-lt"/>
            </a:endParaRPr>
          </a:p>
          <a:p>
            <a:pPr algn="just"/>
            <a:endParaRPr lang="es-MX" sz="1800" b="1" dirty="0" smtClean="0">
              <a:solidFill>
                <a:schemeClr val="tx1"/>
              </a:solidFill>
              <a:latin typeface="+mj-lt"/>
            </a:endParaRPr>
          </a:p>
          <a:p>
            <a:pPr algn="just"/>
            <a:r>
              <a:rPr lang="es-MX" sz="1800" b="1" dirty="0" smtClean="0">
                <a:solidFill>
                  <a:schemeClr val="tx1"/>
                </a:solidFill>
                <a:latin typeface="+mj-lt"/>
              </a:rPr>
              <a:t>Este presupuesto esta diseñado para que el ciudadano comprenda </a:t>
            </a:r>
            <a:r>
              <a:rPr lang="es-MX" sz="1800" b="1" dirty="0">
                <a:solidFill>
                  <a:schemeClr val="tx1"/>
                </a:solidFill>
                <a:latin typeface="+mj-lt"/>
              </a:rPr>
              <a:t>como se utilizan los recursos públicos, </a:t>
            </a:r>
            <a:r>
              <a:rPr lang="es-MX" sz="1800" b="1" dirty="0" smtClean="0">
                <a:solidFill>
                  <a:schemeClr val="tx1"/>
                </a:solidFill>
                <a:latin typeface="+mj-lt"/>
              </a:rPr>
              <a:t>respondiendo preguntas tales como: </a:t>
            </a:r>
            <a:r>
              <a:rPr lang="es-MX" sz="1800" b="1" dirty="0">
                <a:solidFill>
                  <a:schemeClr val="tx1"/>
                </a:solidFill>
                <a:latin typeface="+mj-lt"/>
              </a:rPr>
              <a:t>¿Cuánto es lo que se recauda</a:t>
            </a:r>
            <a:r>
              <a:rPr lang="es-MX" sz="1800" b="1" dirty="0" smtClean="0">
                <a:solidFill>
                  <a:schemeClr val="tx1"/>
                </a:solidFill>
                <a:latin typeface="+mj-lt"/>
              </a:rPr>
              <a:t>?, </a:t>
            </a:r>
            <a:r>
              <a:rPr lang="es-MX" sz="1800" b="1" dirty="0">
                <a:solidFill>
                  <a:schemeClr val="tx1"/>
                </a:solidFill>
                <a:latin typeface="+mj-lt"/>
              </a:rPr>
              <a:t>¿Cómo se administran los recursos</a:t>
            </a:r>
            <a:r>
              <a:rPr lang="es-MX" sz="1800" b="1" dirty="0" smtClean="0">
                <a:solidFill>
                  <a:schemeClr val="tx1"/>
                </a:solidFill>
                <a:latin typeface="+mj-lt"/>
              </a:rPr>
              <a:t>?,  ¿</a:t>
            </a:r>
            <a:r>
              <a:rPr lang="es-MX" sz="1800" b="1" dirty="0">
                <a:solidFill>
                  <a:schemeClr val="tx1"/>
                </a:solidFill>
                <a:latin typeface="+mj-lt"/>
              </a:rPr>
              <a:t>Cómo y en que se gastan</a:t>
            </a:r>
            <a:r>
              <a:rPr lang="es-MX" sz="1800" b="1" dirty="0" smtClean="0">
                <a:solidFill>
                  <a:schemeClr val="tx1"/>
                </a:solidFill>
                <a:latin typeface="+mj-lt"/>
              </a:rPr>
              <a:t>?, </a:t>
            </a:r>
            <a:r>
              <a:rPr lang="es-MX" sz="1800" b="1" dirty="0">
                <a:solidFill>
                  <a:schemeClr val="tx1"/>
                </a:solidFill>
                <a:latin typeface="+mj-lt"/>
              </a:rPr>
              <a:t>¿A </a:t>
            </a:r>
            <a:r>
              <a:rPr lang="es-MX" sz="1800" b="1" dirty="0" smtClean="0">
                <a:solidFill>
                  <a:schemeClr val="tx1"/>
                </a:solidFill>
                <a:latin typeface="+mj-lt"/>
              </a:rPr>
              <a:t>quiénes </a:t>
            </a:r>
            <a:r>
              <a:rPr lang="es-MX" sz="1800" b="1" dirty="0">
                <a:solidFill>
                  <a:schemeClr val="tx1"/>
                </a:solidFill>
                <a:latin typeface="+mj-lt"/>
              </a:rPr>
              <a:t>beneficia ese gasto</a:t>
            </a:r>
            <a:r>
              <a:rPr lang="es-MX" sz="1800" b="1" dirty="0" smtClean="0">
                <a:solidFill>
                  <a:schemeClr val="tx1"/>
                </a:solidFill>
                <a:latin typeface="+mj-lt"/>
              </a:rPr>
              <a:t>?....</a:t>
            </a:r>
          </a:p>
          <a:p>
            <a:pPr algn="just"/>
            <a:endParaRPr lang="es-MX" sz="1800" b="1" dirty="0" smtClean="0">
              <a:solidFill>
                <a:schemeClr val="tx1"/>
              </a:solidFill>
              <a:latin typeface="+mj-lt"/>
            </a:endParaRPr>
          </a:p>
          <a:p>
            <a:pPr algn="just"/>
            <a:r>
              <a:rPr lang="es-MX" sz="1800" b="1" dirty="0" smtClean="0">
                <a:solidFill>
                  <a:schemeClr val="tx1"/>
                </a:solidFill>
                <a:latin typeface="+mj-lt"/>
              </a:rPr>
              <a:t>De </a:t>
            </a:r>
            <a:r>
              <a:rPr lang="es-MX" sz="1800" b="1" dirty="0">
                <a:solidFill>
                  <a:schemeClr val="tx1"/>
                </a:solidFill>
                <a:latin typeface="+mj-lt"/>
              </a:rPr>
              <a:t>esta manera el Presupuesto Ciudadano tiene </a:t>
            </a:r>
            <a:r>
              <a:rPr lang="es-MX" sz="1800" b="1" dirty="0" smtClean="0">
                <a:solidFill>
                  <a:schemeClr val="tx1"/>
                </a:solidFill>
                <a:latin typeface="+mj-lt"/>
              </a:rPr>
              <a:t>la finalidad </a:t>
            </a:r>
            <a:r>
              <a:rPr lang="es-MX" sz="1800" b="1" dirty="0">
                <a:solidFill>
                  <a:schemeClr val="tx1"/>
                </a:solidFill>
                <a:latin typeface="+mj-lt"/>
              </a:rPr>
              <a:t>de que conozcamos las </a:t>
            </a:r>
            <a:r>
              <a:rPr lang="es-MX" sz="1800" b="1" dirty="0" smtClean="0">
                <a:solidFill>
                  <a:schemeClr val="tx1"/>
                </a:solidFill>
                <a:latin typeface="+mj-lt"/>
              </a:rPr>
              <a:t>decisiones de la administración pública </a:t>
            </a:r>
            <a:r>
              <a:rPr lang="es-MX" sz="1800" b="1" dirty="0">
                <a:solidFill>
                  <a:schemeClr val="tx1"/>
                </a:solidFill>
                <a:latin typeface="+mj-lt"/>
              </a:rPr>
              <a:t>que benefician a la sociedad, permitiéndonos analizar los resultados que brinda el Gobierno en materia de Transparencia Presupuestal.</a:t>
            </a:r>
          </a:p>
          <a:p>
            <a:endParaRPr lang="es-MX" sz="1600" dirty="0"/>
          </a:p>
        </p:txBody>
      </p:sp>
    </p:spTree>
    <p:extLst>
      <p:ext uri="{BB962C8B-B14F-4D97-AF65-F5344CB8AC3E}">
        <p14:creationId xmlns:p14="http://schemas.microsoft.com/office/powerpoint/2010/main" val="2995230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32656"/>
            <a:ext cx="1525136" cy="1525136"/>
          </a:xfrm>
          <a:prstGeom prst="rect">
            <a:avLst/>
          </a:prstGeom>
        </p:spPr>
      </p:pic>
      <p:grpSp>
        <p:nvGrpSpPr>
          <p:cNvPr id="10" name="9 Grupo"/>
          <p:cNvGrpSpPr/>
          <p:nvPr/>
        </p:nvGrpSpPr>
        <p:grpSpPr>
          <a:xfrm>
            <a:off x="4381660" y="4221088"/>
            <a:ext cx="1915656" cy="2048780"/>
            <a:chOff x="6804248" y="132505"/>
            <a:chExt cx="1915656" cy="204878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200" y="1209207"/>
              <a:ext cx="1907704" cy="972078"/>
            </a:xfrm>
            <a:prstGeom prst="rect">
              <a:avLst/>
            </a:prstGeom>
          </p:spPr>
        </p:pic>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2515" y="382984"/>
              <a:ext cx="1021080" cy="792480"/>
            </a:xfrm>
            <a:prstGeom prst="rect">
              <a:avLst/>
            </a:prstGeom>
          </p:spPr>
        </p:pic>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132505"/>
              <a:ext cx="853440" cy="1021080"/>
            </a:xfrm>
            <a:prstGeom prst="rect">
              <a:avLst/>
            </a:prstGeom>
          </p:spPr>
        </p:pic>
      </p:grpSp>
      <p:sp>
        <p:nvSpPr>
          <p:cNvPr id="7" name="6 Marcador de contenido"/>
          <p:cNvSpPr>
            <a:spLocks noGrp="1"/>
          </p:cNvSpPr>
          <p:nvPr>
            <p:ph idx="1"/>
          </p:nvPr>
        </p:nvSpPr>
        <p:spPr>
          <a:xfrm>
            <a:off x="899592" y="1988840"/>
            <a:ext cx="7056784" cy="2592288"/>
          </a:xfrm>
        </p:spPr>
        <p:txBody>
          <a:bodyPr>
            <a:normAutofit fontScale="70000" lnSpcReduction="20000"/>
          </a:bodyPr>
          <a:lstStyle/>
          <a:p>
            <a:pPr algn="just"/>
            <a:endParaRPr lang="es-MX" sz="2600" b="1" dirty="0">
              <a:latin typeface="Calibri Light" pitchFamily="34" charset="0"/>
            </a:endParaRPr>
          </a:p>
          <a:p>
            <a:pPr marL="0" indent="0" algn="just">
              <a:buNone/>
            </a:pPr>
            <a:r>
              <a:rPr lang="es-MX" sz="2600" b="1" dirty="0" smtClean="0"/>
              <a:t>El </a:t>
            </a:r>
            <a:r>
              <a:rPr lang="es-MX" sz="2600" b="1" dirty="0"/>
              <a:t>Presupuesto son los recursos que el Gobierno planea gastar durante el año, los cuales satisfacen las demandas y necesidades de la población.</a:t>
            </a:r>
          </a:p>
          <a:p>
            <a:pPr marL="0" indent="0" algn="just">
              <a:buNone/>
            </a:pPr>
            <a:endParaRPr lang="es-MX" sz="2600" b="1" dirty="0" smtClean="0"/>
          </a:p>
          <a:p>
            <a:pPr marL="0" indent="0" algn="just">
              <a:buNone/>
            </a:pPr>
            <a:r>
              <a:rPr lang="es-MX" sz="2600" b="1" dirty="0" smtClean="0"/>
              <a:t>Estos </a:t>
            </a:r>
            <a:r>
              <a:rPr lang="es-MX" sz="2600" b="1" dirty="0"/>
              <a:t>son las estimaciones de los fondos que recibe el Gobierno y de los recursos que este planea gastar. También genera un valor público en las acciones gubernamentales, y somos nosotros como ciudadanos quienes las calificamos en cuanto a los beneficios y prioridades que se obtienen</a:t>
            </a:r>
            <a:r>
              <a:rPr lang="es-MX" sz="2600" b="1" dirty="0" smtClean="0">
                <a:latin typeface="+mj-lt"/>
              </a:rPr>
              <a:t>.</a:t>
            </a:r>
          </a:p>
          <a:p>
            <a:pPr algn="just"/>
            <a:endParaRPr lang="es-MX" sz="2600" dirty="0"/>
          </a:p>
        </p:txBody>
      </p:sp>
      <p:sp>
        <p:nvSpPr>
          <p:cNvPr id="9" name="8 CuadroTexto"/>
          <p:cNvSpPr txBox="1"/>
          <p:nvPr/>
        </p:nvSpPr>
        <p:spPr>
          <a:xfrm>
            <a:off x="2281872" y="836712"/>
            <a:ext cx="4176464" cy="1077218"/>
          </a:xfrm>
          <a:prstGeom prst="rect">
            <a:avLst/>
          </a:prstGeom>
          <a:noFill/>
        </p:spPr>
        <p:txBody>
          <a:bodyPr wrap="square" rtlCol="0">
            <a:spAutoFit/>
          </a:bodyPr>
          <a:lstStyle/>
          <a:p>
            <a:pPr algn="ctr"/>
            <a:r>
              <a:rPr lang="es-MX" sz="3200" b="1" dirty="0" smtClean="0"/>
              <a:t>¿Qué es el Presupuesto Público?</a:t>
            </a:r>
            <a:endParaRPr lang="es-MX" sz="3200" b="1" dirty="0"/>
          </a:p>
        </p:txBody>
      </p:sp>
      <p:sp>
        <p:nvSpPr>
          <p:cNvPr id="11" name="10 Flecha curvada hacia la derecha"/>
          <p:cNvSpPr/>
          <p:nvPr/>
        </p:nvSpPr>
        <p:spPr>
          <a:xfrm rot="19646518">
            <a:off x="3652270" y="4476344"/>
            <a:ext cx="443482" cy="117718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353296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40768"/>
            <a:ext cx="126332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899592" y="908720"/>
            <a:ext cx="7272808" cy="4968552"/>
          </a:xfrm>
        </p:spPr>
        <p:txBody>
          <a:bodyPr>
            <a:normAutofit/>
          </a:bodyPr>
          <a:lstStyle/>
          <a:p>
            <a:r>
              <a:rPr lang="es-MX" sz="3600" b="1" dirty="0">
                <a:solidFill>
                  <a:schemeClr val="tx1"/>
                </a:solidFill>
              </a:rPr>
              <a:t>¿Por qué es importante elaborar un Presupuesto</a:t>
            </a:r>
            <a:r>
              <a:rPr lang="es-MX" sz="3600" b="1" dirty="0" smtClean="0">
                <a:solidFill>
                  <a:schemeClr val="tx1"/>
                </a:solidFill>
              </a:rPr>
              <a:t>?</a:t>
            </a:r>
          </a:p>
          <a:p>
            <a:endParaRPr lang="es-MX" sz="3200" b="1" dirty="0">
              <a:solidFill>
                <a:schemeClr val="tx1"/>
              </a:solidFill>
            </a:endParaRPr>
          </a:p>
          <a:p>
            <a:pPr algn="just"/>
            <a:r>
              <a:rPr lang="es-MX" sz="2000" b="1" dirty="0" smtClean="0">
                <a:solidFill>
                  <a:schemeClr val="tx1"/>
                </a:solidFill>
              </a:rPr>
              <a:t>La </a:t>
            </a:r>
            <a:r>
              <a:rPr lang="es-MX" sz="2000" b="1" dirty="0">
                <a:solidFill>
                  <a:schemeClr val="tx1"/>
                </a:solidFill>
              </a:rPr>
              <a:t>elaboración del Presupuesto es de vital importancia, pues el ciudadano necesita servicios y obras de calidad, los cuales el Gobierno tiene la obligación de proporcionarlos, es donde el Presupuesto nos da a conocer cuales fueron dichos trabajos, y sabemos cual es la calidad de vida a través de la economía, educación, atención en salud, seguridad pública, entre otros</a:t>
            </a:r>
            <a:r>
              <a:rPr lang="es-MX" sz="2000" dirty="0">
                <a:solidFill>
                  <a:schemeClr val="tx1"/>
                </a:solidFill>
              </a:rPr>
              <a:t>.</a:t>
            </a:r>
          </a:p>
          <a:p>
            <a:endParaRPr lang="es-MX" dirty="0">
              <a:solidFill>
                <a:schemeClr val="tx1"/>
              </a:solidFill>
            </a:endParaRPr>
          </a:p>
        </p:txBody>
      </p:sp>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62" y="488136"/>
            <a:ext cx="470660" cy="64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284984"/>
            <a:ext cx="1217365" cy="166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611560" y="629196"/>
            <a:ext cx="7704856" cy="5162128"/>
          </a:xfrm>
        </p:spPr>
        <p:txBody>
          <a:bodyPr>
            <a:normAutofit/>
          </a:bodyPr>
          <a:lstStyle/>
          <a:p>
            <a:r>
              <a:rPr lang="es-MX" sz="2800" b="1" dirty="0">
                <a:solidFill>
                  <a:schemeClr val="tx1"/>
                </a:solidFill>
                <a:latin typeface="+mj-lt"/>
              </a:rPr>
              <a:t>¿De dónde obtiene el Gobierno sus </a:t>
            </a:r>
            <a:r>
              <a:rPr lang="es-MX" sz="2800" b="1" dirty="0" smtClean="0">
                <a:solidFill>
                  <a:schemeClr val="tx1"/>
                </a:solidFill>
                <a:latin typeface="+mj-lt"/>
              </a:rPr>
              <a:t>recursos</a:t>
            </a:r>
            <a:endParaRPr lang="es-MX" sz="2800" b="1" dirty="0">
              <a:solidFill>
                <a:schemeClr val="tx1"/>
              </a:solidFill>
              <a:latin typeface="+mj-lt"/>
            </a:endParaRPr>
          </a:p>
          <a:p>
            <a:pPr algn="just"/>
            <a:endParaRPr lang="es-MX" sz="1600" b="1" dirty="0" smtClean="0">
              <a:solidFill>
                <a:schemeClr val="tx1"/>
              </a:solidFill>
              <a:latin typeface="+mj-lt"/>
            </a:endParaRPr>
          </a:p>
          <a:p>
            <a:pPr algn="just"/>
            <a:r>
              <a:rPr lang="es-MX" sz="1600" b="1" dirty="0" smtClean="0">
                <a:solidFill>
                  <a:schemeClr val="tx1"/>
                </a:solidFill>
                <a:latin typeface="+mj-lt"/>
              </a:rPr>
              <a:t>El </a:t>
            </a:r>
            <a:r>
              <a:rPr lang="es-MX" sz="1600" b="1" dirty="0">
                <a:solidFill>
                  <a:schemeClr val="tx1"/>
                </a:solidFill>
                <a:latin typeface="+mj-lt"/>
              </a:rPr>
              <a:t>dinero del presupuesto proviene del pago de impuestos, servicios, multas, uso de bienes públicos, que hacemos como ciudadanos y empresas, también proviene de las transferencias que por ley otorga la </a:t>
            </a:r>
            <a:r>
              <a:rPr lang="es-MX" sz="1600" b="1" dirty="0" smtClean="0">
                <a:solidFill>
                  <a:schemeClr val="tx1"/>
                </a:solidFill>
                <a:latin typeface="+mj-lt"/>
              </a:rPr>
              <a:t>Federación </a:t>
            </a:r>
            <a:r>
              <a:rPr lang="es-MX" sz="1600" b="1" dirty="0">
                <a:solidFill>
                  <a:schemeClr val="tx1"/>
                </a:solidFill>
                <a:latin typeface="+mj-lt"/>
              </a:rPr>
              <a:t>a los Estados y que se reflejan en Aportaciones y Participaciones Federales.</a:t>
            </a:r>
          </a:p>
          <a:p>
            <a:pPr algn="just"/>
            <a:r>
              <a:rPr lang="es-MX" sz="1600" b="1" dirty="0">
                <a:solidFill>
                  <a:schemeClr val="tx1"/>
                </a:solidFill>
                <a:latin typeface="+mj-lt"/>
              </a:rPr>
              <a:t>La manera en que los ingresos se recaudan, los montos y obligaciones, se establecen en la Ley de Ingresos</a:t>
            </a:r>
            <a:r>
              <a:rPr lang="es-MX" sz="1600" b="1" dirty="0" smtClean="0">
                <a:solidFill>
                  <a:schemeClr val="tx1"/>
                </a:solidFill>
                <a:latin typeface="+mj-lt"/>
              </a:rPr>
              <a:t>.</a:t>
            </a:r>
          </a:p>
          <a:p>
            <a:pPr algn="just"/>
            <a:endParaRPr lang="es-MX" sz="1600" b="1" dirty="0" smtClean="0">
              <a:solidFill>
                <a:srgbClr val="0070C0"/>
              </a:solidFill>
              <a:latin typeface="+mj-lt"/>
            </a:endParaRPr>
          </a:p>
          <a:p>
            <a:pPr algn="just"/>
            <a:endParaRPr lang="es-MX" dirty="0" smtClean="0"/>
          </a:p>
          <a:p>
            <a:endParaRPr lang="es-MX" dirty="0"/>
          </a:p>
          <a:p>
            <a:endParaRPr lang="es-MX" dirty="0"/>
          </a:p>
          <a:p>
            <a:endParaRPr lang="es-MX" dirty="0"/>
          </a:p>
          <a:p>
            <a:endParaRPr lang="es-MX" dirty="0"/>
          </a:p>
        </p:txBody>
      </p:sp>
      <p:pic>
        <p:nvPicPr>
          <p:cNvPr id="1433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4" y="6418419"/>
            <a:ext cx="91440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Tabla"/>
          <p:cNvGraphicFramePr>
            <a:graphicFrameLocks noGrp="1"/>
          </p:cNvGraphicFramePr>
          <p:nvPr>
            <p:extLst>
              <p:ext uri="{D42A27DB-BD31-4B8C-83A1-F6EECF244321}">
                <p14:modId xmlns:p14="http://schemas.microsoft.com/office/powerpoint/2010/main" val="4282203102"/>
              </p:ext>
            </p:extLst>
          </p:nvPr>
        </p:nvGraphicFramePr>
        <p:xfrm>
          <a:off x="971600" y="3484822"/>
          <a:ext cx="3216990" cy="2306502"/>
        </p:xfrm>
        <a:graphic>
          <a:graphicData uri="http://schemas.openxmlformats.org/drawingml/2006/table">
            <a:tbl>
              <a:tblPr/>
              <a:tblGrid>
                <a:gridCol w="1848838"/>
                <a:gridCol w="1368152"/>
              </a:tblGrid>
              <a:tr h="256278">
                <a:tc>
                  <a:txBody>
                    <a:bodyPr/>
                    <a:lstStyle/>
                    <a:p>
                      <a:pPr algn="ctr" fontAlgn="b"/>
                      <a:r>
                        <a:rPr lang="es-MX" sz="1100" b="1" i="0" u="none" strike="noStrike" dirty="0">
                          <a:solidFill>
                            <a:srgbClr val="000000"/>
                          </a:solidFill>
                          <a:latin typeface="Calibri"/>
                        </a:rPr>
                        <a:t>ORIGEN DE INGRESOS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Calibri"/>
                        </a:rPr>
                        <a:t>IMPORTE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278">
                <a:tc>
                  <a:txBody>
                    <a:bodyPr/>
                    <a:lstStyle/>
                    <a:p>
                      <a:pPr algn="l" fontAlgn="b"/>
                      <a:r>
                        <a:rPr lang="es-MX" sz="1100" b="0" i="0" u="none" strike="noStrike" dirty="0">
                          <a:solidFill>
                            <a:srgbClr val="000000"/>
                          </a:solidFill>
                          <a:latin typeface="Calibri"/>
                        </a:rPr>
                        <a:t>IMPUESTOS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Calibri"/>
                        </a:rPr>
                        <a:t>487,175,000.00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278">
                <a:tc>
                  <a:txBody>
                    <a:bodyPr/>
                    <a:lstStyle/>
                    <a:p>
                      <a:pPr algn="l" fontAlgn="b"/>
                      <a:r>
                        <a:rPr lang="es-MX" sz="1100" b="0" i="0" u="none" strike="noStrike">
                          <a:solidFill>
                            <a:srgbClr val="000000"/>
                          </a:solidFill>
                          <a:latin typeface="Calibri"/>
                        </a:rPr>
                        <a:t>CONTRIBUCIONES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smtClean="0">
                          <a:solidFill>
                            <a:srgbClr val="000000"/>
                          </a:solidFill>
                          <a:latin typeface="Calibri"/>
                        </a:rPr>
                        <a:t>        23,289,000.00</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278">
                <a:tc>
                  <a:txBody>
                    <a:bodyPr/>
                    <a:lstStyle/>
                    <a:p>
                      <a:pPr algn="l" fontAlgn="b"/>
                      <a:r>
                        <a:rPr lang="es-MX" sz="1100" b="0" i="0" u="none" strike="noStrike">
                          <a:solidFill>
                            <a:srgbClr val="000000"/>
                          </a:solidFill>
                          <a:latin typeface="Calibri"/>
                        </a:rPr>
                        <a:t>DERECHOS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Calibri"/>
                        </a:rPr>
                        <a:t>169,300,000.00</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278">
                <a:tc>
                  <a:txBody>
                    <a:bodyPr/>
                    <a:lstStyle/>
                    <a:p>
                      <a:pPr algn="l" fontAlgn="b"/>
                      <a:r>
                        <a:rPr lang="es-MX" sz="1100" b="0" i="0" u="none" strike="noStrike" dirty="0" smtClean="0">
                          <a:solidFill>
                            <a:srgbClr val="000000"/>
                          </a:solidFill>
                          <a:latin typeface="Calibri"/>
                        </a:rPr>
                        <a:t>PRODUCTOS</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dirty="0" smtClean="0">
                          <a:solidFill>
                            <a:srgbClr val="000000"/>
                          </a:solidFill>
                          <a:latin typeface="+mn-lt"/>
                        </a:rPr>
                        <a:t>12,694,000.00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278">
                <a:tc>
                  <a:txBody>
                    <a:bodyPr/>
                    <a:lstStyle/>
                    <a:p>
                      <a:pPr algn="l" fontAlgn="b"/>
                      <a:r>
                        <a:rPr lang="es-MX" sz="1100" b="0" i="0" u="none" strike="noStrike" dirty="0" smtClean="0">
                          <a:solidFill>
                            <a:srgbClr val="000000"/>
                          </a:solidFill>
                          <a:latin typeface="Calibri"/>
                        </a:rPr>
                        <a:t>APROVECHAMIENTOS</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smtClean="0">
                          <a:solidFill>
                            <a:srgbClr val="000000"/>
                          </a:solidFill>
                          <a:latin typeface="+mn-lt"/>
                        </a:rPr>
                        <a:t>         66,196,000.00</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278">
                <a:tc>
                  <a:txBody>
                    <a:bodyPr/>
                    <a:lstStyle/>
                    <a:p>
                      <a:pPr algn="l" fontAlgn="b"/>
                      <a:r>
                        <a:rPr lang="es-MX" sz="1100" b="0" i="0" u="none" strike="noStrike" dirty="0">
                          <a:solidFill>
                            <a:srgbClr val="000000"/>
                          </a:solidFill>
                          <a:latin typeface="Calibri"/>
                        </a:rPr>
                        <a:t>PARTICIPACIONES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Calibri"/>
                        </a:rPr>
                        <a:t>  1,373,752,700.06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278">
                <a:tc>
                  <a:txBody>
                    <a:bodyPr/>
                    <a:lstStyle/>
                    <a:p>
                      <a:pPr algn="l" fontAlgn="b"/>
                      <a:r>
                        <a:rPr lang="es-MX" sz="1100" b="0" i="0" u="none" strike="noStrike" dirty="0" smtClean="0">
                          <a:solidFill>
                            <a:srgbClr val="000000"/>
                          </a:solidFill>
                          <a:latin typeface="Calibri"/>
                        </a:rPr>
                        <a:t>SUBSIDIOS</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smtClean="0">
                          <a:solidFill>
                            <a:srgbClr val="000000"/>
                          </a:solidFill>
                          <a:latin typeface="Calibri"/>
                        </a:rPr>
                        <a:t>         74,511,115.06</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278">
                <a:tc>
                  <a:txBody>
                    <a:bodyPr/>
                    <a:lstStyle/>
                    <a:p>
                      <a:pPr algn="l" fontAlgn="b"/>
                      <a:r>
                        <a:rPr lang="es-MX"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Calibri"/>
                        </a:rPr>
                        <a:t>2,206,917,815.12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804248" y="2708921"/>
            <a:ext cx="2230438" cy="2160240"/>
            <a:chOff x="6887226" y="2817503"/>
            <a:chExt cx="2230438" cy="2246499"/>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817503"/>
              <a:ext cx="9048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314" y="3212977"/>
              <a:ext cx="12763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226" y="4089277"/>
              <a:ext cx="19081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2 Subtítulo"/>
          <p:cNvSpPr>
            <a:spLocks noGrp="1"/>
          </p:cNvSpPr>
          <p:nvPr>
            <p:ph type="subTitle" idx="1"/>
          </p:nvPr>
        </p:nvSpPr>
        <p:spPr>
          <a:xfrm>
            <a:off x="899592" y="404664"/>
            <a:ext cx="6840760" cy="6120680"/>
          </a:xfrm>
        </p:spPr>
        <p:txBody>
          <a:bodyPr>
            <a:normAutofit/>
          </a:bodyPr>
          <a:lstStyle/>
          <a:p>
            <a:r>
              <a:rPr lang="es-MX" sz="2800" b="1" dirty="0">
                <a:solidFill>
                  <a:srgbClr val="0070C0"/>
                </a:solidFill>
              </a:rPr>
              <a:t>¿Hacia dónde se orienta el presupuesto?</a:t>
            </a:r>
          </a:p>
          <a:p>
            <a:pPr algn="just"/>
            <a:r>
              <a:rPr lang="es-MX" sz="1300" b="1" dirty="0" smtClean="0">
                <a:solidFill>
                  <a:srgbClr val="0070C0"/>
                </a:solidFill>
              </a:rPr>
              <a:t>A la prestación de servicios públicos en seguridad ciudadana, actividades en centros comunitarios, servicios de legalización de predios, acciones de participación ciudadana, ofreciendo servicios públicos de calidad como alumbrado publico, recolección de basura entre otros, brindado servicios de transporte tanto en el área urbana como en el área rural; </a:t>
            </a:r>
            <a:r>
              <a:rPr lang="es-MX" sz="1300" b="1" dirty="0">
                <a:solidFill>
                  <a:srgbClr val="0070C0"/>
                </a:solidFill>
              </a:rPr>
              <a:t>se destina el </a:t>
            </a:r>
            <a:r>
              <a:rPr lang="es-MX" sz="1300" b="1" dirty="0" smtClean="0">
                <a:solidFill>
                  <a:srgbClr val="0070C0"/>
                </a:solidFill>
              </a:rPr>
              <a:t>50.51% </a:t>
            </a:r>
            <a:r>
              <a:rPr lang="es-MX" sz="1300" b="1" dirty="0">
                <a:solidFill>
                  <a:srgbClr val="0070C0"/>
                </a:solidFill>
              </a:rPr>
              <a:t>del Presupuesto.</a:t>
            </a:r>
          </a:p>
          <a:p>
            <a:pPr algn="just"/>
            <a:r>
              <a:rPr lang="es-MX" sz="1300" b="1" dirty="0" smtClean="0">
                <a:solidFill>
                  <a:srgbClr val="0070C0"/>
                </a:solidFill>
              </a:rPr>
              <a:t>Destinamos el 25.34% para el desarrollo profesional municipal tanto en acciones de transparencia como eficiencia administrativa.</a:t>
            </a:r>
          </a:p>
          <a:p>
            <a:pPr algn="just"/>
            <a:r>
              <a:rPr lang="es-MX" sz="1300" b="1" dirty="0" smtClean="0">
                <a:solidFill>
                  <a:srgbClr val="0070C0"/>
                </a:solidFill>
              </a:rPr>
              <a:t>Ponemos en marcha programas de crecimiento económico mediante acciones de promoción y fomento destinando un 4.52%</a:t>
            </a:r>
          </a:p>
          <a:p>
            <a:pPr algn="just"/>
            <a:r>
              <a:rPr lang="es-MX" sz="1300" b="1" dirty="0" smtClean="0">
                <a:solidFill>
                  <a:srgbClr val="0070C0"/>
                </a:solidFill>
              </a:rPr>
              <a:t>Mejoramos continuamente poniendo en marcha proyectos e inversión destinando un 19.63%</a:t>
            </a:r>
            <a:endParaRPr lang="es-MX" b="1" dirty="0" smtClean="0">
              <a:solidFill>
                <a:srgbClr val="0070C0"/>
              </a:solidFill>
            </a:endParaRPr>
          </a:p>
          <a:p>
            <a:endParaRPr lang="es-MX" b="1" dirty="0">
              <a:solidFill>
                <a:srgbClr val="0070C0"/>
              </a:solidFill>
            </a:endParaRPr>
          </a:p>
          <a:p>
            <a:endParaRPr lang="es-MX" sz="2800" b="1" dirty="0" smtClean="0">
              <a:solidFill>
                <a:srgbClr val="0070C0"/>
              </a:solidFill>
            </a:endParaRPr>
          </a:p>
          <a:p>
            <a:r>
              <a:rPr lang="es-MX" sz="2800" b="1" dirty="0" smtClean="0">
                <a:solidFill>
                  <a:srgbClr val="0070C0"/>
                </a:solidFill>
              </a:rPr>
              <a:t>¿</a:t>
            </a:r>
            <a:r>
              <a:rPr lang="es-MX" sz="2800" b="1" dirty="0">
                <a:solidFill>
                  <a:srgbClr val="0070C0"/>
                </a:solidFill>
              </a:rPr>
              <a:t>Quién gasta el Presupuesto</a:t>
            </a:r>
            <a:r>
              <a:rPr lang="es-MX" sz="2800" b="1" dirty="0" smtClean="0">
                <a:solidFill>
                  <a:srgbClr val="0070C0"/>
                </a:solidFill>
              </a:rPr>
              <a:t>?</a:t>
            </a:r>
          </a:p>
          <a:p>
            <a:endParaRPr lang="es-MX" sz="2800" b="1" dirty="0" smtClean="0">
              <a:solidFill>
                <a:srgbClr val="0070C0"/>
              </a:solidFill>
            </a:endParaRPr>
          </a:p>
          <a:p>
            <a:pPr algn="just"/>
            <a:r>
              <a:rPr lang="es-MX" sz="1300" b="1" dirty="0" smtClean="0">
                <a:solidFill>
                  <a:srgbClr val="0070C0"/>
                </a:solidFill>
              </a:rPr>
              <a:t>Los </a:t>
            </a:r>
            <a:r>
              <a:rPr lang="es-MX" sz="1300" b="1" dirty="0">
                <a:solidFill>
                  <a:srgbClr val="0070C0"/>
                </a:solidFill>
              </a:rPr>
              <a:t>poderes Legislativo y Judicial, los organismos Autónomos, las Entidades y los Municipios.</a:t>
            </a:r>
          </a:p>
          <a:p>
            <a:pPr algn="l"/>
            <a:endParaRPr lang="es-MX" sz="1600" dirty="0">
              <a:solidFill>
                <a:schemeClr val="tx1"/>
              </a:solidFill>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96" y="3714737"/>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548680"/>
            <a:ext cx="7704856" cy="5760640"/>
          </a:xfrm>
        </p:spPr>
        <p:txBody>
          <a:bodyPr>
            <a:normAutofit/>
          </a:bodyPr>
          <a:lstStyle/>
          <a:p>
            <a:r>
              <a:rPr lang="es-MX" sz="2800" b="1" dirty="0">
                <a:solidFill>
                  <a:schemeClr val="tx1"/>
                </a:solidFill>
                <a:latin typeface="+mj-lt"/>
              </a:rPr>
              <a:t>¿En qué se gasta el Presupuesto</a:t>
            </a:r>
            <a:r>
              <a:rPr lang="es-MX" sz="2800" b="1" dirty="0" smtClean="0">
                <a:solidFill>
                  <a:schemeClr val="tx1"/>
                </a:solidFill>
                <a:latin typeface="+mj-lt"/>
              </a:rPr>
              <a:t>?</a:t>
            </a:r>
          </a:p>
          <a:p>
            <a:endParaRPr lang="es-MX" sz="2800" b="1" dirty="0">
              <a:solidFill>
                <a:schemeClr val="tx1"/>
              </a:solidFill>
              <a:latin typeface="+mj-lt"/>
            </a:endParaRPr>
          </a:p>
          <a:p>
            <a:pPr algn="just"/>
            <a:r>
              <a:rPr lang="es-MX" sz="1600" b="1" dirty="0">
                <a:solidFill>
                  <a:schemeClr val="tx1"/>
                </a:solidFill>
                <a:latin typeface="+mj-lt"/>
              </a:rPr>
              <a:t>El Presupuesto se gasta en bienes y servicios orientados a impactar de manera positiva la vida de cada uno de los ciudadanos.</a:t>
            </a: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pPr algn="just"/>
            <a:endParaRPr lang="es-MX" sz="1600" b="1" dirty="0" smtClean="0">
              <a:solidFill>
                <a:srgbClr val="0070C0"/>
              </a:solidFill>
              <a:latin typeface="+mj-lt"/>
            </a:endParaRPr>
          </a:p>
          <a:p>
            <a:pPr algn="just"/>
            <a:endParaRPr lang="es-MX" sz="1600" b="1" dirty="0" smtClean="0">
              <a:solidFill>
                <a:srgbClr val="0070C0"/>
              </a:solidFill>
              <a:latin typeface="+mj-lt"/>
            </a:endParaRPr>
          </a:p>
          <a:p>
            <a:pPr algn="just"/>
            <a:endParaRPr lang="es-MX" sz="1600" b="1" dirty="0">
              <a:solidFill>
                <a:schemeClr val="tx1"/>
              </a:solidFill>
              <a:latin typeface="+mj-lt"/>
            </a:endParaRPr>
          </a:p>
          <a:p>
            <a:pPr algn="just"/>
            <a:r>
              <a:rPr lang="es-MX" sz="1600" b="1" dirty="0" smtClean="0">
                <a:solidFill>
                  <a:schemeClr val="tx1"/>
                </a:solidFill>
                <a:latin typeface="+mj-lt"/>
              </a:rPr>
              <a:t>En la inversión pública se destina el 20.16%.</a:t>
            </a: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endParaRPr lang="es-MX"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932" y="2484884"/>
            <a:ext cx="728092" cy="72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827584" y="2185015"/>
            <a:ext cx="3168352" cy="73992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endParaRPr lang="es-MX" sz="1200" b="1" dirty="0" smtClean="0">
              <a:solidFill>
                <a:schemeClr val="bg1"/>
              </a:solidFill>
            </a:endParaRPr>
          </a:p>
          <a:p>
            <a:pPr lvl="0" algn="just">
              <a:spcBef>
                <a:spcPct val="20000"/>
              </a:spcBef>
            </a:pPr>
            <a:r>
              <a:rPr lang="es-MX" sz="1200" b="1" dirty="0" smtClean="0">
                <a:solidFill>
                  <a:schemeClr val="bg1"/>
                </a:solidFill>
              </a:rPr>
              <a:t>Se </a:t>
            </a:r>
            <a:r>
              <a:rPr lang="es-MX" sz="1200" b="1" dirty="0">
                <a:solidFill>
                  <a:schemeClr val="bg1"/>
                </a:solidFill>
              </a:rPr>
              <a:t>destina el </a:t>
            </a:r>
            <a:r>
              <a:rPr lang="es-MX" sz="1200" b="1" dirty="0" smtClean="0">
                <a:solidFill>
                  <a:schemeClr val="bg1"/>
                </a:solidFill>
              </a:rPr>
              <a:t>39.30%, </a:t>
            </a:r>
            <a:r>
              <a:rPr lang="es-MX" sz="1200" b="1" dirty="0">
                <a:solidFill>
                  <a:schemeClr val="bg1"/>
                </a:solidFill>
              </a:rPr>
              <a:t>de los recursos al pago de </a:t>
            </a:r>
            <a:r>
              <a:rPr lang="es-MX" sz="1200" b="1" dirty="0" smtClean="0">
                <a:solidFill>
                  <a:schemeClr val="bg1"/>
                </a:solidFill>
              </a:rPr>
              <a:t>nómina.</a:t>
            </a:r>
            <a:endParaRPr lang="es-MX" sz="1200" b="1" dirty="0">
              <a:solidFill>
                <a:schemeClr val="bg1"/>
              </a:solidFill>
            </a:endParaRPr>
          </a:p>
          <a:p>
            <a:pPr lvl="0" algn="just">
              <a:spcBef>
                <a:spcPct val="20000"/>
              </a:spcBef>
            </a:pPr>
            <a:endParaRPr lang="es-MX" sz="1200" b="1" dirty="0">
              <a:solidFill>
                <a:schemeClr val="bg1"/>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141" y="3448794"/>
            <a:ext cx="1060326" cy="106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redondeado"/>
          <p:cNvSpPr/>
          <p:nvPr/>
        </p:nvSpPr>
        <p:spPr>
          <a:xfrm>
            <a:off x="5004048" y="2872785"/>
            <a:ext cx="3312368" cy="5562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endParaRPr lang="es-MX" sz="1200" b="1" dirty="0" smtClean="0">
              <a:solidFill>
                <a:schemeClr val="bg1"/>
              </a:solidFill>
            </a:endParaRPr>
          </a:p>
          <a:p>
            <a:pPr lvl="0" algn="just">
              <a:spcBef>
                <a:spcPct val="20000"/>
              </a:spcBef>
            </a:pPr>
            <a:r>
              <a:rPr lang="es-MX" sz="1200" b="1" dirty="0" smtClean="0">
                <a:solidFill>
                  <a:schemeClr val="bg1"/>
                </a:solidFill>
              </a:rPr>
              <a:t>Seguridad </a:t>
            </a:r>
            <a:r>
              <a:rPr lang="es-MX" sz="1200" b="1" dirty="0">
                <a:solidFill>
                  <a:schemeClr val="bg1"/>
                </a:solidFill>
              </a:rPr>
              <a:t>pública y procuración de justicia </a:t>
            </a:r>
            <a:r>
              <a:rPr lang="es-MX" sz="1200" b="1" dirty="0" smtClean="0">
                <a:solidFill>
                  <a:schemeClr val="bg1"/>
                </a:solidFill>
              </a:rPr>
              <a:t>17.50%.</a:t>
            </a:r>
            <a:endParaRPr lang="es-MX" sz="1200" b="1" dirty="0">
              <a:solidFill>
                <a:schemeClr val="bg1"/>
              </a:solidFill>
            </a:endParaRPr>
          </a:p>
          <a:p>
            <a:pPr lvl="0" algn="just">
              <a:spcBef>
                <a:spcPct val="20000"/>
              </a:spcBef>
            </a:pPr>
            <a:endParaRPr lang="es-MX" sz="1200" b="1" dirty="0">
              <a:solidFill>
                <a:schemeClr val="bg1"/>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013001262"/>
              </p:ext>
            </p:extLst>
          </p:nvPr>
        </p:nvGraphicFramePr>
        <p:xfrm>
          <a:off x="1428728" y="4221090"/>
          <a:ext cx="5778500" cy="2028915"/>
        </p:xfrm>
        <a:graphic>
          <a:graphicData uri="http://schemas.openxmlformats.org/drawingml/2006/table">
            <a:tbl>
              <a:tblPr/>
              <a:tblGrid>
                <a:gridCol w="4583432"/>
                <a:gridCol w="1195068"/>
              </a:tblGrid>
              <a:tr h="225435">
                <a:tc>
                  <a:txBody>
                    <a:bodyPr/>
                    <a:lstStyle/>
                    <a:p>
                      <a:pPr algn="ctr" fontAlgn="b"/>
                      <a:r>
                        <a:rPr lang="es-MX" sz="1100" b="1" i="0" u="none" strike="noStrike" dirty="0" smtClean="0">
                          <a:solidFill>
                            <a:srgbClr val="000000"/>
                          </a:solidFill>
                          <a:latin typeface="Calibri"/>
                        </a:rPr>
                        <a:t>¿EN </a:t>
                      </a:r>
                      <a:r>
                        <a:rPr lang="es-MX" sz="1100" b="1" i="0" u="none" strike="noStrike" dirty="0">
                          <a:solidFill>
                            <a:srgbClr val="000000"/>
                          </a:solidFill>
                          <a:latin typeface="Calibri"/>
                        </a:rPr>
                        <a:t>QUE SE GASTA?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Calibri"/>
                        </a:rPr>
                        <a:t>IMPORTE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435">
                <a:tc>
                  <a:txBody>
                    <a:bodyPr/>
                    <a:lstStyle/>
                    <a:p>
                      <a:pPr algn="l" fontAlgn="b"/>
                      <a:r>
                        <a:rPr lang="es-MX" sz="1100" b="0" i="0" u="none" strike="noStrike">
                          <a:solidFill>
                            <a:srgbClr val="000000"/>
                          </a:solidFill>
                          <a:latin typeface="Calibri"/>
                        </a:rPr>
                        <a:t>SERVICIOS PERSONALES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mn-lt"/>
                        </a:rPr>
                        <a:t>867,370,577.00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5435">
                <a:tc>
                  <a:txBody>
                    <a:bodyPr/>
                    <a:lstStyle/>
                    <a:p>
                      <a:pPr algn="l" fontAlgn="b"/>
                      <a:r>
                        <a:rPr lang="es-MX" sz="1100" b="0" i="0" u="none" strike="noStrike">
                          <a:solidFill>
                            <a:srgbClr val="000000"/>
                          </a:solidFill>
                          <a:latin typeface="Calibri"/>
                        </a:rPr>
                        <a:t>MATERIALES Y SUMINISTROS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mn-lt"/>
                        </a:rPr>
                        <a:t>127,351,137.94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5435">
                <a:tc>
                  <a:txBody>
                    <a:bodyPr/>
                    <a:lstStyle/>
                    <a:p>
                      <a:pPr algn="l" fontAlgn="b"/>
                      <a:r>
                        <a:rPr lang="es-MX" sz="1100" b="0" i="0" u="none" strike="noStrike">
                          <a:solidFill>
                            <a:srgbClr val="000000"/>
                          </a:solidFill>
                          <a:latin typeface="Calibri"/>
                        </a:rPr>
                        <a:t>SERVICIOS GENERALES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mn-lt"/>
                        </a:rPr>
                        <a:t>366,629,134.40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5435">
                <a:tc>
                  <a:txBody>
                    <a:bodyPr/>
                    <a:lstStyle/>
                    <a:p>
                      <a:pPr algn="l" fontAlgn="b"/>
                      <a:r>
                        <a:rPr lang="es-MX" sz="1100" b="0" i="0" u="none" strike="noStrike" dirty="0">
                          <a:solidFill>
                            <a:srgbClr val="000000"/>
                          </a:solidFill>
                          <a:latin typeface="Calibri"/>
                        </a:rPr>
                        <a:t>TRANSFERENCIAS, ASIGNSACIONES, SUBSIDIOS Y OTRAS AYUDAS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mn-lt"/>
                        </a:rPr>
                        <a:t>272,494,436.78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5435">
                <a:tc>
                  <a:txBody>
                    <a:bodyPr/>
                    <a:lstStyle/>
                    <a:p>
                      <a:pPr algn="l" fontAlgn="b"/>
                      <a:r>
                        <a:rPr lang="es-MX" sz="1100" b="0" i="0" u="none" strike="noStrike" dirty="0">
                          <a:solidFill>
                            <a:srgbClr val="000000"/>
                          </a:solidFill>
                          <a:latin typeface="Calibri"/>
                        </a:rPr>
                        <a:t>BIENES MUEBLES, INMUEBLES E INTANGIBLES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smtClean="0">
                          <a:solidFill>
                            <a:srgbClr val="000000"/>
                          </a:solidFill>
                          <a:latin typeface="Calibri"/>
                        </a:rPr>
                        <a:t>       77,509,274.16</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543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MX" sz="1100" b="0" i="0" u="none" strike="noStrike" dirty="0" smtClean="0">
                          <a:solidFill>
                            <a:srgbClr val="000000"/>
                          </a:solidFill>
                          <a:latin typeface="+mn-lt"/>
                        </a:rPr>
                        <a:t>NVERSION FINANCIERA Y OTRAS PROVISIONES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MX" sz="1100" b="0" i="0" u="none" strike="noStrike" dirty="0" smtClean="0">
                          <a:solidFill>
                            <a:srgbClr val="000000"/>
                          </a:solidFill>
                          <a:latin typeface="+mn-lt"/>
                        </a:rPr>
                        <a:t>      445,074,514.95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5435">
                <a:tc>
                  <a:txBody>
                    <a:bodyPr/>
                    <a:lstStyle/>
                    <a:p>
                      <a:pPr algn="l" fontAlgn="b"/>
                      <a:r>
                        <a:rPr lang="es-MX" sz="1100" b="0" i="0" u="none" strike="noStrike" dirty="0" smtClean="0">
                          <a:solidFill>
                            <a:srgbClr val="000000"/>
                          </a:solidFill>
                          <a:latin typeface="Calibri"/>
                        </a:rPr>
                        <a:t>OTRAS</a:t>
                      </a:r>
                      <a:r>
                        <a:rPr lang="es-MX" sz="1100" b="0" i="0" u="none" strike="noStrike" baseline="0" dirty="0" smtClean="0">
                          <a:solidFill>
                            <a:srgbClr val="000000"/>
                          </a:solidFill>
                          <a:latin typeface="Calibri"/>
                        </a:rPr>
                        <a:t> PROVISIONES</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smtClean="0">
                          <a:solidFill>
                            <a:srgbClr val="000000"/>
                          </a:solidFill>
                          <a:latin typeface="Calibri"/>
                        </a:rPr>
                        <a:t>       50,488,739.89</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5435">
                <a:tc>
                  <a:txBody>
                    <a:bodyPr/>
                    <a:lstStyle/>
                    <a:p>
                      <a:pPr algn="l" fontAlgn="b"/>
                      <a:r>
                        <a:rPr lang="es-MX" sz="1100" b="0" i="0" u="none" strike="noStrike" dirty="0">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Calibri"/>
                        </a:rPr>
                        <a:t>2,206,917,815.12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55" y="260648"/>
            <a:ext cx="2006327" cy="183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3984864" y="3501008"/>
            <a:ext cx="3764256" cy="1983200"/>
            <a:chOff x="5097475" y="1280170"/>
            <a:chExt cx="3924846" cy="2999862"/>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75" y="1481797"/>
              <a:ext cx="1080120" cy="118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808" y="2923400"/>
              <a:ext cx="2287513" cy="116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594" y="1280170"/>
              <a:ext cx="1554603" cy="158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6845" y="1281330"/>
              <a:ext cx="1406051"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4992" y="2171351"/>
              <a:ext cx="1070198" cy="81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0380" y="3003682"/>
              <a:ext cx="11144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2 Subtítulo"/>
          <p:cNvSpPr>
            <a:spLocks noGrp="1"/>
          </p:cNvSpPr>
          <p:nvPr>
            <p:ph type="subTitle" idx="1"/>
          </p:nvPr>
        </p:nvSpPr>
        <p:spPr>
          <a:xfrm>
            <a:off x="1205637" y="620688"/>
            <a:ext cx="7128792" cy="2804854"/>
          </a:xfrm>
        </p:spPr>
        <p:txBody>
          <a:bodyPr>
            <a:normAutofit/>
          </a:bodyPr>
          <a:lstStyle/>
          <a:p>
            <a:endParaRPr lang="es-MX" sz="1600" b="1" dirty="0" smtClean="0">
              <a:solidFill>
                <a:schemeClr val="tx1"/>
              </a:solidFill>
              <a:latin typeface="Calibri Light" pitchFamily="34" charset="0"/>
            </a:endParaRPr>
          </a:p>
          <a:p>
            <a:r>
              <a:rPr lang="es-MX" sz="2800" b="1" dirty="0" smtClean="0">
                <a:solidFill>
                  <a:schemeClr val="tx1"/>
                </a:solidFill>
              </a:rPr>
              <a:t>¿</a:t>
            </a:r>
            <a:r>
              <a:rPr lang="es-MX" sz="2800" b="1" dirty="0">
                <a:solidFill>
                  <a:schemeClr val="tx1"/>
                </a:solidFill>
              </a:rPr>
              <a:t>Para qué se gasta el Presupuesto?</a:t>
            </a:r>
          </a:p>
          <a:p>
            <a:pPr algn="just"/>
            <a:endParaRPr lang="es-MX" sz="1600" b="1" dirty="0" smtClean="0">
              <a:solidFill>
                <a:schemeClr val="tx1"/>
              </a:solidFill>
            </a:endParaRPr>
          </a:p>
          <a:p>
            <a:pPr algn="just"/>
            <a:endParaRPr lang="es-MX" sz="1600" b="1" dirty="0" smtClean="0">
              <a:solidFill>
                <a:schemeClr val="tx1"/>
              </a:solidFill>
            </a:endParaRPr>
          </a:p>
          <a:p>
            <a:pPr algn="just"/>
            <a:r>
              <a:rPr lang="es-MX" sz="1600" b="1" dirty="0" smtClean="0">
                <a:solidFill>
                  <a:schemeClr val="tx1"/>
                </a:solidFill>
              </a:rPr>
              <a:t>El </a:t>
            </a:r>
            <a:r>
              <a:rPr lang="es-MX" sz="1600" b="1" dirty="0">
                <a:solidFill>
                  <a:schemeClr val="tx1"/>
                </a:solidFill>
              </a:rPr>
              <a:t>Presupuesto se gasta para la Educación, Salud, Vivienda y Servicios a la Comunidad, destinando el </a:t>
            </a:r>
            <a:r>
              <a:rPr lang="es-MX" sz="1600" b="1" dirty="0" smtClean="0">
                <a:solidFill>
                  <a:schemeClr val="tx1"/>
                </a:solidFill>
              </a:rPr>
              <a:t>39.84%. </a:t>
            </a:r>
            <a:endParaRPr lang="es-MX" sz="1600" b="1" dirty="0">
              <a:solidFill>
                <a:schemeClr val="tx1"/>
              </a:solidFill>
            </a:endParaRPr>
          </a:p>
          <a:p>
            <a:pPr algn="just"/>
            <a:r>
              <a:rPr lang="es-MX" sz="1600" b="1" dirty="0">
                <a:solidFill>
                  <a:schemeClr val="tx1"/>
                </a:solidFill>
              </a:rPr>
              <a:t>Para asuntos de orden público y </a:t>
            </a:r>
            <a:r>
              <a:rPr lang="es-MX" sz="1600" b="1" dirty="0" smtClean="0">
                <a:solidFill>
                  <a:schemeClr val="tx1"/>
                </a:solidFill>
              </a:rPr>
              <a:t>seguridad el 43.05%; </a:t>
            </a:r>
            <a:r>
              <a:rPr lang="es-MX" sz="1600" b="1" dirty="0">
                <a:solidFill>
                  <a:schemeClr val="tx1"/>
                </a:solidFill>
              </a:rPr>
              <a:t>asuntos financieros y hacendarios, se asigna el </a:t>
            </a:r>
            <a:r>
              <a:rPr lang="es-MX" sz="1600" b="1" dirty="0" smtClean="0">
                <a:solidFill>
                  <a:schemeClr val="tx1"/>
                </a:solidFill>
              </a:rPr>
              <a:t>10.51% </a:t>
            </a:r>
            <a:r>
              <a:rPr lang="es-MX" sz="1600" b="1" dirty="0">
                <a:solidFill>
                  <a:schemeClr val="tx1"/>
                </a:solidFill>
              </a:rPr>
              <a:t>del Presupuesto. Para transporte, comunicaciones y </a:t>
            </a:r>
            <a:r>
              <a:rPr lang="es-MX" sz="1600" b="1" dirty="0" smtClean="0">
                <a:solidFill>
                  <a:schemeClr val="tx1"/>
                </a:solidFill>
              </a:rPr>
              <a:t>turismo </a:t>
            </a:r>
            <a:r>
              <a:rPr lang="es-MX" sz="1600" b="1" dirty="0">
                <a:solidFill>
                  <a:schemeClr val="tx1"/>
                </a:solidFill>
              </a:rPr>
              <a:t>se asigna el </a:t>
            </a:r>
            <a:r>
              <a:rPr lang="es-MX" sz="1600" b="1" dirty="0" smtClean="0">
                <a:solidFill>
                  <a:schemeClr val="tx1"/>
                </a:solidFill>
              </a:rPr>
              <a:t>6.60%.</a:t>
            </a:r>
            <a:endParaRPr lang="es-MX" sz="1600" b="1" dirty="0">
              <a:solidFill>
                <a:schemeClr val="tx1"/>
              </a:solidFill>
            </a:endParaRPr>
          </a:p>
          <a:p>
            <a:pPr algn="just"/>
            <a:endParaRPr lang="es-MX" sz="2000" dirty="0">
              <a:latin typeface="Calibri Light" pitchFamily="34" charset="0"/>
            </a:endParaRPr>
          </a:p>
        </p:txBody>
      </p:sp>
      <p:sp>
        <p:nvSpPr>
          <p:cNvPr id="2" name="AutoShape 8" descr="data:image/jpeg;base64,/9j/4AAQSkZJRgABAQAAAQABAAD/2wCEAAkGBxQSEhQUEhQUFBUWFBQWFRQWFxQWFxYUFRUWGBcZHBUYHCggGBwlHBUWIjEhJikuLi4uGB8zODMsNygtLisBCgoKDg0OGxAQGy8kICQsLC8sLS8sLywsLDQsLCw0LywtLCwsLC8vLCwsLCwsNCwsNCwsLCwsLCwsLCwsLCwsLP/AABEIANIA8AMBIgACEQEDEQH/xAAcAAEAAgMBAQEAAAAAAAAAAAAABQYBBAcDAgj/xABCEAACAQIEAggDBgQDCAMBAAABAgADEQQSITEFQQYTIlFhcYGRMlKhB0JicpKxFCMz0aLB0hVDU3OCg8LwNOHxJP/EABoBAQADAQEBAAAAAAAAAAAAAAABAgMEBQb/xAAyEQACAgEDAwEGBgAHAAAAAAAAAQIDEQQhMQUSQVETImGBodEycZHB4fAUFSMzUoKx/9oADAMBAAIRAxEAPwDuMREAREQBERAEREAREQBERAEREgCIiAIiIAiYJmRJAiIgCIiAIiIAiIgCIiAIiIAiIgCIiAImGYAXJsJqPjvkBbx2X35+gMpOcYLMnglLJt3nlXxKILuyr5kCaVRnbd8o7kFvdjc+1p8U6CjUDX5jq36jrPLu6vVHaCz9C6rfk9qnFB9xKj+S5R7vYT4GNqn/AHaj8z/6VMyTIDifTDC0SRnNRhutMZte4t8I95x/5pqJv3I/Q1hQ5PEVksdPiAuFqA02Owb4W/K+x8tD4TdBnMcd9orVAUXDoFOh6w57j8oAA9zLR0B4k9fDkvbsuVFr7b21J2vbee7XbGeye5Nujuqh3zWEWeIianKIiIBi0zESQIiIAiIgCIiAIiIAiIkARESQIifFWoFBJNgNSTIB9E2kVU45TJyUnR25nMMo9eZ8B9J8YwfxClWBWkRYrchnB7yPhHh790qmN6AUzrSqMm/ZIuPcWnk3dTry4QeH64yaKHlltFMmxds55aWUeS/3uZ7XnOqmG4jgrFcz0x5utvLcSe4X08w5pk1waTgXt8WYjkvj4Tieh1F8sznlf3wXylskWpaR3Og8ZVeP9NaNAlKI6+oNyDamp8X5nwHuJWOP9J8RjSVpBkpD7o592d9h5THD+h7aGs4H4U/1H+06I6KmKxFZfqzthTXX717/AOq5+foRXFeP4nEmzuSOVNLqv6Rq3refeF6PVXKhrUg17ZtTYb2UefOWrhtClRFQ9lQHZczEA2FhbMfG+k9P4h6jqaNJnUKwuewt2K2N21OgOwM6PZxivff7I0l1GSXbTFRX1IfD9FqPWlWaowVVJF7Ali2hygadnvl86J00ppUVAqqKlgo0AsiDbzvInC8CquS1SpkzWBWmLaC9hmNzzO1t5t8HwwpKyi5tVqi5JJsHI1JNztNKL63l17nm322SWZtstQaZkbg8QC2UMCRuLi49JJTthLuWTBMRESxIiIkgREQBERAEREAREQBERIAiIgGGa2pkY7GoQx+DdB39zEfsPXy0uK8XQ4hMKLsSM9QDa26qTyuLsfAAfekgTeeP1XWKEPZx5ZtGDWGwJs0aXfMUKXObEz6b09Je1s58Iic/CPPEVAiszaKoJJ8ALmU3H8EpVKfX1qKdZUqU+zYfy6bMLKPHa55nyEs3HhekRyZ6an8rVFB+hM1uJW6vX56R9qizr1WpVdsYy4eckQXlFa4vTSnQZUCovZAUWA+IchNrD0q1X4B1SfO47R/LT5ebe0laHCqavnN3e5sz2OW/JRay+gvNHj/SihhB2iXflTSxbnvyXY7908+zXzsfZRE0x6ntg+j9FDmYGo975311JuSBsuvcJ98T45h8NYVaioTsmpc+SLcyi0ulOKxlVaakUUe/Zp3zqtjq1Q+mwG+80KXQ/EdYSSnaIzVCzEt4kEXJ8CfWRHp9lj7r5Ed3odCocbaqA1GmMh2eobXF7aItyduZExR4RQamRWTrXZnZmJe2Z2LHKCxygX0t3SIw1ZcEiUiwamAFXW9QH8o1YXudNR4ySXG1X/o0Kjfie1JfPtdq3pPU0+nhQsQ4+JRvPJ9YDGrhOyaVNF5VURU05B8o0PjsfCWXA4vrB4yrVeG4x73bDoOYs9Q28yVH0mxwfgNWla+JqWF7BBTCgHkAVJt4XnSrEUeC2RPikNBqTpubXPjpPuakCIiSBERAEREAREQBERAEREgCa+OxS0qb1H0VEZ2PgoJP7TYlf6bNmwzUb61gyemUsfotvWRJ4RMVllL6C4o1cZVqP8bo7+7pp6Agek6GguZxvo3xP+HxFKoT2b5XP4H0J9DY+k7HTbYz5LWf70ZS4/k9fqNXZZtxhY/QkFmZhTM3n1q4PHNTi1AvSdRvluv5hqv1AkNxLFKcM1S4AyhtdLEEaG/O+klOJ8boUBetVRPAm5P/AEjWUnF8Tw9avnolnQXYqQ2VGuL1FTY35m1x6mefrNF7ecZt8GkJYI/ph0traJRDUqbC4rW1cH5T9397HlPLolwMVKD9dTJFRwwDg37I0fXUE3Op1klXHVsOo7bNr1IsVYE6t3U+fa28DJrD4Nn/AKxsv/DQkA/mfdvIWHnLwhCqPbHYiUsckLh+F0sO3/8AKoepazoLsCO5qpuEI8/STNHh1R/6tTKP+HS096h1PpaSaIFAVQFA2AFgPQTZwtAmO9t4Rm5t8GvguHU6XwIq95A1Pm25m4qzbp0AJ6BBNFVLyMHhTo989BRE9Ym6rSJMKLTMRLgREQBERJAiIgCYmYgGImYgGJmIkAStdJUvXo/kqH2KD/ylllb6UG1Wgb7iqnqQrD6I0rPgtHk5l0l4OcNVKnVHu9M96tqR6E29pbeg/SNDQ6qs4VqI+JjYNS2U3PMaA+nfNuvw1cetRHOV6YVKTdzAZjpzBzKCPCci4/gatKs9NiFam/I3W+Vb+YM8m/Qq19vjlM9S3Vxt00Yy/FF4+R1vif2k4aiMtK9d/DRP1Hf0BlWxnSnHYwlUDKDcdXTBBse87mePQbhmGxDAVmtVAv1Q0DDclW+8PAC86xw3C0qQtTRU8ha/rNatXCDVDeGvL8nnTra5Rzrhn2f1qpU1jkXc5jdtxy7/AFl46PdFaOEuUzMxFizW27gBJ4TM9BR8meSHxPCcpL0Mqk6shFlY99x8J8fpNKjVHWZGur75DuR3jkw8RLLNfF4NKgs6hhuO8HvB3B8RM50J7oq0mfFDCAbzaAkaVrUvh/nJ8pIFQDwY6P62PiZtYTGpUvlOo+JSCrL5qdRNIQjHgnGDZiYEzLgREQBERAEREARESQIiIAiIgCIiAIiJAPljYSE6U4UVaGbUGmy1ARuLXBPoGJ9JN1BcGQHEseaaqvJmyHzYG3odvUTKyeHglclf6P4n4r/GKjk22OpCsPwkDQyg9Jqoq4yvbnVZfUNadI4UqVVNO4WrQsqsPkIBW45i1gR4TmGIJGK7Vu1iTfXTWtrvOTT6lWtxezXg1ksElx7o3WwbLnF1uClVbgX5a7q0n+j3ThksmKBcbCqB2h+dRv5j2k7jcXdVVwHQ1Kd1bUWzbWMiekPRCmyGrhDlItei2xubWU7qbkeHlOe/SKa23X1R6kNXVdFQ1C38SX7l6wPEFqKGpurqdiDcTbTE984fRr18HVIGei4+JTpm8x8LDx1lu4N09B7OJS3401Hqu49JxKzU0fgllej/AL/4Uu6bNLuh7y9UdIFQd8wao75E4LiFOsM1J1ceB/cbie7sALk2HeZo+sW8dm/zPO9kbhxAnhiMGlYAkEEfC6kqw8mGvpK/xLpZhaI7VQN4Lrr57Ss437UCLihSX8zknS29hb9516O/VWWf6ixH8sFZRSWxfFOIo7/z07xZagHls30khgsYlVcyG+tiNipG4IOoPgZxTH9M8XX0NRlGtwhyC3pLf9m9WoBUY06jZlSxCgBiC1yXNg2hGt562UUOiRNL+c3NKfhYufU3AE1f9pVCzIqAstsz5v5Yv9c34fHeVlOMF3SeEMEvEjUoudWrt5KqKPqCfrM3rp8tYeiP/pb/AAyIWwmsxeRgkYmnQ4kjHKbo/wAjjKfS+jel5t3lyDMREAREQBERAEREAREQAZBcc4eKiMh0DDcbg7gjxBsfSTs18XSuJldHMchnIabYqli+vRS7ZglVAdmCqrAg/dIAYN4+8Rwu1TGUy66HEWKtyvUPZI79QJ0XjnD2pv19JSxtarTG7qNmX8Q+o07pXXwBaouLUU1AKvlBJzhSGuX2DWFtj/bjlHmcecGkZZRZOJcDdMrUbvSVgxp7ulgbBfmW523FtL7TXr4gMilT/vKQPeD1q6Ecj4Sd4HxuliUz0Wv3jZlPcRyntxDhFOuQ/wAFUbOOdtrjZh5/SYaTWd/uWbSX1LNYIzjdWlVosK9JagVWIJ3FhuCNR6So8S6FMtIVaFTOAgLo9gw01sQNdb7yf47SqpTdKq/ECoqLcob6a80356eM+uIVMtI2O5Qe7qNPedk6oz55NqNTbQ8wf2OcMtSg9jnpVB5o3uN/qJji3GqlcfzKjMF7KhmaxCkC+W5BN762vOs4irTrjJiKS1F7yNfTunGuKIpeoEFlFWsAO5esaw9gJWqpwbyzbV6xaiKzHEl59SNW7km5sAx9tSdNhJXo/QpFwMQXpJpqFFQ+wOnsZ7dFsAtXEJTbVWZUI7wzLnGngTLf0k6APRU1MO3WKt2ZWsGCgX0OzfSaWynHeKyjPSQ08242tr0LR0c4Jw02aj1VZhzYhmB/IfhPpLaoA2n58Jek3aD02G2YFT6GT/Dem2KpWGfrF7nGbT82/wBZENVDysHZb0eeM1SUl+h2WROLwLqS1FtyWamwupJ3II1Un18pXuGfaNSbSsjUz3r21/vLTgOMUK4/lVUbwBFx5qdRNLYQvg45PMnRbS/fi0R/+0cmlZWpG9rtqh8nGg9bSQp1eYM3GUEWNiO4yMqcFC3NBjSPyjWmf+2dB6WnlWdMnB91MiqmnybT5HFnUEdxFxPIYJl1o1Cv4Hu6exNx6GaTYipS/rUzb/iU7svmV+JfqPGbeGxIYZkYMDzBuJEOoW0vtvXzDgnwZPEHT+tTIHz07uvqAMw9j5zdw+IVxdGDDvBBnwlfvnhW4fSc5rZW+dCUb1K7+s9WnVV2r3X9/wBCjjg34lWxHSE0TZC2KANjlRrj/uKMjfSTXCeK08QpKZgRoyMCrKTyIM2U4t4TDi1yb8REsVEREAREwYBmYImYgEfiqVjeVrinCiud6YJpuG62mNwSLF0Hf3r6+dzdbzQrUSpuJyyh2PPgZxucU4Zw/F0ageiwAXaveysg703b8tuW86D0W6aUsUFV7UqpAsCey1/lPf4fvNnjHBCS1WgAGPx0jotTx/C9uex59853Q6KVCxWkyhR91w3WU9dmXmQNjfWcuo0td6y9n6mkZeh2havI6jxlf6QcFTIDQbqy1WkMm9Mk1F1y/d9LSrUumRwdU0XzV6ahQWuC6m2uv3uWn/5LSnF6OJWk1Fw466ncbEHU2IOoM4ldqdLtNZXr/P3L4T4PJ6VSmbVaZAOmdO2nqRqvqLeM45jTZmJvqzn3Y6z9B1K5VWPIAn2E4Li6Qca6aeWun956Gk1UdQm0sYKyWDf6EvbGU2Xdc7aj8JA/edTxXGGakytY5sqX/OQp/ec7+z3g/WYhh1hQii5DCxsc9MbHQjeXTHcNxFMpmUVUVwxemO1Yd9MnvtsT5Tr71nCZXBa6go1hlYIw+VgD+8q/Fug2Gq1lWkpodh2Y09BoVC9k3XmeXKelHGo+itqN12YeanUT74TjiKtVtTbJT17lGY/V5DhCX4kXhZOveLaKpxT7P8TSuaZWsuu3Yf2JsfeVfE0XptlqBkYcmBUjy/8Aqdzp8TXZtPHlNShhqVepXLqji6U7Gx0Vc23nUMwekXMGenV1i2KxYlJHM+E9L8TQFusZxyDnN9Tr9Za+G/aKh0rJbxX/AEn+83uI/Z9hal8mekeWQ9m/5WuJTKvQfE5M9LLVW72AOVyqsQDY6G4F9+cjuvr53Ne/p+o/Eux/35HTOHdIcNX0p1VJ+U9lv0mfWK4NTZi6XpVDu6aX/MNm9ROJYii9E2qq9JuQcFfY7H0ktwzpdiaHw1Cy6dh+0LeF9R6Q76rV22IpPpEsd1E1JHTr16f9ROtHz09G9aZ/yJ8pFcTxj1nFKmlVksDUspTMSdELNawA1I31HjNbg32kUahyV0ak1gcwu6G+nmNjylwwWMpVhmpOrjvUg28+71nNLpcG+6uR5su+qWJxwQ2G4HUcDrnyLb+lSNredTf2tJGlwWmg/lZqXijEX8+Tet5mvxhA/V0/5tTmiW7P5mOi/v4SA4vjK5JV36sbZKVwfWodT6WnfVpqqF7q+5lKcpckrjeJnCi9Z6bpudQlQDvyXs/paTFCsrqGUgqwBBGxB2nP8Ph0U3yi/wAx1Y+bHUyT4Tj/AOHcC/8AIc2PdSc7EfhJ37ib986FJPYo0XGJgGZkkCDEQBERAEwy3mYjkGpWw/dIni3CErC5ujjQOu9u4/MvgZYZ41KN5hKrG8Qcu6Q9GetZcxWjWAyqwF6dVQbgDuIudL315z04N0Z6i7M96otZluoUDawJPreX/F4QMLOAwO4IkJi+DFSCpNZB/umbUeIb73k3uJns9mWUjTHF6hV6ZBqAoyiqgAIJBF8p0a34faVXBdB61Ym1gBoC7ZTbvyi5l5oKr6LuN0IyuPND++3jPOrVFO1yQeQG5PgBIqphVlRWMlm8ml0b6LNgsQSWz56B2BAW1RdL89/pLajkSo8c4lXWi9YEoaSMyhbF2tqQ3Irp8Ou28iuC/aI5FsRRB27dLQ+tNv8AIzi1WislP2tUt/Tj6kqSWzL5j8BRrgdagJGzDRh5MNRIo8AqUr/w9QOLk5Ku9z3VBr7gzb4XxmjiFBpODmFwrdlrflO/mJITlWu1FLxbH9v4LYT4K2+NNM2ro9HxbVPRxp72nxwlyQzj7zsw15Xsv0AMtPWcjqO4yNxPAqLHMgai/wA1M2F/FPhPtO6rqNM+Xgq4s8q3FHpozE3CqTr4C/8AkZtcF4gq0qasLEIoPnbWQ/EOEYjIygpWUi11/lvY7jK11OniJgY5U0qBqR7qgK+zfCfQmd0LE1s8lWid42lOrTSmwVhUq01sQDcBszaH8KkSH4l9nuFqXNMNRb8B7P6Dce1p4YitetRsdusqX5aLl3/7klcPxJ1/FsAD4+MmUYS5RaFk63mDwczxvQvEUTiXVkqLSNs3w7U1cdnXW720O86gejqfw6U17DpTVVqLdWuoG5WxIPMTQr1gcOzNoK+NAPiq1gp/w0TLLRxKtsfTn7Sa6lDODS/U2WpKfjP1KVwuplAsuRlJV1H3XB1Hj337iJJYiia2o3A18R3zHG8N1WJDDRa4sf8AnINP1Jf9E2uDtlfXbaMeDAiUw2pn3UpCxDC4IsQdpOY3C5WzcjPPiyKUVtAba/3kYYyeXRniR/8Aj1DdkF6bH79MafqXY+hlilCr3urUzaohDoeV/lPgRoZcuF45a1Jai7MNRzVhoVPiDcek1TyskM24MTEkgzERJAiIkAREQD5ZbzwOHttNmJSUFIERisIrfENjcEXBB8GGomguBamWJHXA7sSBWHhf4WHhp6yxvTBnhUpTLtlH8huiHTDpVuFa5+8jDKw81PKVbE9BaIck5wp+4GsvkOYHgDLxXwiVLZ1BI2OoI8mGomrjcJWCEU6lx8tSxIHMLUsbHxIaNn8CUzn3TnDECj1VgEVh1akgqotZgBrYWt6iaHRvpRjBUWmlQ1QSAUcCpYczmuGUDvJnR6OFoICCrUWbdqmoY/8AMuQfU+k9P9klNVUa63W0l8YayixqYrpEuHAOKAQE2Doc4/RYMPQG0kuGcRo4hc1CqlUfhIJ9RuPWUvpxwrr1phWtVUnKmpzK3xCw21A7VraGVfhXRfFdapyGiVYXqlgGA55Shu3PQ2E459P08/GPy+xPc0dnmG1FjYjuOo+spXSHpNVwHVZCawfN2a2tsoBsKq63IJ3vtNzg/T/C1rCqGw7Hm2tMnwqD/O045dLthvVLP0ZbvXk2sRwOk+I7ANIrS1NI5NXfQldj8B5T7/ga1HtBqdZRr2r02sN9QCD7Cb/DQKj1qiEMuZEVgQQVVA1wRvrUPtMceJWhV5EoQPNuyP3mb1GroaUlt8ScRZCYnMMPgGZWyrepUNs2V2Q5b5fGoxvtpPajiQQCrAjkQQZYaHZAA2AA9ppYzgtCqcxU03P36ZyH1tofWddfVK5v3tmVcGQvHce3U5idKbJU15BGBP8AhzD1nq2KN7rbvv8A+7zHE+C10p1MrJWQ02vm7DgZTzAsT6CatOwp0wTdzTQlVu7aqDstzfWekpZWUVJDEcReoLE7en/pnixJ03maGCrN8NIr3GowQewu30m7R4G5/qVgv4aa/wDk1/2lHZFfia/UYI2pTABLGw7zpv8AtNvobi0FWtSRlZWArLl1AYnLUF9t8p/6jMcY4RRXIAud2a2epepYKpOit2QdO6Y4NnXGUqZykLQrFWACm2alcMBpe9rEf5StOqqlb7JPfBZwfb3FxiJidZkZiIkgREQBERAEREgCIiAfBSebU57xKOtMGq66WI07uUja3DyP6NRqJ/DZl/Q1x7SbKzzaiJTskuAQFCn1QPWUc9zc1aZLOxtuwbtexM2KVKnU/pOCRup0YeYOo9pJtS9Zq4nAJU+JRcbHYjyI1Eju/wCSGSudKOFo9IpWBsT2CurZ+RQDcyq4DoVreqzZb/09AWA+Yj10E6EuBqI+dHzm1stW7WHcr7r7G/OfT4hD/WpNTPzDtr+pf8wIWHwy2TnXTPFVcJUothi1EMHDGmAAzDLlBFrNpm3HIz14f9oFSogpYtA4uhaqllYBGDHMh0+7a4I8pe8VwmliKZAKVUO40O3lsZTa/RegKxWhSzOhGZnZ3pUjoRdSbO+1l9TbnZNrZofEvvD8fRxAvScE81N1YeaHUT3emROXdOuHPSSlVpGoSrMalUE5xdeyxZdQoIIsNBmmvwT7QMVSAFR1xCXtapYN5B0Fz6gzh1HTqLlmPuv6FlJo6bxOrlo1TyFOofZTInCVqq0VJqZMtNdAFyjKo3uLnbXX2mnxbpGK+FK/w9ZHqZVIIVhkZhnNw3y33tuJ806lWsbFKdOmLdmo/aa1jqqA9nwvr38p5v8Ag9VXiqD+La4N4yhjLLRhapdFYixZVJHcSAbTGJxiUxeo6IO9mC/vIk9q/WYhmHyUgKS/quWPuJ50K1FCTTpKHO7td2/U9zLQ6TJ7zkZuZ74/ErXTLRWrUYEMjotgrDY53spHIi+oM3OAcPqhzVrqitkCKFYt967E6aXsumu28j2xrm3aP/v0k5wWozKSxJ23npaXQ1VSUlu0VlY8YJOIieiZCIiSBERAEREAREQBERAEREARESAJ8lZ9RAPM055tSmxEo60wROK4Yj62yt86Eo4/6l1njgsBUoKEpsrIL9lxrr+NdyTzIMmyJ8NTle2S4BC4p6ZFqtN08QM6/wCHl5gSMpdH6Bu2HFFj3oFB9bS1GnNLEcPptqVsfmFwfcayj+KJyVuvhmUWZSPQzyRfCXLDUhlyntAaa6/Uw3D6Z+6IUG9yVIqYp90wmHJO3Pu5mXAYNPlE+0oKNgBLKtjuIbDcGv8AEbeEmMNhwgsJ6zM0UUiuRERLARESQIiIAiIgCIiAIiIAiIgCIiAIiIAmBMxIAiIgCYMxEhgKJ9RER4AiIkgREQBER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284984"/>
            <a:ext cx="12763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934" t="-11453" r="1934" b="11453"/>
          <a:stretch/>
        </p:blipFill>
        <p:spPr bwMode="auto">
          <a:xfrm>
            <a:off x="6588224" y="20600"/>
            <a:ext cx="20764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611560" y="574786"/>
            <a:ext cx="6120680" cy="5734533"/>
          </a:xfrm>
          <a:noFill/>
        </p:spPr>
        <p:txBody>
          <a:bodyPr>
            <a:normAutofit fontScale="92500" lnSpcReduction="20000"/>
          </a:bodyPr>
          <a:lstStyle/>
          <a:p>
            <a:endParaRPr lang="es-MX" sz="1700" b="1" dirty="0" smtClean="0">
              <a:solidFill>
                <a:schemeClr val="tx1"/>
              </a:solidFill>
              <a:latin typeface="+mj-lt"/>
            </a:endParaRPr>
          </a:p>
          <a:p>
            <a:r>
              <a:rPr lang="es-MX" sz="3300" b="1" dirty="0" smtClean="0">
                <a:solidFill>
                  <a:schemeClr val="tx1"/>
                </a:solidFill>
                <a:latin typeface="+mj-lt"/>
              </a:rPr>
              <a:t>¿</a:t>
            </a:r>
            <a:r>
              <a:rPr lang="es-MX" sz="3300" b="1" dirty="0">
                <a:solidFill>
                  <a:schemeClr val="tx1"/>
                </a:solidFill>
                <a:latin typeface="+mj-lt"/>
              </a:rPr>
              <a:t>Cuánto ganan los servidores públicos de Alto Nivel</a:t>
            </a:r>
            <a:r>
              <a:rPr lang="es-MX" sz="3300" b="1" dirty="0" smtClean="0">
                <a:solidFill>
                  <a:schemeClr val="tx1"/>
                </a:solidFill>
                <a:latin typeface="+mj-lt"/>
              </a:rPr>
              <a:t>?</a:t>
            </a:r>
          </a:p>
          <a:p>
            <a:endParaRPr lang="es-MX" sz="1700" b="1" dirty="0" smtClean="0">
              <a:solidFill>
                <a:schemeClr val="tx1"/>
              </a:solidFill>
              <a:latin typeface="+mj-lt"/>
            </a:endParaRPr>
          </a:p>
          <a:p>
            <a:endParaRPr lang="es-MX" sz="1700" b="1" dirty="0">
              <a:solidFill>
                <a:schemeClr val="tx1"/>
              </a:solidFill>
              <a:latin typeface="+mj-lt"/>
            </a:endParaRPr>
          </a:p>
          <a:p>
            <a:endParaRPr lang="es-MX" sz="1700" b="1" dirty="0" smtClean="0">
              <a:solidFill>
                <a:schemeClr val="tx1"/>
              </a:solidFill>
              <a:latin typeface="+mj-lt"/>
            </a:endParaRPr>
          </a:p>
          <a:p>
            <a:pPr algn="just"/>
            <a:r>
              <a:rPr lang="es-MX" sz="2100" b="1" dirty="0" smtClean="0">
                <a:solidFill>
                  <a:schemeClr val="tx1"/>
                </a:solidFill>
                <a:latin typeface="+mj-lt"/>
              </a:rPr>
              <a:t>De acuerdo </a:t>
            </a:r>
            <a:r>
              <a:rPr lang="es-MX" sz="2100" b="1" dirty="0">
                <a:solidFill>
                  <a:schemeClr val="tx1"/>
                </a:solidFill>
                <a:latin typeface="+mj-lt"/>
              </a:rPr>
              <a:t>al tabulador de Sueldos y Salarios, el total </a:t>
            </a:r>
            <a:r>
              <a:rPr lang="es-MX" sz="2100" b="1" dirty="0" smtClean="0">
                <a:solidFill>
                  <a:schemeClr val="tx1"/>
                </a:solidFill>
                <a:latin typeface="+mj-lt"/>
              </a:rPr>
              <a:t>mensual (despensa </a:t>
            </a:r>
            <a:r>
              <a:rPr lang="es-MX" sz="2100" b="1" dirty="0">
                <a:solidFill>
                  <a:schemeClr val="tx1"/>
                </a:solidFill>
                <a:latin typeface="+mj-lt"/>
              </a:rPr>
              <a:t>y prestaciones anuales: aguinaldo y prima vacacional mensual) son</a:t>
            </a:r>
            <a:r>
              <a:rPr lang="es-MX" sz="2100" b="1" dirty="0" smtClean="0">
                <a:solidFill>
                  <a:schemeClr val="tx1"/>
                </a:solidFill>
                <a:latin typeface="+mj-lt"/>
              </a:rPr>
              <a:t>:</a:t>
            </a:r>
          </a:p>
          <a:p>
            <a:pPr algn="just"/>
            <a:endParaRPr lang="es-MX" sz="2100" b="1" dirty="0">
              <a:solidFill>
                <a:schemeClr val="tx1"/>
              </a:solidFill>
              <a:latin typeface="+mj-lt"/>
            </a:endParaRPr>
          </a:p>
          <a:p>
            <a:pPr algn="just"/>
            <a:r>
              <a:rPr lang="es-MX" sz="2100" dirty="0">
                <a:solidFill>
                  <a:schemeClr val="tx1"/>
                </a:solidFill>
                <a:latin typeface="+mj-lt"/>
              </a:rPr>
              <a:t>•	</a:t>
            </a:r>
            <a:r>
              <a:rPr lang="es-MX" sz="2100" b="1" u="sng" dirty="0">
                <a:solidFill>
                  <a:schemeClr val="tx1"/>
                </a:solidFill>
                <a:latin typeface="+mj-lt"/>
              </a:rPr>
              <a:t>Alcalde: </a:t>
            </a:r>
            <a:endParaRPr lang="es-MX" sz="2100" b="1" u="sng" dirty="0" smtClean="0">
              <a:solidFill>
                <a:schemeClr val="tx1"/>
              </a:solidFill>
              <a:latin typeface="+mj-lt"/>
            </a:endParaRPr>
          </a:p>
          <a:p>
            <a:pPr algn="just"/>
            <a:r>
              <a:rPr lang="es-MX" sz="2100" b="1" dirty="0" smtClean="0">
                <a:solidFill>
                  <a:schemeClr val="tx1"/>
                </a:solidFill>
                <a:latin typeface="+mj-lt"/>
              </a:rPr>
              <a:t>124,389.00 </a:t>
            </a:r>
            <a:r>
              <a:rPr lang="es-MX" sz="2100" b="1" dirty="0">
                <a:solidFill>
                  <a:schemeClr val="tx1"/>
                </a:solidFill>
                <a:latin typeface="+mj-lt"/>
              </a:rPr>
              <a:t>pesos</a:t>
            </a:r>
            <a:r>
              <a:rPr lang="es-MX" sz="2100" b="1" dirty="0" smtClean="0">
                <a:solidFill>
                  <a:schemeClr val="tx1"/>
                </a:solidFill>
                <a:latin typeface="+mj-lt"/>
              </a:rPr>
              <a:t>.</a:t>
            </a:r>
          </a:p>
          <a:p>
            <a:pPr algn="just"/>
            <a:endParaRPr lang="es-MX" sz="2100" b="1" dirty="0" smtClean="0">
              <a:solidFill>
                <a:schemeClr val="tx1"/>
              </a:solidFill>
              <a:latin typeface="+mj-lt"/>
            </a:endParaRPr>
          </a:p>
          <a:p>
            <a:pPr algn="just"/>
            <a:r>
              <a:rPr lang="es-MX" sz="2100" b="1" dirty="0" smtClean="0">
                <a:solidFill>
                  <a:schemeClr val="tx1"/>
                </a:solidFill>
                <a:latin typeface="+mj-lt"/>
              </a:rPr>
              <a:t>•</a:t>
            </a:r>
            <a:r>
              <a:rPr lang="es-MX" sz="2100" b="1" dirty="0">
                <a:solidFill>
                  <a:schemeClr val="tx1"/>
                </a:solidFill>
                <a:latin typeface="+mj-lt"/>
              </a:rPr>
              <a:t>	</a:t>
            </a:r>
            <a:r>
              <a:rPr lang="es-MX" sz="2100" b="1" u="sng" dirty="0" smtClean="0">
                <a:solidFill>
                  <a:schemeClr val="tx1"/>
                </a:solidFill>
                <a:latin typeface="+mj-lt"/>
              </a:rPr>
              <a:t>Directores:</a:t>
            </a:r>
          </a:p>
          <a:p>
            <a:pPr algn="just"/>
            <a:r>
              <a:rPr lang="es-MX" sz="2100" b="1" dirty="0" smtClean="0">
                <a:solidFill>
                  <a:schemeClr val="tx1"/>
                </a:solidFill>
                <a:latin typeface="+mj-lt"/>
              </a:rPr>
              <a:t> Entre 100,000 y 60,000.00 </a:t>
            </a:r>
            <a:r>
              <a:rPr lang="es-MX" sz="2100" b="1" dirty="0">
                <a:solidFill>
                  <a:schemeClr val="tx1"/>
                </a:solidFill>
                <a:latin typeface="+mj-lt"/>
              </a:rPr>
              <a:t>pesos</a:t>
            </a:r>
            <a:r>
              <a:rPr lang="es-MX" sz="2100" b="1" dirty="0" smtClean="0">
                <a:solidFill>
                  <a:schemeClr val="tx1"/>
                </a:solidFill>
                <a:latin typeface="+mj-lt"/>
              </a:rPr>
              <a:t>.</a:t>
            </a:r>
          </a:p>
          <a:p>
            <a:pPr algn="just"/>
            <a:endParaRPr lang="es-MX" sz="2100" b="1" dirty="0" smtClean="0">
              <a:solidFill>
                <a:schemeClr val="tx1"/>
              </a:solidFill>
            </a:endParaRPr>
          </a:p>
          <a:p>
            <a:pPr algn="just"/>
            <a:r>
              <a:rPr lang="es-MX" sz="2100" b="1" dirty="0" smtClean="0">
                <a:solidFill>
                  <a:schemeClr val="tx1"/>
                </a:solidFill>
              </a:rPr>
              <a:t>•	</a:t>
            </a:r>
            <a:r>
              <a:rPr lang="es-MX" sz="2100" b="1" u="sng" dirty="0" smtClean="0">
                <a:solidFill>
                  <a:schemeClr val="tx1"/>
                </a:solidFill>
              </a:rPr>
              <a:t>Coordinadores: </a:t>
            </a:r>
          </a:p>
          <a:p>
            <a:pPr algn="just"/>
            <a:r>
              <a:rPr lang="es-MX" sz="2100" b="1" dirty="0" smtClean="0">
                <a:solidFill>
                  <a:schemeClr val="tx1"/>
                </a:solidFill>
              </a:rPr>
              <a:t>Entre 25,000.00 y 20,000.00 pesos.</a:t>
            </a:r>
          </a:p>
          <a:p>
            <a:pPr algn="just"/>
            <a:endParaRPr lang="es-MX" sz="2100" b="1" dirty="0" smtClean="0">
              <a:solidFill>
                <a:srgbClr val="0070C0"/>
              </a:solidFill>
            </a:endParaRPr>
          </a:p>
          <a:p>
            <a:pPr algn="l"/>
            <a:endParaRPr lang="es-MX" sz="2100" dirty="0"/>
          </a:p>
          <a:p>
            <a:endParaRPr lang="es-MX" sz="2100" dirty="0"/>
          </a:p>
        </p:txBody>
      </p:sp>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3644</TotalTime>
  <Words>1150</Words>
  <Application>Microsoft Office PowerPoint</Application>
  <PresentationFormat>Presentación en pantalla (4:3)</PresentationFormat>
  <Paragraphs>162</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Aharoni</vt:lpstr>
      <vt:lpstr>Arial</vt:lpstr>
      <vt:lpstr>Berlin Sans FB Demi</vt:lpstr>
      <vt:lpstr>Calibri</vt:lpstr>
      <vt:lpstr>Calibri Light</vt:lpstr>
      <vt:lpstr>Century Gothic</vt:lpstr>
      <vt:lpstr>Tema de Office</vt:lpstr>
      <vt:lpstr>PRESUPUESTO CIUDADANO 2015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Irma Evelia Leija Rodriguez</dc:creator>
  <cp:lastModifiedBy>Juan Jesús Velazquez Galván</cp:lastModifiedBy>
  <cp:revision>94</cp:revision>
  <dcterms:created xsi:type="dcterms:W3CDTF">2014-07-21T19:40:48Z</dcterms:created>
  <dcterms:modified xsi:type="dcterms:W3CDTF">2016-11-17T21:58:19Z</dcterms:modified>
</cp:coreProperties>
</file>