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E1127C8-CD84-450E-A7CC-0086D6F9B812}" type="datetimeFigureOut">
              <a:rPr lang="es-MX"/>
              <a:pPr>
                <a:defRPr/>
              </a:pPr>
              <a:t>17/11/2016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MX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8046C8B-1656-440D-ADF1-817DFEA8DD8A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07467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B7260-1F40-469B-940F-82B651BFF9C7}" type="datetimeFigureOut">
              <a:rPr lang="es-MX"/>
              <a:pPr>
                <a:defRPr/>
              </a:pPr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8E054-77FF-44D8-A85C-7180A49FAD7B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536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F5D33-F247-44FF-BF90-F00FFC2B7061}" type="datetimeFigureOut">
              <a:rPr lang="es-MX"/>
              <a:pPr>
                <a:defRPr/>
              </a:pPr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9B619-4E33-4CC3-BC82-D2ADD2E4A6E6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2138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95B45-BC43-4327-94DB-2E0FD0D99866}" type="datetimeFigureOut">
              <a:rPr lang="es-MX"/>
              <a:pPr>
                <a:defRPr/>
              </a:pPr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95A57-E217-4073-8AF1-3988DA58046D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8546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A2F5C-BE70-416F-8ED9-C354B50CF54D}" type="datetimeFigureOut">
              <a:rPr lang="es-MX"/>
              <a:pPr>
                <a:defRPr/>
              </a:pPr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39C91-0338-46D2-A353-D51FF35753A0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6130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0981A-3009-4231-91B0-C5F8355EBCAC}" type="datetimeFigureOut">
              <a:rPr lang="es-MX"/>
              <a:pPr>
                <a:defRPr/>
              </a:pPr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1EDEF-CDF0-4E55-AFD7-960E0B31A26D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1017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73D09-86C5-4D38-9F70-7B653698544C}" type="datetimeFigureOut">
              <a:rPr lang="es-MX"/>
              <a:pPr>
                <a:defRPr/>
              </a:pPr>
              <a:t>17/11/2016</a:t>
            </a:fld>
            <a:endParaRPr lang="es-MX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00050-6A3E-4A9E-862D-4EA31692608C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2697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FF584-1EAF-4F76-8966-EDCEF3055F9C}" type="datetimeFigureOut">
              <a:rPr lang="es-MX"/>
              <a:pPr>
                <a:defRPr/>
              </a:pPr>
              <a:t>17/11/2016</a:t>
            </a:fld>
            <a:endParaRPr lang="es-MX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C114F-CF25-4492-BA73-CD1DB61D0C9C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2935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655EF-E46A-4028-A8C5-5F0CE83758CB}" type="datetimeFigureOut">
              <a:rPr lang="es-MX"/>
              <a:pPr>
                <a:defRPr/>
              </a:pPr>
              <a:t>17/11/2016</a:t>
            </a:fld>
            <a:endParaRPr lang="es-MX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A13C2-EAC5-4B4B-8E99-2EB35D487942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2590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65C66-9974-42EE-9466-8988B9DEC4EE}" type="datetimeFigureOut">
              <a:rPr lang="es-MX"/>
              <a:pPr>
                <a:defRPr/>
              </a:pPr>
              <a:t>17/11/2016</a:t>
            </a:fld>
            <a:endParaRPr lang="es-MX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6A72A-899A-460A-BEE7-CEE39FBC0F00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644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49057-C2CF-43D2-8DC9-66C122AC81EE}" type="datetimeFigureOut">
              <a:rPr lang="es-MX"/>
              <a:pPr>
                <a:defRPr/>
              </a:pPr>
              <a:t>17/11/2016</a:t>
            </a:fld>
            <a:endParaRPr lang="es-MX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4B929-ADC9-4B8C-B4C8-4A6AD5FE7840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6964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847B8-69CA-4846-9A07-DA84E545F482}" type="datetimeFigureOut">
              <a:rPr lang="es-MX"/>
              <a:pPr>
                <a:defRPr/>
              </a:pPr>
              <a:t>17/11/2016</a:t>
            </a:fld>
            <a:endParaRPr lang="es-MX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E97DA-0C88-40AA-843B-6D9C6D3EC4D0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8565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MX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8F5701-EB9D-44DF-8077-750A0ABCB18B}" type="datetimeFigureOut">
              <a:rPr lang="es-MX"/>
              <a:pPr>
                <a:defRPr/>
              </a:pPr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1802A4-6BF1-49D6-BBC4-48434775107E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187.216.63.227/Transparencia/Consultapreg.aspx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188" y="436563"/>
            <a:ext cx="7834312" cy="10096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 2015</a:t>
            </a:r>
            <a:r>
              <a:rPr lang="es-MX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endParaRPr lang="es-MX" b="1" dirty="0">
              <a:latin typeface="Berlin Sans FB Demi" pitchFamily="34" charset="0"/>
            </a:endParaRPr>
          </a:p>
        </p:txBody>
      </p:sp>
      <p:sp>
        <p:nvSpPr>
          <p:cNvPr id="2051" name="3 Rectángulo"/>
          <p:cNvSpPr>
            <a:spLocks noChangeArrowheads="1"/>
          </p:cNvSpPr>
          <p:nvPr/>
        </p:nvSpPr>
        <p:spPr bwMode="auto">
          <a:xfrm>
            <a:off x="2700338" y="2025650"/>
            <a:ext cx="58324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s-MX" sz="3200" b="1">
                <a:solidFill>
                  <a:srgbClr val="E65F00"/>
                </a:solidFill>
                <a:latin typeface="Berlin Sans FB Demi"/>
              </a:rPr>
              <a:t>MUNICIPIO DE PROGRESO, COAHUILA.</a:t>
            </a:r>
            <a:endParaRPr lang="es-MX" sz="3200">
              <a:solidFill>
                <a:srgbClr val="E65F00"/>
              </a:solidFill>
            </a:endParaRPr>
          </a:p>
        </p:txBody>
      </p:sp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" y="3494088"/>
            <a:ext cx="7561263" cy="295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898123"/>
            <a:ext cx="1296144" cy="133165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550" y="561975"/>
            <a:ext cx="7272338" cy="45862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2800" b="1" dirty="0">
              <a:solidFill>
                <a:schemeClr val="accent3">
                  <a:lumMod val="75000"/>
                </a:schemeClr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800" b="1" dirty="0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                          </a:t>
            </a:r>
            <a:r>
              <a:rPr lang="es-MX" sz="2800" b="1" dirty="0">
                <a:solidFill>
                  <a:srgbClr val="E65F00"/>
                </a:solidFill>
                <a:latin typeface="+mn-lt"/>
                <a:cs typeface="+mn-cs"/>
              </a:rPr>
              <a:t>¿Se está trabajando para mejorar el Presupuesto?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dirty="0">
                <a:latin typeface="+mn-lt"/>
                <a:cs typeface="+mn-cs"/>
              </a:rPr>
              <a:t>- Si.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dirty="0">
                <a:latin typeface="+mn-lt"/>
                <a:cs typeface="+mn-cs"/>
              </a:rPr>
              <a:t>- Fortaleciendo el Presupuesto basado en Resultados con la finalidad de orientar las acciones gubernamentales hacía la generación del valor público.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dirty="0">
                <a:latin typeface="+mn-lt"/>
                <a:cs typeface="+mn-cs"/>
              </a:rPr>
              <a:t>- Fortaleciendo las estructuras orgánicas y funcionales de las instituciones públicas.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dirty="0">
                <a:latin typeface="+mn-lt"/>
                <a:cs typeface="+mn-cs"/>
              </a:rPr>
              <a:t>- Regulando el ciclo presupuestarios con base en los principios de eficiencia, transparencia y honradez.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dirty="0">
                <a:latin typeface="+mn-lt"/>
                <a:cs typeface="+mn-cs"/>
              </a:rPr>
              <a:t>Todos estos esfuerzos se seguirán reflejando en más obras y mejores servicios públicos de calidad.</a:t>
            </a:r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" b="7797"/>
          <a:stretch>
            <a:fillRect/>
          </a:stretch>
        </p:blipFill>
        <p:spPr bwMode="auto">
          <a:xfrm>
            <a:off x="1054100" y="908050"/>
            <a:ext cx="1735138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5114925"/>
            <a:ext cx="13684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00" y="5264150"/>
            <a:ext cx="1071563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38" y="2349500"/>
            <a:ext cx="939800" cy="109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1" name="3 Rectángulo"/>
          <p:cNvSpPr>
            <a:spLocks noChangeArrowheads="1"/>
          </p:cNvSpPr>
          <p:nvPr/>
        </p:nvSpPr>
        <p:spPr bwMode="auto">
          <a:xfrm>
            <a:off x="1319213" y="1844675"/>
            <a:ext cx="48371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s-MX" sz="1600" b="1"/>
              <a:t>El Presupuesto se elabora de las siguientes maneras:</a:t>
            </a:r>
          </a:p>
          <a:p>
            <a:pPr algn="just"/>
            <a:endParaRPr lang="es-MX" sz="1600" b="1"/>
          </a:p>
        </p:txBody>
      </p:sp>
      <p:sp>
        <p:nvSpPr>
          <p:cNvPr id="12292" name="1 CuadroTexto"/>
          <p:cNvSpPr txBox="1">
            <a:spLocks noChangeArrowheads="1"/>
          </p:cNvSpPr>
          <p:nvPr/>
        </p:nvSpPr>
        <p:spPr bwMode="auto">
          <a:xfrm>
            <a:off x="1676400" y="692150"/>
            <a:ext cx="669766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s-MX" sz="3200" b="1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425" y="2349500"/>
            <a:ext cx="3673475" cy="6477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Clasificación es 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200" y="4713288"/>
            <a:ext cx="3684588" cy="865187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chemeClr val="bg1"/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Funcional.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7900" y="3241675"/>
            <a:ext cx="3671888" cy="95567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chemeClr val="tx1"/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12296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38" y="233363"/>
            <a:ext cx="1503362" cy="150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38" y="3641725"/>
            <a:ext cx="1516062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3" y="4959350"/>
            <a:ext cx="6191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4973638"/>
            <a:ext cx="79057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3" y="5578475"/>
            <a:ext cx="619125" cy="54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075" y="5524500"/>
            <a:ext cx="598488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2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975" y="4875213"/>
            <a:ext cx="690563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3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88" y="5527675"/>
            <a:ext cx="92075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Subtítulo"/>
          <p:cNvSpPr>
            <a:spLocks noGrp="1"/>
          </p:cNvSpPr>
          <p:nvPr>
            <p:ph type="subTitle" idx="1"/>
          </p:nvPr>
        </p:nvSpPr>
        <p:spPr>
          <a:xfrm>
            <a:off x="971550" y="549275"/>
            <a:ext cx="7129463" cy="52562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sz="2800" b="1" smtClean="0">
                <a:solidFill>
                  <a:srgbClr val="E65F00"/>
                </a:solidFill>
              </a:rPr>
              <a:t>¿Qué pueden hacer los ciudadanos?</a:t>
            </a:r>
          </a:p>
          <a:p>
            <a:pPr algn="just">
              <a:lnSpc>
                <a:spcPct val="150000"/>
              </a:lnSpc>
            </a:pPr>
            <a:endParaRPr lang="es-MX" sz="1600" b="1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smtClean="0">
                <a:solidFill>
                  <a:schemeClr val="tx1"/>
                </a:solidFill>
                <a:hlinkClick r:id="rId2"/>
              </a:rPr>
              <a:t>http://www.icai.org.mx</a:t>
            </a:r>
            <a:r>
              <a:rPr lang="es-MX" sz="1600" b="1" smtClean="0">
                <a:solidFill>
                  <a:schemeClr val="tx1"/>
                </a:solidFill>
              </a:rPr>
              <a:t>   </a:t>
            </a:r>
          </a:p>
          <a:p>
            <a:pPr algn="just">
              <a:lnSpc>
                <a:spcPct val="150000"/>
              </a:lnSpc>
            </a:pPr>
            <a:endParaRPr lang="es-MX" sz="1600" b="1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smtClean="0">
                <a:solidFill>
                  <a:schemeClr val="tx1"/>
                </a:solidFill>
                <a:hlinkClick r:id="rId3"/>
              </a:rPr>
              <a:t>http://187.216.63.227/Transparencia/Consultapreg.aspx</a:t>
            </a:r>
            <a:endParaRPr lang="es-MX" sz="1600" b="1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smtClean="0">
              <a:solidFill>
                <a:srgbClr val="0070C0"/>
              </a:solidFill>
            </a:endParaRPr>
          </a:p>
          <a:p>
            <a:endParaRPr lang="es-MX" smtClean="0">
              <a:solidFill>
                <a:srgbClr val="0070C0"/>
              </a:solidFill>
            </a:endParaRPr>
          </a:p>
        </p:txBody>
      </p:sp>
      <p:sp>
        <p:nvSpPr>
          <p:cNvPr id="13315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3316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3317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3318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/>
          </a:p>
        </p:txBody>
      </p:sp>
      <p:pic>
        <p:nvPicPr>
          <p:cNvPr id="13319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4365625"/>
            <a:ext cx="3211512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875" y="2663825"/>
            <a:ext cx="9159875" cy="1511300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es-MX" sz="2400" b="1" dirty="0">
              <a:solidFill>
                <a:schemeClr val="tx1"/>
              </a:solidFill>
              <a:latin typeface="+mj-lt"/>
            </a:endParaRPr>
          </a:p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PRESUPUESTO DE 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2014-2017 – PROGRESO, COAHUILA.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3 CuadroTexto"/>
          <p:cNvSpPr txBox="1">
            <a:spLocks noChangeArrowheads="1"/>
          </p:cNvSpPr>
          <p:nvPr/>
        </p:nvSpPr>
        <p:spPr bwMode="auto">
          <a:xfrm>
            <a:off x="971550" y="836613"/>
            <a:ext cx="7200900" cy="427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s-MX" sz="2800" b="1">
                <a:solidFill>
                  <a:srgbClr val="E65F00"/>
                </a:solidFill>
              </a:rPr>
              <a:t>¿Qué es la Ley de Ingresos y cual es su importancia?</a:t>
            </a:r>
          </a:p>
          <a:p>
            <a:pPr algn="just"/>
            <a:endParaRPr lang="es-MX" b="1"/>
          </a:p>
          <a:p>
            <a:pPr algn="just"/>
            <a:r>
              <a:rPr lang="es-MX" b="1"/>
              <a:t>Es un documento en el cual se consignan las cantidades monetarias de los ingresos municipales correspondientes a un ejercicio fiscal, identificándolos por rubro;  es de gran importancia, ya que ofrece información valiosa del presupuesto de ingresos, indicando las contribuciones y el ingreso estimado de cada una de ellas, así como los demás ingresos que espera recibir el municipio e incorporar las partidas que cada municipio estime como fuente de ingresos para cada ejercicio fiscal.</a:t>
            </a:r>
          </a:p>
          <a:p>
            <a:pPr algn="just"/>
            <a:endParaRPr lang="es-MX" b="1"/>
          </a:p>
          <a:p>
            <a:pPr algn="just"/>
            <a:r>
              <a:rPr lang="es-MX" b="1"/>
              <a:t>Además de ser una importante herramienta de transparencia y rendición de cuentas. 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333375"/>
            <a:ext cx="1371600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5226050"/>
            <a:ext cx="1512888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550" y="549275"/>
            <a:ext cx="7200900" cy="53276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 fontAlgn="auto">
              <a:spcAft>
                <a:spcPts val="0"/>
              </a:spcAft>
              <a:defRPr/>
            </a:pPr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 fontAlgn="auto">
              <a:spcAft>
                <a:spcPts val="0"/>
              </a:spcAft>
              <a:defRPr/>
            </a:pP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 fontAlgn="auto">
              <a:spcAft>
                <a:spcPts val="0"/>
              </a:spcAft>
              <a:defRPr/>
            </a:pP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pPr fontAlgn="auto">
              <a:spcAft>
                <a:spcPts val="0"/>
              </a:spcAft>
              <a:defRPr/>
            </a:pPr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550" y="1989138"/>
            <a:ext cx="7200900" cy="2735262"/>
          </a:xfrm>
        </p:spPr>
        <p:txBody>
          <a:bodyPr rtlCol="0">
            <a:normAutofit fontScale="77500" lnSpcReduction="20000"/>
          </a:bodyPr>
          <a:lstStyle/>
          <a:p>
            <a:pPr algn="just" fontAlgn="auto">
              <a:spcAft>
                <a:spcPts val="0"/>
              </a:spcAft>
              <a:defRPr/>
            </a:pPr>
            <a:endParaRPr lang="es-MX" sz="2600" b="1" dirty="0">
              <a:latin typeface="Calibri Light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MX" sz="2600" b="1" dirty="0" smtClean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 fontAlgn="auto">
              <a:spcAft>
                <a:spcPts val="0"/>
              </a:spcAft>
              <a:defRPr/>
            </a:pPr>
            <a:endParaRPr lang="es-MX" sz="2600" dirty="0"/>
          </a:p>
        </p:txBody>
      </p:sp>
      <p:sp>
        <p:nvSpPr>
          <p:cNvPr id="5123" name="8 CuadroTexto"/>
          <p:cNvSpPr txBox="1">
            <a:spLocks noChangeArrowheads="1"/>
          </p:cNvSpPr>
          <p:nvPr/>
        </p:nvSpPr>
        <p:spPr bwMode="auto">
          <a:xfrm>
            <a:off x="2411413" y="549275"/>
            <a:ext cx="504031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s-MX" sz="3200" b="1">
                <a:solidFill>
                  <a:srgbClr val="E65F00"/>
                </a:solidFill>
              </a:rPr>
              <a:t>¿Qué es el Presupuesto de Egresos?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2 Subtítulo"/>
          <p:cNvSpPr>
            <a:spLocks noGrp="1"/>
          </p:cNvSpPr>
          <p:nvPr>
            <p:ph type="subTitle" idx="1"/>
          </p:nvPr>
        </p:nvSpPr>
        <p:spPr>
          <a:xfrm>
            <a:off x="971550" y="549275"/>
            <a:ext cx="7200900" cy="4967288"/>
          </a:xfrm>
        </p:spPr>
        <p:txBody>
          <a:bodyPr/>
          <a:lstStyle/>
          <a:p>
            <a:r>
              <a:rPr lang="es-MX" sz="3600" b="1" smtClean="0">
                <a:solidFill>
                  <a:srgbClr val="E65F00"/>
                </a:solidFill>
              </a:rPr>
              <a:t>¿Por qué es importante elaborar un Presupuesto?</a:t>
            </a:r>
          </a:p>
          <a:p>
            <a:endParaRPr lang="es-MX" b="1" smtClean="0">
              <a:solidFill>
                <a:srgbClr val="0070C0"/>
              </a:solidFill>
            </a:endParaRPr>
          </a:p>
          <a:p>
            <a:pPr algn="just"/>
            <a:r>
              <a:rPr lang="es-MX" sz="2000" b="1" smtClean="0">
                <a:solidFill>
                  <a:schemeClr val="tx1"/>
                </a:solidFill>
              </a:rPr>
              <a:t>La 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smtClean="0">
                <a:solidFill>
                  <a:schemeClr val="tx1"/>
                </a:solidFill>
              </a:rPr>
              <a:t>.</a:t>
            </a:r>
          </a:p>
          <a:p>
            <a:endParaRPr lang="es-MX" smtClean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550" y="549275"/>
            <a:ext cx="7229475" cy="5160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 fontAlgn="auto">
              <a:spcAft>
                <a:spcPts val="0"/>
              </a:spcAft>
              <a:defRPr/>
            </a:pPr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 fontAlgn="auto">
              <a:spcAft>
                <a:spcPts val="0"/>
              </a:spcAft>
              <a:defRPr/>
            </a:pPr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 fontAlgn="auto">
              <a:spcAft>
                <a:spcPts val="0"/>
              </a:spcAft>
              <a:defRPr/>
            </a:pPr>
            <a:endParaRPr lang="es-MX" dirty="0" smtClean="0"/>
          </a:p>
          <a:p>
            <a:pPr fontAlgn="auto">
              <a:spcAft>
                <a:spcPts val="0"/>
              </a:spcAft>
              <a:defRPr/>
            </a:pPr>
            <a:endParaRPr lang="es-MX" dirty="0"/>
          </a:p>
          <a:p>
            <a:pPr fontAlgn="auto">
              <a:spcAft>
                <a:spcPts val="0"/>
              </a:spcAft>
              <a:defRPr/>
            </a:pPr>
            <a:endParaRPr lang="es-MX" dirty="0"/>
          </a:p>
          <a:p>
            <a:pPr fontAlgn="auto">
              <a:spcAft>
                <a:spcPts val="0"/>
              </a:spcAft>
              <a:defRPr/>
            </a:pPr>
            <a:endParaRPr lang="es-MX" dirty="0"/>
          </a:p>
        </p:txBody>
      </p:sp>
      <p:pic>
        <p:nvPicPr>
          <p:cNvPr id="7171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500438"/>
            <a:ext cx="2032000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105150"/>
            <a:ext cx="545782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2 Subtítulo"/>
          <p:cNvSpPr>
            <a:spLocks noGrp="1"/>
          </p:cNvSpPr>
          <p:nvPr>
            <p:ph type="subTitle" idx="1"/>
          </p:nvPr>
        </p:nvSpPr>
        <p:spPr>
          <a:xfrm>
            <a:off x="971550" y="549275"/>
            <a:ext cx="7200900" cy="6119813"/>
          </a:xfrm>
        </p:spPr>
        <p:txBody>
          <a:bodyPr/>
          <a:lstStyle/>
          <a:p>
            <a:r>
              <a:rPr lang="es-MX" sz="2800" b="1" smtClean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smtClean="0">
              <a:solidFill>
                <a:srgbClr val="0070C0"/>
              </a:solidFill>
            </a:endParaRPr>
          </a:p>
          <a:p>
            <a:pPr algn="just"/>
            <a:r>
              <a:rPr lang="es-MX" sz="1600" b="1" smtClean="0">
                <a:solidFill>
                  <a:schemeClr val="tx1"/>
                </a:solidFill>
              </a:rPr>
              <a:t>La Clasificación Funcional del Gasto agrupa los gastos según los propósitos u objetivos socioeconómicos que persigue el municipio.</a:t>
            </a:r>
          </a:p>
          <a:p>
            <a:pPr algn="just"/>
            <a:endParaRPr lang="es-MX" sz="1700" b="1" smtClean="0">
              <a:solidFill>
                <a:schemeClr val="tx1"/>
              </a:solidFill>
            </a:endParaRPr>
          </a:p>
          <a:p>
            <a:pPr algn="just"/>
            <a:r>
              <a:rPr lang="es-MX" sz="1600" b="1" smtClean="0">
                <a:solidFill>
                  <a:schemeClr val="tx1"/>
                </a:solidFill>
              </a:rPr>
              <a:t>Presenta el gasto público según la naturaleza de los servicios gubernamentales brindados a la población.</a:t>
            </a:r>
          </a:p>
          <a:p>
            <a:pPr algn="just"/>
            <a:endParaRPr lang="es-MX" sz="1600" b="1" smtClean="0">
              <a:solidFill>
                <a:schemeClr val="tx1"/>
              </a:solidFill>
            </a:endParaRPr>
          </a:p>
          <a:p>
            <a:pPr algn="just"/>
            <a:r>
              <a:rPr lang="es-MX" sz="1600" b="1" smtClean="0">
                <a:solidFill>
                  <a:schemeClr val="tx1"/>
                </a:solidFill>
              </a:rPr>
              <a:t>Con dicha clasificación se identifica el presupuesto destinado a funciones de gobierno, desarrollo social, desarrollo económico y otras no clasificadas; permitiendo determinar los objetivos generales de las políticas públicas y los recursos financieros que se asignan para alcanzar éstos.</a:t>
            </a:r>
            <a:endParaRPr lang="es-MX" b="1" smtClean="0">
              <a:solidFill>
                <a:schemeClr val="tx1"/>
              </a:solidFill>
            </a:endParaRPr>
          </a:p>
          <a:p>
            <a:pPr algn="just"/>
            <a:endParaRPr lang="es-MX" sz="1600" b="1" smtClean="0">
              <a:solidFill>
                <a:srgbClr val="0070C0"/>
              </a:solidFill>
            </a:endParaRPr>
          </a:p>
          <a:p>
            <a:pPr algn="just"/>
            <a:endParaRPr lang="es-MX" sz="1600" b="1" smtClean="0">
              <a:solidFill>
                <a:srgbClr val="0070C0"/>
              </a:solidFill>
            </a:endParaRPr>
          </a:p>
          <a:p>
            <a:pPr algn="just"/>
            <a:endParaRPr lang="es-MX" sz="1600" b="1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350" y="4314825"/>
            <a:ext cx="5516563" cy="153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2 Subtítulo"/>
          <p:cNvSpPr>
            <a:spLocks noGrp="1"/>
          </p:cNvSpPr>
          <p:nvPr>
            <p:ph type="subTitle" idx="1"/>
          </p:nvPr>
        </p:nvSpPr>
        <p:spPr>
          <a:xfrm>
            <a:off x="971550" y="549275"/>
            <a:ext cx="7200900" cy="6119813"/>
          </a:xfrm>
        </p:spPr>
        <p:txBody>
          <a:bodyPr/>
          <a:lstStyle/>
          <a:p>
            <a:r>
              <a:rPr lang="es-MX" sz="2800" b="1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smtClean="0">
              <a:solidFill>
                <a:schemeClr val="tx1"/>
              </a:solidFill>
            </a:endParaRPr>
          </a:p>
          <a:p>
            <a:pPr algn="just"/>
            <a:r>
              <a:rPr lang="es-MX" sz="1400" b="1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smtClean="0">
              <a:solidFill>
                <a:schemeClr val="tx1"/>
              </a:solidFill>
            </a:endParaRPr>
          </a:p>
          <a:p>
            <a:pPr algn="just"/>
            <a:r>
              <a:rPr lang="es-MX" sz="1400" b="1" smtClean="0">
                <a:solidFill>
                  <a:schemeClr val="tx1"/>
                </a:solidFill>
              </a:rPr>
              <a:t>Esta clasificación además permite delimitar con precisión el ámbito de Sector Público de cada orden de gobierno y por ende los alcances de su probable responsabilidad fiscal y cuasi fiscal.</a:t>
            </a:r>
          </a:p>
          <a:p>
            <a:pPr algn="just"/>
            <a:endParaRPr lang="es-MX" sz="1600" b="1" smtClean="0">
              <a:solidFill>
                <a:srgbClr val="0070C0"/>
              </a:solidFill>
            </a:endParaRPr>
          </a:p>
          <a:p>
            <a:pPr algn="just"/>
            <a:endParaRPr lang="es-MX" sz="1600" smtClean="0">
              <a:solidFill>
                <a:schemeClr val="tx1"/>
              </a:solidFill>
            </a:endParaRPr>
          </a:p>
        </p:txBody>
      </p:sp>
      <p:pic>
        <p:nvPicPr>
          <p:cNvPr id="9219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4365625"/>
            <a:ext cx="2438400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676650"/>
            <a:ext cx="5656262" cy="284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4213" y="549275"/>
            <a:ext cx="7488237" cy="57594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pPr fontAlgn="auto">
              <a:spcAft>
                <a:spcPts val="0"/>
              </a:spcAft>
              <a:defRPr/>
            </a:pPr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 fontAlgn="auto">
              <a:spcAft>
                <a:spcPts val="0"/>
              </a:spcAft>
              <a:defRPr/>
            </a:pPr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 fontAlgn="auto">
              <a:spcAft>
                <a:spcPts val="0"/>
              </a:spcAft>
              <a:defRPr/>
            </a:pPr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 fontAlgn="auto">
              <a:spcAft>
                <a:spcPts val="0"/>
              </a:spcAft>
              <a:defRPr/>
            </a:pPr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 fontAlgn="auto">
              <a:spcAft>
                <a:spcPts val="0"/>
              </a:spcAft>
              <a:defRPr/>
            </a:pPr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 fontAlgn="auto">
              <a:spcAft>
                <a:spcPts val="0"/>
              </a:spcAft>
              <a:defRPr/>
            </a:pPr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 fontAlgn="auto">
              <a:spcAft>
                <a:spcPts val="0"/>
              </a:spcAft>
              <a:defRPr/>
            </a:pPr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endParaRPr lang="es-MX" dirty="0"/>
          </a:p>
        </p:txBody>
      </p:sp>
      <p:pic>
        <p:nvPicPr>
          <p:cNvPr id="10243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400" y="4078288"/>
            <a:ext cx="1504950" cy="153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3" y="3208338"/>
            <a:ext cx="6503987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UPUESTO CIUDADANO 2015 PROGRESO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PRESUPUESTO CIUDADANO 2015 PROGRESO</Template>
  <TotalTime>0</TotalTime>
  <Words>965</Words>
  <Application>Microsoft Office PowerPoint</Application>
  <PresentationFormat>Presentación en pantalla (4:3)</PresentationFormat>
  <Paragraphs>85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Aharoni</vt:lpstr>
      <vt:lpstr>Arial</vt:lpstr>
      <vt:lpstr>Berlin Sans FB Demi</vt:lpstr>
      <vt:lpstr>Calibri</vt:lpstr>
      <vt:lpstr>Calibri Light</vt:lpstr>
      <vt:lpstr>Century Gothic</vt:lpstr>
      <vt:lpstr>PRESUPUESTO CIUDADANO 2015 PROGRESO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Luffi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PRESUPUESTO CIUDADANO 2015</dc:title>
  <dc:creator>Luffi</dc:creator>
  <cp:lastModifiedBy>Juan Jesús Velazquez Galván</cp:lastModifiedBy>
  <cp:revision>2</cp:revision>
  <dcterms:created xsi:type="dcterms:W3CDTF">2015-10-27T19:05:23Z</dcterms:created>
  <dcterms:modified xsi:type="dcterms:W3CDTF">2016-11-17T15:35:22Z</dcterms:modified>
</cp:coreProperties>
</file>