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89" d="100"/>
          <a:sy n="89" d="100"/>
        </p:scale>
        <p:origin x="179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t>18/11/2016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18/11/2016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doc.aspx" TargetMode="External"/><Relationship Id="rId2" Type="http://schemas.openxmlformats.org/officeDocument/2006/relationships/hyperlink" Target="http://187.216.63.227/Transparencia/Consultapreg.aspx"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transparencia.asecoahuila.gob.m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MONCLOVA,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818875759"/>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214,162,046.23</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MATERIALES Y SUMINISTROS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50,685,664.55</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91,566,949.76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20,784,541.76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29,281,169.52</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121,758,761.38</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21,094,756.80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ES" sz="1400" b="1" i="0" u="none" strike="noStrike" dirty="0" smtClean="0">
                          <a:solidFill>
                            <a:schemeClr val="tx1"/>
                          </a:solidFill>
                          <a:effectLst/>
                          <a:latin typeface="Calibri" panose="020F0502020204030204" pitchFamily="34" charset="0"/>
                        </a:rPr>
                        <a:t>549,333,890.00</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smtClean="0">
                <a:solidFill>
                  <a:schemeClr val="tx1"/>
                </a:solidFill>
                <a:hlinkClick r:id="rId2"/>
              </a:rPr>
              <a:t>http://www.monclova.gob.mx</a:t>
            </a:r>
          </a:p>
          <a:p>
            <a:pPr algn="just">
              <a:lnSpc>
                <a:spcPct val="150000"/>
              </a:lnSpc>
            </a:pPr>
            <a:r>
              <a:rPr lang="es-MX" sz="1600" b="1" dirty="0" smtClean="0">
                <a:solidFill>
                  <a:schemeClr val="tx1"/>
                </a:solidFill>
                <a:hlinkClick r:id="rId2"/>
              </a:rPr>
              <a:t>http://187.216.63.227/Transparencia/Consultapreg.aspx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3"/>
              </a:rPr>
              <a:t>http://</a:t>
            </a:r>
            <a:r>
              <a:rPr lang="es-MX" sz="1600" b="1" dirty="0" smtClean="0">
                <a:solidFill>
                  <a:schemeClr val="tx1"/>
                </a:solidFill>
                <a:hlinkClick r:id="rId3"/>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4"/>
              </a:rPr>
              <a:t>http</a:t>
            </a:r>
            <a:r>
              <a:rPr lang="es-MX" sz="1600" b="1" dirty="0">
                <a:solidFill>
                  <a:schemeClr val="tx1"/>
                </a:solidFill>
                <a:hlinkClick r:id="rId4"/>
              </a:rPr>
              <a:t>://transparencia.asecoahuila.gob.mx</a:t>
            </a:r>
            <a:r>
              <a:rPr lang="es-MX" sz="1600" b="1" dirty="0" smtClean="0">
                <a:solidFill>
                  <a:schemeClr val="tx1"/>
                </a:solidFill>
                <a:hlinkClick r:id="rId4"/>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MONCLOVA,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11062783"/>
              </p:ext>
            </p:extLst>
          </p:nvPr>
        </p:nvGraphicFramePr>
        <p:xfrm>
          <a:off x="899592" y="3068960"/>
          <a:ext cx="6007100" cy="2664292"/>
        </p:xfrm>
        <a:graphic>
          <a:graphicData uri="http://schemas.openxmlformats.org/drawingml/2006/table">
            <a:tbl>
              <a:tblPr>
                <a:tableStyleId>{16D9F66E-5EB9-4882-86FB-DCBF35E3C3E4}</a:tableStyleId>
              </a:tblPr>
              <a:tblGrid>
                <a:gridCol w="4394200"/>
                <a:gridCol w="1612900"/>
              </a:tblGrid>
              <a:tr h="251043">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26749">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$109,628,074.08</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CONTRIBUCIONES DE MEJORAS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54,644,127.58</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12,484,379.40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3,244,319.14</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340,810,824.90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28,522,164.90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l" rtl="0" fontAlgn="ctr"/>
                      <a:r>
                        <a:rPr lang="es-MX" sz="1200" u="none" strike="noStrike" dirty="0">
                          <a:effectLst/>
                        </a:rPr>
                        <a:t>INGRESOS DERIVADOS DE FINANCIAMIENTO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8650">
                <a:tc>
                  <a:txBody>
                    <a:bodyPr/>
                    <a:lstStyle/>
                    <a:p>
                      <a:pPr algn="ctr" rtl="0" fontAlgn="ctr"/>
                      <a:r>
                        <a:rPr lang="es-ES" sz="1200" b="1" i="0" u="none" strike="noStrike" dirty="0" smtClean="0">
                          <a:solidFill>
                            <a:srgbClr val="000000"/>
                          </a:solidFill>
                          <a:effectLst/>
                          <a:latin typeface="Calibri" panose="020F0502020204030204" pitchFamily="34" charset="0"/>
                        </a:rPr>
                        <a:t>TOTAL </a:t>
                      </a:r>
                      <a:endParaRPr lang="es-MX"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1" i="0" u="none" strike="noStrike" dirty="0" smtClean="0">
                          <a:solidFill>
                            <a:srgbClr val="000000"/>
                          </a:solidFill>
                          <a:effectLst/>
                          <a:latin typeface="Calibri" panose="020F0502020204030204" pitchFamily="34" charset="0"/>
                        </a:rPr>
                        <a:t>549,333,890.00</a:t>
                      </a:r>
                      <a:endParaRPr lang="es-MX" sz="1200" b="1" i="0" u="none" strike="noStrike" dirty="0">
                        <a:solidFill>
                          <a:srgbClr val="000000"/>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2263219260"/>
              </p:ext>
            </p:extLst>
          </p:nvPr>
        </p:nvGraphicFramePr>
        <p:xfrm>
          <a:off x="971600" y="4509120"/>
          <a:ext cx="5778500" cy="1627996"/>
        </p:xfrm>
        <a:graphic>
          <a:graphicData uri="http://schemas.openxmlformats.org/drawingml/2006/table">
            <a:tbl>
              <a:tblPr>
                <a:tableStyleId>{93296810-A885-4BE3-A3E7-6D5BEEA58F35}</a:tableStyleId>
              </a:tblPr>
              <a:tblGrid>
                <a:gridCol w="4318000"/>
                <a:gridCol w="1460500"/>
              </a:tblGrid>
              <a:tr h="248028">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24025">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225,712,755.18</a:t>
                      </a:r>
                      <a:endParaRPr lang="es-MX" sz="1200" b="0" i="0" u="none" strike="noStrike" dirty="0">
                        <a:solidFill>
                          <a:srgbClr val="000000"/>
                        </a:solidFill>
                        <a:effectLst/>
                        <a:latin typeface="Calibri" panose="020F0502020204030204" pitchFamily="34" charset="0"/>
                      </a:endParaRPr>
                    </a:p>
                  </a:txBody>
                  <a:tcPr marL="7620" marT="7620" marB="0" anchor="ctr"/>
                </a:tc>
              </a:tr>
              <a:tr h="216024">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300,522,369.78</a:t>
                      </a:r>
                      <a:endParaRPr lang="es-MX" sz="1200" b="0" i="0" u="none" strike="noStrike" dirty="0">
                        <a:solidFill>
                          <a:srgbClr val="000000"/>
                        </a:solidFill>
                        <a:effectLst/>
                        <a:latin typeface="Calibri" panose="020F0502020204030204" pitchFamily="34" charset="0"/>
                      </a:endParaRPr>
                    </a:p>
                  </a:txBody>
                  <a:tcPr marL="7620" marT="7620" marB="0" anchor="ctr"/>
                </a:tc>
              </a:tr>
              <a:tr h="216024">
                <a:tc>
                  <a:txBody>
                    <a:bodyPr/>
                    <a:lstStyle/>
                    <a:p>
                      <a:pPr algn="l" rtl="0" fontAlgn="ctr"/>
                      <a:r>
                        <a:rPr lang="es-MX" sz="1200" u="none" strike="noStrike">
                          <a:effectLst/>
                        </a:rPr>
                        <a:t>DESARROLLO ECONÓMICO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2,004,008.24</a:t>
                      </a:r>
                      <a:endParaRPr lang="es-MX" sz="1200" b="0" i="0" u="none" strike="noStrike" dirty="0">
                        <a:solidFill>
                          <a:srgbClr val="000000"/>
                        </a:solidFill>
                        <a:effectLst/>
                        <a:latin typeface="Calibri" panose="020F0502020204030204" pitchFamily="34" charset="0"/>
                      </a:endParaRPr>
                    </a:p>
                  </a:txBody>
                  <a:tcPr marL="7620" marT="7620" marB="0" anchor="ctr"/>
                </a:tc>
              </a:tr>
              <a:tr h="320035">
                <a:tc>
                  <a:txBody>
                    <a:bodyPr/>
                    <a:lstStyle/>
                    <a:p>
                      <a:pPr algn="l" rtl="0" fontAlgn="ctr"/>
                      <a:r>
                        <a:rPr lang="es-MX" sz="1200" u="none" strike="noStrike" dirty="0">
                          <a:effectLst/>
                        </a:rPr>
                        <a:t>OTRAS CLASIFICADAS EN FUNCIONES ANTERIORES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0" i="0" u="none" strike="noStrike" dirty="0" smtClean="0">
                          <a:solidFill>
                            <a:srgbClr val="000000"/>
                          </a:solidFill>
                          <a:effectLst/>
                          <a:latin typeface="Calibri" panose="020F0502020204030204" pitchFamily="34" charset="0"/>
                        </a:rPr>
                        <a:t>21,094,756,80</a:t>
                      </a:r>
                      <a:endParaRPr lang="es-MX" sz="1200" b="0" i="0" u="none" strike="noStrike" dirty="0">
                        <a:solidFill>
                          <a:srgbClr val="000000"/>
                        </a:solidFill>
                        <a:effectLst/>
                        <a:latin typeface="Calibri" panose="020F0502020204030204" pitchFamily="34" charset="0"/>
                      </a:endParaRPr>
                    </a:p>
                  </a:txBody>
                  <a:tcPr marL="7620" marT="7620" marB="0" anchor="ctr"/>
                </a:tc>
              </a:tr>
              <a:tr h="3920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smtClean="0">
                          <a:effectLst/>
                        </a:rPr>
                        <a:t>T</a:t>
                      </a:r>
                      <a:r>
                        <a:rPr lang="es-MX" sz="1400" b="1" u="none" strike="noStrike" kern="1200" dirty="0" smtClean="0">
                          <a:solidFill>
                            <a:schemeClr val="dk1"/>
                          </a:solidFill>
                          <a:effectLst/>
                          <a:latin typeface="+mn-lt"/>
                          <a:ea typeface="+mn-ea"/>
                          <a:cs typeface="+mn-cs"/>
                        </a:rPr>
                        <a:t>OTAL</a:t>
                      </a:r>
                    </a:p>
                    <a:p>
                      <a:pPr algn="ctr" rtl="0" fontAlgn="ct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ES" sz="1200" b="1" i="0" u="none" strike="noStrike" dirty="0" smtClean="0">
                          <a:solidFill>
                            <a:srgbClr val="000000"/>
                          </a:solidFill>
                          <a:effectLst/>
                          <a:latin typeface="Calibri" panose="020F0502020204030204" pitchFamily="34" charset="0"/>
                        </a:rPr>
                        <a:t>549,333,890.00</a:t>
                      </a:r>
                      <a:endParaRPr lang="es-MX" sz="1200" b="1" i="0" u="none" strike="noStrike" dirty="0">
                        <a:solidFill>
                          <a:srgbClr val="000000"/>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33606214"/>
              </p:ext>
            </p:extLst>
          </p:nvPr>
        </p:nvGraphicFramePr>
        <p:xfrm>
          <a:off x="1547664" y="764703"/>
          <a:ext cx="6296417" cy="5040567"/>
        </p:xfrm>
        <a:graphic>
          <a:graphicData uri="http://schemas.openxmlformats.org/drawingml/2006/table">
            <a:tbl>
              <a:tblPr>
                <a:tableStyleId>{93296810-A885-4BE3-A3E7-6D5BEEA58F35}</a:tableStyleId>
              </a:tblPr>
              <a:tblGrid>
                <a:gridCol w="4620863"/>
                <a:gridCol w="1675554"/>
              </a:tblGrid>
              <a:tr h="315671">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tc>
              </a:tr>
              <a:tr h="285125">
                <a:tc>
                  <a:txBody>
                    <a:bodyPr/>
                    <a:lstStyle/>
                    <a:p>
                      <a:pPr algn="l" rtl="0" fontAlgn="ctr"/>
                      <a:r>
                        <a:rPr lang="es-MX" sz="1000" u="none" strike="noStrike">
                          <a:effectLst/>
                        </a:rPr>
                        <a:t>01-PRESIDENCIA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38,043,543.00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02-CABILDO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12,650,390.47</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03-CONTRALORIA MUNICIPAL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2,378,733.76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05-SEGURIDAD PUBLICA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92,028,894.43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08-ECOLOGIA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09-OBRAS PUBLICAS</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139,786,044.42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smtClean="0">
                          <a:effectLst/>
                        </a:rPr>
                        <a:t>11-SERVICIOS</a:t>
                      </a:r>
                      <a:r>
                        <a:rPr lang="es-MX" sz="1000" u="none" strike="noStrike" baseline="0" dirty="0" smtClean="0">
                          <a:effectLst/>
                        </a:rPr>
                        <a:t> PUBLICOS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103,085,522.80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12-SECRETARIA DEL AYUNTAMIENTO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a:effectLst/>
                        </a:rPr>
                        <a:t>13-DESARROLLO SOCIAL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21,798,441.60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a:effectLst/>
                        </a:rPr>
                        <a:t>14-TESORERIA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81,203,536.96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21-PENSIONADOS Y JUBILADOS</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0.00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a:effectLst/>
                        </a:rPr>
                        <a:t>19-D.I.F. MUNICIPAL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18,418,211.76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smtClean="0">
                          <a:effectLst/>
                        </a:rPr>
                        <a:t>25-SINDICATURA</a:t>
                      </a:r>
                      <a:r>
                        <a:rPr lang="es-MX" sz="1000" u="none" strike="noStrike" baseline="0" dirty="0" smtClean="0">
                          <a:effectLst/>
                        </a:rPr>
                        <a:t> </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3,659,104.80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smtClean="0">
                          <a:effectLst/>
                        </a:rPr>
                        <a:t>26-SERVICIOS COMUNITARIOS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13,859,564.16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smtClean="0">
                          <a:effectLst/>
                        </a:rPr>
                        <a:t>28-DIVERSOS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17,350,458.32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74940">
                <a:tc>
                  <a:txBody>
                    <a:bodyPr/>
                    <a:lstStyle/>
                    <a:p>
                      <a:pPr algn="l" rtl="0" fontAlgn="ctr"/>
                      <a:r>
                        <a:rPr lang="es-MX" sz="1000" u="none" strike="noStrike" dirty="0" smtClean="0">
                          <a:effectLst/>
                        </a:rPr>
                        <a:t>29-REGIDURIAS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ES" sz="1000" b="0" i="0" u="none" strike="noStrike" dirty="0" smtClean="0">
                          <a:solidFill>
                            <a:srgbClr val="000000"/>
                          </a:solidFill>
                          <a:effectLst/>
                          <a:latin typeface="Calibri" panose="020F0502020204030204" pitchFamily="34" charset="0"/>
                        </a:rPr>
                        <a:t>5,071,443.52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315671">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r" rtl="0" fontAlgn="ctr"/>
                      <a:r>
                        <a:rPr lang="es-ES" sz="1200" b="1" i="0" u="none" strike="noStrike" dirty="0" smtClean="0">
                          <a:solidFill>
                            <a:schemeClr val="tx1"/>
                          </a:solidFill>
                          <a:effectLst/>
                          <a:latin typeface="Calibri" panose="020F0502020204030204" pitchFamily="34" charset="0"/>
                        </a:rPr>
                        <a:t>549,333,890.00</a:t>
                      </a:r>
                      <a:endParaRPr lang="es-MX" sz="1200" b="1" i="0" u="none" strike="noStrike" dirty="0">
                        <a:solidFill>
                          <a:schemeClr val="tx1"/>
                        </a:solidFill>
                        <a:effectLst/>
                        <a:latin typeface="Calibri" panose="020F0502020204030204" pitchFamily="34" charset="0"/>
                      </a:endParaRPr>
                    </a:p>
                  </a:txBody>
                  <a:tcPr marL="6366" marR="76388" marT="6366"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14821</TotalTime>
  <Words>1167</Words>
  <Application>Microsoft Office PowerPoint</Application>
  <PresentationFormat>Presentación en pantalla (4:3)</PresentationFormat>
  <Paragraphs>190</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Berlin Sans FB Demi</vt:lpstr>
      <vt:lpstr>Calibri</vt:lpstr>
      <vt:lpstr>Calibri Light</vt:lpstr>
      <vt:lpstr>Century Gothic</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Maria Fernanda Ramirez</cp:lastModifiedBy>
  <cp:revision>175</cp:revision>
  <dcterms:created xsi:type="dcterms:W3CDTF">2014-07-21T19:40:48Z</dcterms:created>
  <dcterms:modified xsi:type="dcterms:W3CDTF">2016-11-18T18:26:44Z</dcterms:modified>
</cp:coreProperties>
</file>