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7010400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38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65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5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75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16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01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1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11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6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17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19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C04C-FCFD-B74E-BE90-2FCFFFE4369D}" type="datetimeFigureOut">
              <a:rPr lang="es-ES" smtClean="0"/>
              <a:t>17/11/2016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F62D-7E6B-0D44-84DB-802F828CDE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80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image" Target="../media/image5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jp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21914" y="5007230"/>
            <a:ext cx="809965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dist="76200" dir="5400000" algn="t" rotWithShape="0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NADADORES</a:t>
            </a:r>
          </a:p>
          <a:p>
            <a:endParaRPr lang="es-MX" sz="11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dist="762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6" y="156204"/>
            <a:ext cx="1073236" cy="178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27" y="327539"/>
            <a:ext cx="2000219" cy="129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140000">
            <a:off x="204863" y="2335043"/>
            <a:ext cx="6550267" cy="115110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38100">
                  <a:solidFill>
                    <a:schemeClr val="tx1"/>
                  </a:solidFill>
                </a:ln>
                <a:latin typeface="Euphemia" pitchFamily="34" charset="0"/>
              </a:rPr>
              <a:t>PRESUPUESTO CIUDADANO 2015</a:t>
            </a:r>
            <a:endParaRPr lang="es-ES" b="1" dirty="0">
              <a:ln w="38100">
                <a:solidFill>
                  <a:schemeClr val="tx1"/>
                </a:solidFill>
              </a:ln>
              <a:latin typeface="Euphemia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4"/>
          <a:stretch/>
        </p:blipFill>
        <p:spPr>
          <a:xfrm>
            <a:off x="2837526" y="23881"/>
            <a:ext cx="3468427" cy="13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868272" y="4815985"/>
            <a:ext cx="4464423" cy="14002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3850342" y="2695066"/>
            <a:ext cx="4464423" cy="14002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3818965" y="962355"/>
            <a:ext cx="4464423" cy="10748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222868" y="-70617"/>
            <a:ext cx="6710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/>
              <a:t>¿</a:t>
            </a:r>
            <a:r>
              <a:rPr lang="es-MX" sz="3200" b="1" dirty="0"/>
              <a:t>Cómo se organiza un presupuesto? </a:t>
            </a:r>
            <a:endParaRPr lang="es-MX" sz="3200" dirty="0"/>
          </a:p>
        </p:txBody>
      </p:sp>
      <p:sp>
        <p:nvSpPr>
          <p:cNvPr id="5" name="4 Rectángulo"/>
          <p:cNvSpPr/>
          <p:nvPr/>
        </p:nvSpPr>
        <p:spPr>
          <a:xfrm>
            <a:off x="1532965" y="446102"/>
            <a:ext cx="607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Euphemia" pitchFamily="34" charset="0"/>
              </a:rPr>
              <a:t>El </a:t>
            </a:r>
            <a:r>
              <a:rPr lang="es-MX" b="1" dirty="0">
                <a:latin typeface="Euphemia" pitchFamily="34" charset="0"/>
              </a:rPr>
              <a:t>Presupuesto se elabora de las siguientes maneras: </a:t>
            </a:r>
            <a:endParaRPr lang="es-MX" dirty="0">
              <a:latin typeface="Euphemi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3428" y="6136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Corbel" pitchFamily="34" charset="0"/>
            </a:endParaRPr>
          </a:p>
          <a:p>
            <a:r>
              <a:rPr lang="es-MX" b="1" dirty="0">
                <a:latin typeface="Corbel" pitchFamily="34" charset="0"/>
              </a:rPr>
              <a:t>¿Quién lo gasta? </a:t>
            </a:r>
            <a:endParaRPr lang="es-MX" dirty="0">
              <a:latin typeface="Corbel" pitchFamily="34" charset="0"/>
            </a:endParaRPr>
          </a:p>
          <a:p>
            <a:r>
              <a:rPr lang="es-MX" dirty="0">
                <a:latin typeface="Corbel" pitchFamily="34" charset="0"/>
              </a:rPr>
              <a:t>Es la dependencia o entidad encargada de realizar el gasto, esta Clasificación es Administrativa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53428" y="239638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Corbel" pitchFamily="34" charset="0"/>
            </a:endParaRPr>
          </a:p>
          <a:p>
            <a:r>
              <a:rPr lang="es-MX" b="1" dirty="0">
                <a:latin typeface="Corbel" pitchFamily="34" charset="0"/>
              </a:rPr>
              <a:t>¿En qué se gasta? </a:t>
            </a:r>
            <a:endParaRPr lang="es-MX" dirty="0">
              <a:latin typeface="Corbel" pitchFamily="34" charset="0"/>
            </a:endParaRPr>
          </a:p>
          <a:p>
            <a:r>
              <a:rPr lang="es-MX" dirty="0">
                <a:latin typeface="Corbel" pitchFamily="34" charset="0"/>
              </a:rPr>
              <a:t>En que se van a utilizar los recursos, como en inversión pública, nomina, entre otros, esta Clasificación es Económica y Clasificación por Objeto del Gasto.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39981" y="46518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Corbel" pitchFamily="34" charset="0"/>
            </a:endParaRPr>
          </a:p>
          <a:p>
            <a:r>
              <a:rPr lang="es-MX" b="1" dirty="0">
                <a:latin typeface="Corbel" pitchFamily="34" charset="0"/>
              </a:rPr>
              <a:t>¿Para qué se gasta? </a:t>
            </a:r>
            <a:endParaRPr lang="es-MX" dirty="0">
              <a:latin typeface="Corbel" pitchFamily="34" charset="0"/>
            </a:endParaRPr>
          </a:p>
          <a:p>
            <a:r>
              <a:rPr lang="es-MX" dirty="0">
                <a:latin typeface="Corbel" pitchFamily="34" charset="0"/>
              </a:rPr>
              <a:t>El destino que tienen los recursos, como en salud, desarrollo económico, infraestructura, etc. Se le llama Clasificación Funcional. </a:t>
            </a:r>
          </a:p>
        </p:txBody>
      </p:sp>
      <p:grpSp>
        <p:nvGrpSpPr>
          <p:cNvPr id="48" name="47 Grupo"/>
          <p:cNvGrpSpPr/>
          <p:nvPr/>
        </p:nvGrpSpPr>
        <p:grpSpPr>
          <a:xfrm>
            <a:off x="2430931" y="1150613"/>
            <a:ext cx="1119093" cy="645458"/>
            <a:chOff x="2430931" y="2124635"/>
            <a:chExt cx="1119093" cy="645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6" name="35 Conector recto"/>
            <p:cNvCxnSpPr/>
            <p:nvPr/>
          </p:nvCxnSpPr>
          <p:spPr>
            <a:xfrm flipV="1">
              <a:off x="2430931" y="2255789"/>
              <a:ext cx="753033" cy="510987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3173504" y="2259105"/>
              <a:ext cx="376520" cy="0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flipH="1">
              <a:off x="3536576" y="2124635"/>
              <a:ext cx="13448" cy="645458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9" name="48 Grupo"/>
          <p:cNvGrpSpPr/>
          <p:nvPr/>
        </p:nvGrpSpPr>
        <p:grpSpPr>
          <a:xfrm>
            <a:off x="2412657" y="3123091"/>
            <a:ext cx="1119093" cy="645458"/>
            <a:chOff x="2430931" y="2124635"/>
            <a:chExt cx="1119093" cy="645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50" name="49 Conector recto"/>
            <p:cNvCxnSpPr/>
            <p:nvPr/>
          </p:nvCxnSpPr>
          <p:spPr>
            <a:xfrm flipV="1">
              <a:off x="2430931" y="2255789"/>
              <a:ext cx="753033" cy="510987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>
              <a:off x="3173504" y="2259105"/>
              <a:ext cx="376520" cy="0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flipH="1">
              <a:off x="3536576" y="2124635"/>
              <a:ext cx="13448" cy="645458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52 Grupo"/>
          <p:cNvGrpSpPr/>
          <p:nvPr/>
        </p:nvGrpSpPr>
        <p:grpSpPr>
          <a:xfrm>
            <a:off x="2416773" y="5178988"/>
            <a:ext cx="1119093" cy="645458"/>
            <a:chOff x="2430931" y="2124635"/>
            <a:chExt cx="1119093" cy="645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54" name="53 Conector recto"/>
            <p:cNvCxnSpPr/>
            <p:nvPr/>
          </p:nvCxnSpPr>
          <p:spPr>
            <a:xfrm flipV="1">
              <a:off x="2430931" y="2255789"/>
              <a:ext cx="753033" cy="510987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3173504" y="2259105"/>
              <a:ext cx="376520" cy="0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H="1">
              <a:off x="3536576" y="2124635"/>
              <a:ext cx="13448" cy="645458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8056" l="23667" r="71667">
                        <a14:foregroundMark x1="31167" y1="30833" x2="31167" y2="30833"/>
                        <a14:foregroundMark x1="33000" y1="31111" x2="33000" y2="31111"/>
                        <a14:foregroundMark x1="38000" y1="33056" x2="38000" y2="33056"/>
                        <a14:foregroundMark x1="36167" y1="26667" x2="36167" y2="26667"/>
                        <a14:foregroundMark x1="27500" y1="40833" x2="27500" y2="40833"/>
                        <a14:foregroundMark x1="23833" y1="51944" x2="23833" y2="51944"/>
                        <a14:foregroundMark x1="44000" y1="70556" x2="44000" y2="70556"/>
                        <a14:foregroundMark x1="38667" y1="68611" x2="38667" y2="68611"/>
                        <a14:foregroundMark x1="36000" y1="74167" x2="36000" y2="74167"/>
                        <a14:foregroundMark x1="35833" y1="85278" x2="35833" y2="85278"/>
                        <a14:foregroundMark x1="44000" y1="88611" x2="44000" y2="88611"/>
                        <a14:foregroundMark x1="61833" y1="86389" x2="61833" y2="86389"/>
                        <a14:foregroundMark x1="62667" y1="80833" x2="62667" y2="80833"/>
                        <a14:foregroundMark x1="64667" y1="81389" x2="64667" y2="81389"/>
                        <a14:foregroundMark x1="52667" y1="43889" x2="52667" y2="43889"/>
                        <a14:foregroundMark x1="63333" y1="13611" x2="63333" y2="13611"/>
                        <a14:foregroundMark x1="36667" y1="13611" x2="36667" y2="13611"/>
                        <a14:foregroundMark x1="71667" y1="30833" x2="71667" y2="30833"/>
                        <a14:foregroundMark x1="53167" y1="42500" x2="53167" y2="42500"/>
                        <a14:foregroundMark x1="68500" y1="71111" x2="68500" y2="71111"/>
                        <a14:foregroundMark x1="28667" y1="38333" x2="28667" y2="38333"/>
                        <a14:foregroundMark x1="46167" y1="35000" x2="46167" y2="35000"/>
                        <a14:foregroundMark x1="26833" y1="42222" x2="26833" y2="42222"/>
                        <a14:foregroundMark x1="37500" y1="10000" x2="37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3" t="2816" r="24683" b="4089"/>
          <a:stretch/>
        </p:blipFill>
        <p:spPr>
          <a:xfrm>
            <a:off x="1690743" y="5090543"/>
            <a:ext cx="793237" cy="810098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89" y="5490153"/>
            <a:ext cx="876197" cy="589634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3" y="5959763"/>
            <a:ext cx="1792966" cy="9170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8" y="951425"/>
            <a:ext cx="1682657" cy="168265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8" y="2955967"/>
            <a:ext cx="1672038" cy="17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0" y="5940956"/>
            <a:ext cx="954658" cy="9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2199" y="282533"/>
            <a:ext cx="7110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800" dirty="0" smtClean="0"/>
              <a:t>¿Cuanto ganan los servidores  públicos de Alto?</a:t>
            </a:r>
            <a:endParaRPr lang="es-MX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487737" y="954653"/>
            <a:ext cx="6193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De acuerdo al tabulador de Sueldos y Salarios, el total mensual</a:t>
            </a:r>
          </a:p>
          <a:p>
            <a:pPr algn="ctr"/>
            <a:r>
              <a:rPr lang="es-MX" dirty="0" smtClean="0"/>
              <a:t>(despensa y prestaciones anuales: aguinaldo y prima vacacional </a:t>
            </a:r>
          </a:p>
          <a:p>
            <a:pPr algn="ctr"/>
            <a:r>
              <a:rPr lang="es-MX" dirty="0" smtClean="0"/>
              <a:t>mensual  son: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45510"/>
              </p:ext>
            </p:extLst>
          </p:nvPr>
        </p:nvGraphicFramePr>
        <p:xfrm>
          <a:off x="3603996" y="2187403"/>
          <a:ext cx="4724899" cy="29909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152360"/>
                <a:gridCol w="1180214"/>
                <a:gridCol w="1212111"/>
                <a:gridCol w="1180214"/>
              </a:tblGrid>
              <a:tr h="351026"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Puesto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Sueldo Mensual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Prima Vacacional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Aguinaldo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Alcalde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$67,846.40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$13,569.20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$67,846.40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Regidores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$25,447.80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$4,241.30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$25,447.80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Tesorero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24,140.40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$4,023.40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$24,140.40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Contralor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$24,140.40</a:t>
                      </a:r>
                    </a:p>
                    <a:p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$4,023.40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$24,140.40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Directores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 de 11,324.40 a $18,954.40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de$ 755.00  a$1,263.63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De $ 11,324.40 </a:t>
                      </a:r>
                    </a:p>
                    <a:p>
                      <a:r>
                        <a:rPr lang="es-MX" sz="1200" dirty="0" smtClean="0"/>
                        <a:t>a$18,954.40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216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Coordinadores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de $6,217.20 </a:t>
                      </a:r>
                    </a:p>
                    <a:p>
                      <a:r>
                        <a:rPr lang="es-MX" sz="1200" dirty="0" smtClean="0"/>
                        <a:t>   a</a:t>
                      </a:r>
                      <a:r>
                        <a:rPr lang="es-MX" sz="1200" baseline="0" dirty="0" smtClean="0"/>
                        <a:t> $7,640.80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de$414.50</a:t>
                      </a:r>
                    </a:p>
                    <a:p>
                      <a:r>
                        <a:rPr lang="es-MX" sz="1200" baseline="0" dirty="0" smtClean="0"/>
                        <a:t>a $ 509.38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smtClean="0"/>
                        <a:t>De $8,289.60</a:t>
                      </a:r>
                      <a:endParaRPr lang="es-MX" sz="1200" dirty="0" smtClean="0"/>
                    </a:p>
                    <a:p>
                      <a:r>
                        <a:rPr lang="es-MX" sz="1200" dirty="0" smtClean="0"/>
                        <a:t>a $ 10,187.73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0" y="1838143"/>
            <a:ext cx="2840815" cy="31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304800" y="149718"/>
            <a:ext cx="5068888" cy="4800600"/>
            <a:chOff x="798512" y="1538287"/>
            <a:chExt cx="3533775" cy="3440113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26"/>
            <a:stretch/>
          </p:blipFill>
          <p:spPr>
            <a:xfrm>
              <a:off x="798512" y="1538287"/>
              <a:ext cx="3533775" cy="3440113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>
            <a:xfrm>
              <a:off x="889000" y="1630080"/>
              <a:ext cx="3314700" cy="334832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" r="14272"/>
          <a:stretch/>
        </p:blipFill>
        <p:spPr>
          <a:xfrm>
            <a:off x="4572001" y="24056"/>
            <a:ext cx="4572000" cy="50941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34597" y="1716050"/>
            <a:ext cx="4454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Corbel" pitchFamily="34" charset="0"/>
              </a:rPr>
              <a:t>Trabajando con responsabilidad se ha logrado aumentar las obras realizadas, que han impulsado el crecimiento y el desarrollo del Municipio. Y de acuerdo a la población y al gasto racionado esta Administración No se ha visto en la necesidad de contratar deuda publica.</a:t>
            </a:r>
            <a:endParaRPr lang="es-MX" sz="2000" dirty="0">
              <a:latin typeface="Corbe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7912" y="257832"/>
            <a:ext cx="3324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Corbel" pitchFamily="34" charset="0"/>
              </a:rPr>
              <a:t>¿Cual es la deuda </a:t>
            </a:r>
          </a:p>
          <a:p>
            <a:r>
              <a:rPr lang="es-MX" sz="3200" dirty="0" smtClean="0">
                <a:latin typeface="Corbel" pitchFamily="34" charset="0"/>
              </a:rPr>
              <a:t>Publica Municipal?</a:t>
            </a:r>
            <a:endParaRPr lang="es-MX" sz="32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35" y="263490"/>
            <a:ext cx="2850929" cy="474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2738900" y="102140"/>
            <a:ext cx="3692906" cy="4774062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73496" y="5953127"/>
            <a:ext cx="872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Corbel" pitchFamily="34" charset="0"/>
              </a:rPr>
              <a:t>Información proporcionada por: Ing. Roberto Falcón Castellanos </a:t>
            </a:r>
            <a:r>
              <a:rPr lang="es-MX" sz="1200" dirty="0" smtClean="0">
                <a:latin typeface="Corbel" pitchFamily="34" charset="0"/>
              </a:rPr>
              <a:t>Director de Catastro e Ingresos.</a:t>
            </a:r>
            <a:endParaRPr lang="es-MX" sz="1600" dirty="0" smtClean="0">
              <a:latin typeface="Corbe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95077" y="6515494"/>
            <a:ext cx="3666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Corbel" pitchFamily="34" charset="0"/>
              </a:rPr>
              <a:t>Elaborado  el   día </a:t>
            </a:r>
            <a:r>
              <a:rPr lang="es-MX" sz="1100" dirty="0"/>
              <a:t>1</a:t>
            </a:r>
            <a:r>
              <a:rPr lang="es-MX" sz="1100" dirty="0" smtClean="0"/>
              <a:t>4 </a:t>
            </a:r>
            <a:r>
              <a:rPr lang="es-MX" sz="1100" dirty="0" smtClean="0">
                <a:latin typeface="Corbel" pitchFamily="34" charset="0"/>
              </a:rPr>
              <a:t>de Enero  del </a:t>
            </a:r>
            <a:r>
              <a:rPr lang="es-MX" sz="1100" dirty="0" smtClean="0"/>
              <a:t>2015</a:t>
            </a:r>
            <a:endParaRPr lang="es-MX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367408" y="102140"/>
            <a:ext cx="6401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¿Qué pueden hacer los ciudadanos?  </a:t>
            </a:r>
          </a:p>
          <a:p>
            <a:endParaRPr lang="es-MX" sz="320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1460181" y="698643"/>
            <a:ext cx="6216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Visitar la página en la cual se encuentra la información presupuestal del </a:t>
            </a:r>
            <a:r>
              <a:rPr lang="es-MX" dirty="0" smtClean="0"/>
              <a:t>municipio</a:t>
            </a:r>
            <a:r>
              <a:rPr lang="es-MX" dirty="0"/>
              <a:t>:</a:t>
            </a:r>
          </a:p>
          <a:p>
            <a:pPr algn="ctr"/>
            <a:endParaRPr lang="es-MX" dirty="0"/>
          </a:p>
        </p:txBody>
      </p:sp>
      <p:grpSp>
        <p:nvGrpSpPr>
          <p:cNvPr id="3" name="2 Grupo"/>
          <p:cNvGrpSpPr/>
          <p:nvPr/>
        </p:nvGrpSpPr>
        <p:grpSpPr>
          <a:xfrm>
            <a:off x="2824460" y="1318990"/>
            <a:ext cx="3571003" cy="1013398"/>
            <a:chOff x="3786630" y="1318990"/>
            <a:chExt cx="3571003" cy="1013398"/>
          </a:xfrm>
        </p:grpSpPr>
        <p:sp>
          <p:nvSpPr>
            <p:cNvPr id="11" name="10 Rectángulo"/>
            <p:cNvSpPr/>
            <p:nvPr/>
          </p:nvSpPr>
          <p:spPr>
            <a:xfrm>
              <a:off x="4897536" y="1641023"/>
              <a:ext cx="24600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solidFill>
                    <a:srgbClr val="0070C0"/>
                  </a:solidFill>
                </a:rPr>
                <a:t>http://www.icai.org.mx</a:t>
              </a:r>
            </a:p>
          </p:txBody>
        </p:sp>
        <p:pic>
          <p:nvPicPr>
            <p:cNvPr id="15" name="14 Imagen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79" b="89641" l="9950" r="89552">
                          <a14:foregroundMark x1="29851" y1="59363" x2="29851" y2="59363"/>
                          <a14:foregroundMark x1="46766" y1="5179" x2="46766" y2="5179"/>
                          <a14:backgroundMark x1="24378" y1="73705" x2="24378" y2="73705"/>
                          <a14:backgroundMark x1="46269" y1="76892" x2="46269" y2="768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r="-2817" b="10777"/>
            <a:stretch/>
          </p:blipFill>
          <p:spPr>
            <a:xfrm>
              <a:off x="3786630" y="1318990"/>
              <a:ext cx="1096766" cy="1013398"/>
            </a:xfrm>
            <a:prstGeom prst="rect">
              <a:avLst/>
            </a:prstGeom>
          </p:spPr>
        </p:pic>
      </p:grpSp>
      <p:sp>
        <p:nvSpPr>
          <p:cNvPr id="14" name="13 CuadroTexto"/>
          <p:cNvSpPr txBox="1"/>
          <p:nvPr/>
        </p:nvSpPr>
        <p:spPr>
          <a:xfrm>
            <a:off x="839543" y="4445315"/>
            <a:ext cx="25263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endParaRPr lang="es-MX" sz="1600" dirty="0">
              <a:latin typeface="Corbel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latin typeface="Corbel" pitchFamily="34" charset="0"/>
              </a:rPr>
              <a:t>C. Ismael Aguirre Rodríguez</a:t>
            </a: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latin typeface="Corbel" pitchFamily="34" charset="0"/>
              </a:rPr>
              <a:t>Presidente  Municipal</a:t>
            </a:r>
          </a:p>
          <a:p>
            <a:pPr algn="ctr">
              <a:lnSpc>
                <a:spcPts val="1500"/>
              </a:lnSpc>
            </a:pPr>
            <a:endParaRPr lang="es-MX" sz="1600" dirty="0" smtClean="0">
              <a:latin typeface="Corbe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10196" y="4445315"/>
            <a:ext cx="30392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endParaRPr lang="es-MX" sz="1600" dirty="0">
              <a:latin typeface="Corbel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latin typeface="Corbel" pitchFamily="34" charset="0"/>
              </a:rPr>
              <a:t>LAE. Gloria Yolanda Ríos  Sánchez</a:t>
            </a: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latin typeface="Corbel" pitchFamily="34" charset="0"/>
              </a:rPr>
              <a:t>Tesorera</a:t>
            </a:r>
          </a:p>
          <a:p>
            <a:pPr algn="ctr">
              <a:lnSpc>
                <a:spcPts val="1500"/>
              </a:lnSpc>
            </a:pPr>
            <a:endParaRPr lang="es-MX" sz="1600" dirty="0" smtClean="0">
              <a:latin typeface="Corbe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33864"/>
              </p:ext>
            </p:extLst>
          </p:nvPr>
        </p:nvGraphicFramePr>
        <p:xfrm>
          <a:off x="2331970" y="2637289"/>
          <a:ext cx="45953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651"/>
                <a:gridCol w="344161"/>
                <a:gridCol w="195349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b="0" dirty="0" smtClean="0">
                          <a:solidFill>
                            <a:sysClr val="windowText" lastClr="000000"/>
                          </a:solidFill>
                        </a:rPr>
                        <a:t>Presidencia Municipal</a:t>
                      </a:r>
                      <a:endParaRPr lang="es-MX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ysClr val="windowText" lastClr="000000"/>
                          </a:solidFill>
                        </a:rPr>
                        <a:t>869-694-05-44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b="0" dirty="0" err="1" smtClean="0">
                          <a:solidFill>
                            <a:sysClr val="windowText" lastClr="000000"/>
                          </a:solidFill>
                        </a:rPr>
                        <a:t>Dif</a:t>
                      </a:r>
                      <a:r>
                        <a:rPr lang="es-MX" b="0" dirty="0" smtClean="0">
                          <a:solidFill>
                            <a:sysClr val="windowText" lastClr="000000"/>
                          </a:solidFill>
                        </a:rPr>
                        <a:t> Municipal</a:t>
                      </a:r>
                      <a:endParaRPr lang="es-MX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ysClr val="windowText" lastClr="000000"/>
                          </a:solidFill>
                        </a:rPr>
                        <a:t>869-694-41-82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b="0" dirty="0" smtClean="0">
                          <a:solidFill>
                            <a:sysClr val="windowText" lastClr="000000"/>
                          </a:solidFill>
                        </a:rPr>
                        <a:t>Seguridad Publica</a:t>
                      </a:r>
                      <a:endParaRPr lang="es-MX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ysClr val="windowText" lastClr="000000"/>
                          </a:solidFill>
                        </a:rPr>
                        <a:t>869-694- 45-54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18" y="2574184"/>
            <a:ext cx="1274016" cy="127401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50343" y="6278366"/>
            <a:ext cx="6281463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1600" dirty="0" smtClean="0">
                <a:latin typeface="Corbel" pitchFamily="34" charset="0"/>
              </a:rPr>
              <a:t>Presentación elaborada por: Dinora </a:t>
            </a:r>
            <a:r>
              <a:rPr lang="es-MX" sz="1600" dirty="0" err="1" smtClean="0">
                <a:latin typeface="Corbel" pitchFamily="34" charset="0"/>
              </a:rPr>
              <a:t>Mayela</a:t>
            </a:r>
            <a:r>
              <a:rPr lang="es-MX" sz="1600" dirty="0" smtClean="0">
                <a:latin typeface="Corbel" pitchFamily="34" charset="0"/>
              </a:rPr>
              <a:t> García Garza </a:t>
            </a:r>
            <a:r>
              <a:rPr lang="es-MX" sz="1200" dirty="0">
                <a:latin typeface="Corbel" pitchFamily="34" charset="0"/>
              </a:rPr>
              <a:t>Auxiliar de </a:t>
            </a:r>
            <a:r>
              <a:rPr lang="es-MX" sz="1200" dirty="0" smtClean="0">
                <a:latin typeface="Corbel" pitchFamily="34" charset="0"/>
              </a:rPr>
              <a:t>Tesorería.</a:t>
            </a:r>
            <a:endParaRPr lang="es-MX" sz="1200" dirty="0">
              <a:latin typeface="Corbel" pitchFamily="34" charset="0"/>
            </a:endParaRPr>
          </a:p>
          <a:p>
            <a:pPr algn="ctr">
              <a:lnSpc>
                <a:spcPts val="1500"/>
              </a:lnSpc>
            </a:pPr>
            <a:endParaRPr lang="es-MX" sz="1600" dirty="0">
              <a:latin typeface="Corbe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558800" y="4572000"/>
            <a:ext cx="31115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461000" y="4572000"/>
            <a:ext cx="31115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29" y="440873"/>
            <a:ext cx="1428179" cy="2400300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3359404" y="5167955"/>
            <a:ext cx="27497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endParaRPr lang="es-MX" sz="1600" dirty="0">
              <a:latin typeface="Corbel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latin typeface="Corbel" pitchFamily="34" charset="0"/>
              </a:rPr>
              <a:t>C.P. Javier Menchaca Martínez</a:t>
            </a: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latin typeface="Corbel" pitchFamily="34" charset="0"/>
              </a:rPr>
              <a:t>Contralor</a:t>
            </a:r>
          </a:p>
          <a:p>
            <a:pPr algn="ctr">
              <a:lnSpc>
                <a:spcPts val="1500"/>
              </a:lnSpc>
            </a:pPr>
            <a:endParaRPr lang="es-MX" sz="1600" dirty="0" smtClean="0">
              <a:latin typeface="Corbel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3098611" y="5241983"/>
            <a:ext cx="31115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6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3606832"/>
            <a:ext cx="3429526" cy="342952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268480"/>
            <a:ext cx="6245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n>
                  <a:solidFill>
                    <a:schemeClr val="tx1"/>
                  </a:solidFill>
                </a:ln>
                <a:latin typeface="Euphemia" pitchFamily="34" charset="0"/>
              </a:rPr>
              <a:t>¿</a:t>
            </a:r>
            <a:r>
              <a:rPr lang="es-MX" sz="3200" b="1" dirty="0">
                <a:ln>
                  <a:solidFill>
                    <a:schemeClr val="tx1"/>
                  </a:solidFill>
                </a:ln>
                <a:latin typeface="Euphemia" pitchFamily="34" charset="0"/>
              </a:rPr>
              <a:t>Qué es la Ley de Ingresos </a:t>
            </a:r>
            <a:r>
              <a:rPr lang="es-MX" sz="3200" b="1" dirty="0" smtClean="0">
                <a:ln>
                  <a:solidFill>
                    <a:schemeClr val="tx1"/>
                  </a:solidFill>
                </a:ln>
                <a:latin typeface="Euphemia" pitchFamily="34" charset="0"/>
              </a:rPr>
              <a:t>?...</a:t>
            </a:r>
          </a:p>
          <a:p>
            <a:pPr algn="ctr"/>
            <a:r>
              <a:rPr lang="es-MX" sz="3200" b="1" dirty="0" smtClean="0">
                <a:ln>
                  <a:solidFill>
                    <a:schemeClr val="tx1"/>
                  </a:solidFill>
                </a:ln>
                <a:latin typeface="Euphemia" pitchFamily="34" charset="0"/>
              </a:rPr>
              <a:t>y ¿cual </a:t>
            </a:r>
            <a:r>
              <a:rPr lang="es-MX" sz="3200" b="1" dirty="0">
                <a:ln>
                  <a:solidFill>
                    <a:schemeClr val="tx1"/>
                  </a:solidFill>
                </a:ln>
                <a:latin typeface="Euphemia" pitchFamily="34" charset="0"/>
              </a:rPr>
              <a:t>es su importancia? </a:t>
            </a:r>
            <a:endParaRPr lang="es-MX" sz="3200" dirty="0">
              <a:ln>
                <a:solidFill>
                  <a:schemeClr val="tx1"/>
                </a:solidFill>
              </a:ln>
              <a:latin typeface="Euphemi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3412" y="1725251"/>
            <a:ext cx="83237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latin typeface="Euphemia" pitchFamily="34" charset="0"/>
            </a:endParaRPr>
          </a:p>
          <a:p>
            <a:pPr algn="just"/>
            <a:r>
              <a:rPr lang="es-MX" b="1" dirty="0" smtClean="0">
                <a:latin typeface="Euphemia" pitchFamily="34" charset="0"/>
              </a:rPr>
              <a:t>	Es </a:t>
            </a:r>
            <a:r>
              <a:rPr lang="es-MX" b="1" dirty="0">
                <a:latin typeface="Euphemia" pitchFamily="34" charset="0"/>
              </a:rPr>
              <a:t>un documento en el cual se consignan las </a:t>
            </a:r>
            <a:endParaRPr lang="es-MX" b="1" dirty="0" smtClean="0">
              <a:latin typeface="Euphemia" pitchFamily="34" charset="0"/>
            </a:endParaRPr>
          </a:p>
          <a:p>
            <a:pPr algn="just"/>
            <a:r>
              <a:rPr lang="es-MX" b="1" dirty="0" smtClean="0">
                <a:latin typeface="Euphemia" pitchFamily="34" charset="0"/>
              </a:rPr>
              <a:t>cantidades </a:t>
            </a:r>
            <a:r>
              <a:rPr lang="es-MX" b="1" dirty="0">
                <a:latin typeface="Euphemia" pitchFamily="34" charset="0"/>
              </a:rPr>
              <a:t>monetarias de los ingresos </a:t>
            </a:r>
            <a:endParaRPr lang="es-MX" b="1" dirty="0" smtClean="0">
              <a:latin typeface="Euphemia" pitchFamily="34" charset="0"/>
            </a:endParaRPr>
          </a:p>
          <a:p>
            <a:pPr algn="just"/>
            <a:r>
              <a:rPr lang="es-MX" b="1" dirty="0" smtClean="0">
                <a:latin typeface="Euphemia" pitchFamily="34" charset="0"/>
              </a:rPr>
              <a:t>municipales correspondientes </a:t>
            </a:r>
            <a:r>
              <a:rPr lang="es-MX" b="1" dirty="0">
                <a:latin typeface="Euphemia" pitchFamily="34" charset="0"/>
              </a:rPr>
              <a:t>a un ejercicio fiscal, </a:t>
            </a:r>
            <a:endParaRPr lang="es-MX" b="1" dirty="0" smtClean="0">
              <a:latin typeface="Euphemia" pitchFamily="34" charset="0"/>
            </a:endParaRPr>
          </a:p>
          <a:p>
            <a:pPr algn="just"/>
            <a:r>
              <a:rPr lang="es-MX" b="1" dirty="0" smtClean="0">
                <a:latin typeface="Euphemia" pitchFamily="34" charset="0"/>
              </a:rPr>
              <a:t>identificándolos </a:t>
            </a:r>
            <a:r>
              <a:rPr lang="es-MX" b="1" dirty="0">
                <a:latin typeface="Euphemia" pitchFamily="34" charset="0"/>
              </a:rPr>
              <a:t>por </a:t>
            </a:r>
            <a:r>
              <a:rPr lang="es-MX" b="1" dirty="0" smtClean="0">
                <a:latin typeface="Euphemia" pitchFamily="34" charset="0"/>
              </a:rPr>
              <a:t>rubro;( Impuestos, Derechos</a:t>
            </a:r>
          </a:p>
          <a:p>
            <a:pPr algn="just"/>
            <a:r>
              <a:rPr lang="es-MX" b="1" dirty="0">
                <a:latin typeface="Euphemia" pitchFamily="34" charset="0"/>
              </a:rPr>
              <a:t> </a:t>
            </a:r>
            <a:r>
              <a:rPr lang="es-MX" b="1" dirty="0" smtClean="0">
                <a:latin typeface="Euphemia" pitchFamily="34" charset="0"/>
              </a:rPr>
              <a:t>y Productos ),es </a:t>
            </a:r>
            <a:r>
              <a:rPr lang="es-MX" b="1" dirty="0">
                <a:latin typeface="Euphemia" pitchFamily="34" charset="0"/>
              </a:rPr>
              <a:t>de gran importancia, </a:t>
            </a:r>
            <a:r>
              <a:rPr lang="es-MX" b="1" dirty="0" smtClean="0">
                <a:latin typeface="Euphemia" pitchFamily="34" charset="0"/>
              </a:rPr>
              <a:t>ya </a:t>
            </a:r>
            <a:r>
              <a:rPr lang="es-MX" b="1" dirty="0">
                <a:latin typeface="Euphemia" pitchFamily="34" charset="0"/>
              </a:rPr>
              <a:t>que ofrece </a:t>
            </a:r>
            <a:endParaRPr lang="es-MX" b="1" dirty="0" smtClean="0">
              <a:latin typeface="Euphemia" pitchFamily="34" charset="0"/>
            </a:endParaRPr>
          </a:p>
          <a:p>
            <a:pPr algn="just"/>
            <a:r>
              <a:rPr lang="es-MX" b="1" dirty="0" smtClean="0">
                <a:latin typeface="Euphemia" pitchFamily="34" charset="0"/>
              </a:rPr>
              <a:t>información </a:t>
            </a:r>
            <a:r>
              <a:rPr lang="es-MX" b="1" dirty="0">
                <a:latin typeface="Euphemia" pitchFamily="34" charset="0"/>
              </a:rPr>
              <a:t>valiosa del presupuesto de ingresos, indicando las </a:t>
            </a:r>
            <a:r>
              <a:rPr lang="es-MX" b="1" dirty="0" smtClean="0">
                <a:latin typeface="Euphemia" pitchFamily="34" charset="0"/>
              </a:rPr>
              <a:t> </a:t>
            </a:r>
          </a:p>
          <a:p>
            <a:pPr algn="just"/>
            <a:r>
              <a:rPr lang="es-MX" b="1" dirty="0">
                <a:latin typeface="Euphemia" pitchFamily="34" charset="0"/>
              </a:rPr>
              <a:t> </a:t>
            </a:r>
            <a:r>
              <a:rPr lang="es-MX" b="1" dirty="0" smtClean="0">
                <a:latin typeface="Euphemia" pitchFamily="34" charset="0"/>
              </a:rPr>
              <a:t>             contribuciones </a:t>
            </a:r>
            <a:r>
              <a:rPr lang="es-MX" b="1" dirty="0">
                <a:latin typeface="Euphemia" pitchFamily="34" charset="0"/>
              </a:rPr>
              <a:t>y el ingreso estimado de cada una de ellas, así </a:t>
            </a:r>
            <a:endParaRPr lang="es-MX" b="1" dirty="0" smtClean="0">
              <a:latin typeface="Euphemia" pitchFamily="34" charset="0"/>
            </a:endParaRPr>
          </a:p>
          <a:p>
            <a:pPr algn="just"/>
            <a:r>
              <a:rPr lang="es-MX" b="1" dirty="0">
                <a:latin typeface="Euphemia" pitchFamily="34" charset="0"/>
              </a:rPr>
              <a:t> </a:t>
            </a:r>
            <a:r>
              <a:rPr lang="es-MX" b="1" dirty="0" smtClean="0">
                <a:latin typeface="Euphemia" pitchFamily="34" charset="0"/>
              </a:rPr>
              <a:t>              como </a:t>
            </a:r>
            <a:r>
              <a:rPr lang="es-MX" b="1" dirty="0">
                <a:latin typeface="Euphemia" pitchFamily="34" charset="0"/>
              </a:rPr>
              <a:t>los demás ingresos que espera recibir el municipio e </a:t>
            </a:r>
            <a:endParaRPr lang="es-MX" b="1" dirty="0" smtClean="0">
              <a:latin typeface="Euphemia" pitchFamily="34" charset="0"/>
            </a:endParaRPr>
          </a:p>
          <a:p>
            <a:pPr algn="just"/>
            <a:r>
              <a:rPr lang="es-MX" b="1" dirty="0">
                <a:latin typeface="Euphemia" pitchFamily="34" charset="0"/>
              </a:rPr>
              <a:t> </a:t>
            </a:r>
            <a:r>
              <a:rPr lang="es-MX" b="1" dirty="0" smtClean="0">
                <a:latin typeface="Euphemia" pitchFamily="34" charset="0"/>
              </a:rPr>
              <a:t>               incorporar </a:t>
            </a:r>
            <a:r>
              <a:rPr lang="es-MX" b="1" dirty="0">
                <a:latin typeface="Euphemia" pitchFamily="34" charset="0"/>
              </a:rPr>
              <a:t>las partidas que cada municipio estime como </a:t>
            </a:r>
            <a:endParaRPr lang="es-MX" b="1" dirty="0" smtClean="0">
              <a:latin typeface="Euphemia" pitchFamily="34" charset="0"/>
            </a:endParaRPr>
          </a:p>
          <a:p>
            <a:pPr algn="just"/>
            <a:r>
              <a:rPr lang="es-MX" b="1" dirty="0">
                <a:latin typeface="Euphemia" pitchFamily="34" charset="0"/>
              </a:rPr>
              <a:t> </a:t>
            </a:r>
            <a:r>
              <a:rPr lang="es-MX" b="1" dirty="0" smtClean="0">
                <a:latin typeface="Euphemia" pitchFamily="34" charset="0"/>
              </a:rPr>
              <a:t>                fuente </a:t>
            </a:r>
            <a:r>
              <a:rPr lang="es-MX" b="1" dirty="0">
                <a:latin typeface="Euphemia" pitchFamily="34" charset="0"/>
              </a:rPr>
              <a:t>de ingresos para cada ejercicio fiscal. </a:t>
            </a:r>
            <a:endParaRPr lang="es-MX" b="1" dirty="0" smtClean="0">
              <a:latin typeface="Euphemia" pitchFamily="34" charset="0"/>
            </a:endParaRPr>
          </a:p>
          <a:p>
            <a:pPr algn="just"/>
            <a:endParaRPr lang="es-MX" dirty="0">
              <a:latin typeface="Euphemia" pitchFamily="34" charset="0"/>
            </a:endParaRPr>
          </a:p>
          <a:p>
            <a:pPr algn="just"/>
            <a:r>
              <a:rPr lang="es-MX" b="1" dirty="0" smtClean="0">
                <a:latin typeface="Euphemia" pitchFamily="34" charset="0"/>
              </a:rPr>
              <a:t>	                     Además </a:t>
            </a:r>
            <a:r>
              <a:rPr lang="es-MX" b="1" dirty="0">
                <a:latin typeface="Euphemia" pitchFamily="34" charset="0"/>
              </a:rPr>
              <a:t>de ser una importante herramienta de </a:t>
            </a:r>
            <a:endParaRPr lang="es-MX" b="1" dirty="0" smtClean="0">
              <a:latin typeface="Euphemia" pitchFamily="34" charset="0"/>
            </a:endParaRPr>
          </a:p>
          <a:p>
            <a:pPr algn="just"/>
            <a:r>
              <a:rPr lang="es-MX" b="1" dirty="0">
                <a:latin typeface="Euphemia" pitchFamily="34" charset="0"/>
              </a:rPr>
              <a:t> </a:t>
            </a:r>
            <a:r>
              <a:rPr lang="es-MX" b="1" dirty="0" smtClean="0">
                <a:latin typeface="Euphemia" pitchFamily="34" charset="0"/>
              </a:rPr>
              <a:t>                            transparencia </a:t>
            </a:r>
            <a:r>
              <a:rPr lang="es-MX" b="1" dirty="0">
                <a:latin typeface="Euphemia" pitchFamily="34" charset="0"/>
              </a:rPr>
              <a:t>y rendición de cuentas. </a:t>
            </a:r>
            <a:endParaRPr lang="es-MX" dirty="0">
              <a:latin typeface="Euphemi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65828">
                        <a14:foregroundMark x1="5241" y1="80667" x2="5241" y2="80667"/>
                        <a14:foregroundMark x1="23795" y1="69333" x2="24738" y2="67333"/>
                        <a14:foregroundMark x1="31656" y1="66667" x2="33962" y2="67867"/>
                        <a14:foregroundMark x1="20440" y1="83733" x2="37841" y2="83867"/>
                        <a14:foregroundMark x1="33019" y1="72533" x2="32180" y2="78133"/>
                        <a14:foregroundMark x1="23899" y1="74133" x2="25262" y2="77600"/>
                        <a14:foregroundMark x1="50314" y1="75467" x2="53669" y2="82533"/>
                        <a14:backgroundMark x1="5241" y1="89467" x2="5241" y2="89467"/>
                        <a14:backgroundMark x1="5241" y1="90267" x2="16876" y2="97067"/>
                        <a14:backgroundMark x1="15723" y1="93333" x2="5241" y2="94800"/>
                        <a14:backgroundMark x1="3145" y1="90667" x2="5870" y2="99733"/>
                        <a14:backgroundMark x1="1887" y1="86800" x2="11845" y2="90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73"/>
          <a:stretch/>
        </p:blipFill>
        <p:spPr bwMode="auto">
          <a:xfrm>
            <a:off x="5833687" y="130890"/>
            <a:ext cx="3058066" cy="295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1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>
          <a:xfrm>
            <a:off x="126124" y="307278"/>
            <a:ext cx="3020200" cy="467823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2277" y="19874"/>
            <a:ext cx="6379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Euphemia" pitchFamily="34" charset="0"/>
              </a:rPr>
              <a:t>¿</a:t>
            </a:r>
            <a:r>
              <a:rPr lang="es-MX" sz="2800" b="1" dirty="0">
                <a:latin typeface="Euphemia" pitchFamily="34" charset="0"/>
              </a:rPr>
              <a:t>Qué es el presupuesto ciudadano? </a:t>
            </a:r>
            <a:endParaRPr lang="es-MX" sz="2800" dirty="0">
              <a:latin typeface="Euphemi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86729" y="281006"/>
            <a:ext cx="56785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latin typeface="Euphemia" pitchFamily="34" charset="0"/>
            </a:endParaRPr>
          </a:p>
          <a:p>
            <a:pPr algn="just"/>
            <a:r>
              <a:rPr lang="es-MX" b="1" dirty="0" smtClean="0">
                <a:latin typeface="Euphemia" pitchFamily="34" charset="0"/>
              </a:rPr>
              <a:t>	Para </a:t>
            </a:r>
            <a:r>
              <a:rPr lang="es-MX" b="1" dirty="0">
                <a:latin typeface="Euphemia" pitchFamily="34" charset="0"/>
              </a:rPr>
              <a:t>todos los ciudadanos es de importancia conocer que hace el Gobierno con los recursos que pagamos a través de nuestros impuestos. </a:t>
            </a:r>
            <a:endParaRPr lang="es-MX" b="1" dirty="0" smtClean="0">
              <a:latin typeface="Euphemia" pitchFamily="34" charset="0"/>
            </a:endParaRPr>
          </a:p>
          <a:p>
            <a:pPr algn="just"/>
            <a:endParaRPr lang="es-MX" dirty="0">
              <a:latin typeface="Euphemia" pitchFamily="34" charset="0"/>
            </a:endParaRPr>
          </a:p>
          <a:p>
            <a:pPr algn="just"/>
            <a:r>
              <a:rPr lang="es-MX" b="1" dirty="0" smtClean="0">
                <a:latin typeface="Euphemia" pitchFamily="34" charset="0"/>
              </a:rPr>
              <a:t>	Este </a:t>
            </a:r>
            <a:r>
              <a:rPr lang="es-MX" b="1" dirty="0">
                <a:latin typeface="Euphemia" pitchFamily="34" charset="0"/>
              </a:rPr>
              <a:t>presupuesto esta diseñado para que el ciudadano comprenda como se utilizan los recursos públicos, respondiendo preguntas tales como: ¿Cuánto es lo que se recauda?, ¿Cómo se administran los recursos?, ¿Cómo y en que se gastan?, ¿A quiénes beneficia ese gasto</a:t>
            </a:r>
            <a:r>
              <a:rPr lang="es-MX" b="1" dirty="0" smtClean="0">
                <a:latin typeface="Euphemia" pitchFamily="34" charset="0"/>
              </a:rPr>
              <a:t>?</a:t>
            </a:r>
          </a:p>
          <a:p>
            <a:pPr algn="just"/>
            <a:endParaRPr lang="es-MX" dirty="0">
              <a:latin typeface="Euphemia" pitchFamily="34" charset="0"/>
            </a:endParaRPr>
          </a:p>
          <a:p>
            <a:pPr algn="just"/>
            <a:r>
              <a:rPr lang="es-MX" b="1" dirty="0" smtClean="0">
                <a:latin typeface="Euphemia" pitchFamily="34" charset="0"/>
              </a:rPr>
              <a:t>	De </a:t>
            </a:r>
            <a:r>
              <a:rPr lang="es-MX" b="1" dirty="0">
                <a:latin typeface="Euphemia" pitchFamily="34" charset="0"/>
              </a:rPr>
              <a:t>esta manera el Presupuesto Ciudadano tiene la finalidad de que conozcamos las decisiones de la administración pública que benefician a la sociedad, permitiéndonos analizar los resultados que brinda el Gobierno en materia de Transparencia Presupuestal. </a:t>
            </a:r>
            <a:endParaRPr lang="es-MX" dirty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43537" y="174376"/>
            <a:ext cx="7207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Euphemia" pitchFamily="34" charset="0"/>
              </a:rPr>
              <a:t>¿</a:t>
            </a:r>
            <a:r>
              <a:rPr lang="es-MX" sz="3200" b="1" dirty="0">
                <a:latin typeface="Euphemia" pitchFamily="34" charset="0"/>
              </a:rPr>
              <a:t>Qué es el Presupuesto de Egresos? </a:t>
            </a:r>
            <a:endParaRPr lang="es-MX" sz="3200" dirty="0">
              <a:latin typeface="Euphemi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0305" y="896088"/>
            <a:ext cx="82833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>
              <a:latin typeface="Corbel" pitchFamily="34" charset="0"/>
            </a:endParaRPr>
          </a:p>
          <a:p>
            <a:r>
              <a:rPr lang="es-MX" sz="2000" b="1" dirty="0" smtClean="0">
                <a:latin typeface="Corbel" pitchFamily="34" charset="0"/>
              </a:rPr>
              <a:t>	El </a:t>
            </a:r>
            <a:r>
              <a:rPr lang="es-MX" sz="2000" b="1" dirty="0">
                <a:latin typeface="Corbel" pitchFamily="34" charset="0"/>
              </a:rPr>
              <a:t>Presupuesto son los recursos que el Gobierno planea gastar durante el año, los cuales satisfacen las demandas y necesidades de la población. </a:t>
            </a:r>
            <a:endParaRPr lang="es-MX" sz="2000" b="1" dirty="0" smtClean="0">
              <a:latin typeface="Corbel" pitchFamily="34" charset="0"/>
            </a:endParaRPr>
          </a:p>
          <a:p>
            <a:endParaRPr lang="es-MX" sz="2000" dirty="0">
              <a:latin typeface="Corbel" pitchFamily="34" charset="0"/>
            </a:endParaRPr>
          </a:p>
          <a:p>
            <a:r>
              <a:rPr lang="es-MX" sz="2000" b="1" dirty="0" smtClean="0">
                <a:latin typeface="Corbel" pitchFamily="34" charset="0"/>
              </a:rPr>
              <a:t>	Estos </a:t>
            </a:r>
            <a:r>
              <a:rPr lang="es-MX" sz="2000" b="1" dirty="0">
                <a:latin typeface="Corbel" pitchFamily="34" charset="0"/>
              </a:rPr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 </a:t>
            </a:r>
            <a:endParaRPr lang="es-MX" sz="2000" dirty="0">
              <a:latin typeface="Corbe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5" y="3350172"/>
            <a:ext cx="3499945" cy="349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15" y="543763"/>
            <a:ext cx="4105848" cy="379147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26142" y="-98593"/>
            <a:ext cx="7678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200" dirty="0"/>
          </a:p>
          <a:p>
            <a:pPr algn="ctr"/>
            <a:r>
              <a:rPr lang="es-MX" sz="3200" b="1" dirty="0"/>
              <a:t>¿Por qué es importante elaborar un Presupuesto? </a:t>
            </a:r>
            <a:endParaRPr lang="es-MX" sz="3200" dirty="0"/>
          </a:p>
        </p:txBody>
      </p:sp>
      <p:sp>
        <p:nvSpPr>
          <p:cNvPr id="3" name="2 Rectángulo"/>
          <p:cNvSpPr/>
          <p:nvPr/>
        </p:nvSpPr>
        <p:spPr>
          <a:xfrm>
            <a:off x="774268" y="1933671"/>
            <a:ext cx="75169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>
              <a:latin typeface="Corbel" pitchFamily="34" charset="0"/>
            </a:endParaRPr>
          </a:p>
          <a:p>
            <a:pPr algn="just"/>
            <a:r>
              <a:rPr lang="es-MX" sz="2000" b="1" dirty="0" smtClean="0">
                <a:latin typeface="Corbel" pitchFamily="34" charset="0"/>
              </a:rPr>
              <a:t>La </a:t>
            </a:r>
            <a:r>
              <a:rPr lang="es-MX" sz="2000" b="1" dirty="0">
                <a:latin typeface="Corbel" pitchFamily="34" charset="0"/>
              </a:rPr>
              <a:t>elaboración del Presupuesto es </a:t>
            </a:r>
            <a:r>
              <a:rPr lang="es-MX" sz="2000" b="1" dirty="0" smtClean="0">
                <a:latin typeface="Corbel" pitchFamily="34" charset="0"/>
              </a:rPr>
              <a:t>de </a:t>
            </a:r>
          </a:p>
          <a:p>
            <a:pPr algn="just"/>
            <a:r>
              <a:rPr lang="es-MX" sz="2000" b="1" dirty="0" smtClean="0">
                <a:latin typeface="Corbel" pitchFamily="34" charset="0"/>
              </a:rPr>
              <a:t>vital </a:t>
            </a:r>
            <a:r>
              <a:rPr lang="es-MX" sz="2000" b="1" dirty="0">
                <a:latin typeface="Corbel" pitchFamily="34" charset="0"/>
              </a:rPr>
              <a:t>importancia, pues el </a:t>
            </a:r>
            <a:r>
              <a:rPr lang="es-MX" sz="2000" b="1" dirty="0" smtClean="0">
                <a:latin typeface="Corbel" pitchFamily="34" charset="0"/>
              </a:rPr>
              <a:t>ciudadano </a:t>
            </a:r>
          </a:p>
          <a:p>
            <a:pPr algn="just"/>
            <a:r>
              <a:rPr lang="es-MX" sz="2000" b="1" dirty="0" smtClean="0">
                <a:latin typeface="Corbel" pitchFamily="34" charset="0"/>
              </a:rPr>
              <a:t>necesita </a:t>
            </a:r>
            <a:r>
              <a:rPr lang="es-MX" sz="2000" b="1" dirty="0">
                <a:latin typeface="Corbel" pitchFamily="34" charset="0"/>
              </a:rPr>
              <a:t>servicios y obras de calidad, </a:t>
            </a:r>
            <a:endParaRPr lang="es-MX" sz="2000" b="1" dirty="0" smtClean="0">
              <a:latin typeface="Corbel" pitchFamily="34" charset="0"/>
            </a:endParaRPr>
          </a:p>
          <a:p>
            <a:pPr algn="just"/>
            <a:r>
              <a:rPr lang="es-MX" sz="2000" b="1" dirty="0" smtClean="0">
                <a:latin typeface="Corbel" pitchFamily="34" charset="0"/>
              </a:rPr>
              <a:t>los </a:t>
            </a:r>
            <a:r>
              <a:rPr lang="es-MX" sz="2000" b="1" dirty="0">
                <a:latin typeface="Corbel" pitchFamily="34" charset="0"/>
              </a:rPr>
              <a:t>cuales el Gobierno tiene la </a:t>
            </a:r>
            <a:endParaRPr lang="es-MX" sz="2000" b="1" dirty="0" smtClean="0">
              <a:latin typeface="Corbel" pitchFamily="34" charset="0"/>
            </a:endParaRPr>
          </a:p>
          <a:p>
            <a:pPr algn="just"/>
            <a:r>
              <a:rPr lang="es-MX" sz="2000" b="1" dirty="0" smtClean="0">
                <a:latin typeface="Corbel" pitchFamily="34" charset="0"/>
              </a:rPr>
              <a:t>obligación </a:t>
            </a:r>
            <a:r>
              <a:rPr lang="es-MX" sz="2000" b="1" dirty="0">
                <a:latin typeface="Corbel" pitchFamily="34" charset="0"/>
              </a:rPr>
              <a:t>de proporcionarlos, es </a:t>
            </a:r>
            <a:endParaRPr lang="es-MX" sz="2000" b="1" dirty="0" smtClean="0">
              <a:latin typeface="Corbel" pitchFamily="34" charset="0"/>
            </a:endParaRPr>
          </a:p>
          <a:p>
            <a:pPr algn="just"/>
            <a:r>
              <a:rPr lang="es-MX" sz="2000" b="1" dirty="0" smtClean="0">
                <a:latin typeface="Corbel" pitchFamily="34" charset="0"/>
              </a:rPr>
              <a:t>donde </a:t>
            </a:r>
            <a:r>
              <a:rPr lang="es-MX" sz="2000" b="1" dirty="0">
                <a:latin typeface="Corbel" pitchFamily="34" charset="0"/>
              </a:rPr>
              <a:t>el Presupuesto nos da a </a:t>
            </a:r>
            <a:endParaRPr lang="es-MX" sz="2000" b="1" dirty="0" smtClean="0">
              <a:latin typeface="Corbel" pitchFamily="34" charset="0"/>
            </a:endParaRPr>
          </a:p>
          <a:p>
            <a:pPr algn="just"/>
            <a:r>
              <a:rPr lang="es-MX" sz="2000" b="1" dirty="0" smtClean="0">
                <a:latin typeface="Corbel" pitchFamily="34" charset="0"/>
              </a:rPr>
              <a:t>conocer </a:t>
            </a:r>
            <a:r>
              <a:rPr lang="es-MX" sz="2000" b="1" dirty="0">
                <a:latin typeface="Corbel" pitchFamily="34" charset="0"/>
              </a:rPr>
              <a:t>cuales fueron dichos trabajos, y sabemos cual es la calidad de vida a través de la economía, educación, atención en salud, seguridad pública, entre otros</a:t>
            </a:r>
            <a:r>
              <a:rPr lang="es-MX" sz="2000" dirty="0">
                <a:latin typeface="Corbe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77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69" y="1566310"/>
            <a:ext cx="1433580" cy="86492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54" y="3276105"/>
            <a:ext cx="1605286" cy="1814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0" t="-11882"/>
          <a:stretch/>
        </p:blipFill>
        <p:spPr>
          <a:xfrm rot="3047981" flipV="1">
            <a:off x="7089301" y="3922217"/>
            <a:ext cx="2011656" cy="20540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1 Rectángulo"/>
          <p:cNvSpPr/>
          <p:nvPr/>
        </p:nvSpPr>
        <p:spPr>
          <a:xfrm>
            <a:off x="1143000" y="120587"/>
            <a:ext cx="6952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Euphemia" pitchFamily="34" charset="0"/>
              </a:rPr>
              <a:t>¿</a:t>
            </a:r>
            <a:r>
              <a:rPr lang="es-MX" sz="3200" b="1" dirty="0">
                <a:latin typeface="Euphemia" pitchFamily="34" charset="0"/>
              </a:rPr>
              <a:t>De dónde obtiene el Municipio los </a:t>
            </a:r>
            <a:r>
              <a:rPr lang="es-MX" sz="3200" b="1" dirty="0" smtClean="0">
                <a:latin typeface="Euphemia" pitchFamily="34" charset="0"/>
              </a:rPr>
              <a:t>recursos? </a:t>
            </a:r>
            <a:endParaRPr lang="es-MX" sz="3200" dirty="0">
              <a:latin typeface="Euphemi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019" y="899286"/>
            <a:ext cx="532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600" dirty="0">
              <a:latin typeface="Corbel" pitchFamily="34" charset="0"/>
            </a:endParaRPr>
          </a:p>
          <a:p>
            <a:pPr algn="just"/>
            <a:r>
              <a:rPr lang="es-MX" sz="1600" b="1" dirty="0">
                <a:latin typeface="Corbel" pitchFamily="34" charset="0"/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 </a:t>
            </a:r>
            <a:endParaRPr lang="es-MX" sz="1600" b="1" dirty="0" smtClean="0">
              <a:latin typeface="Corbel" pitchFamily="34" charset="0"/>
            </a:endParaRPr>
          </a:p>
          <a:p>
            <a:pPr algn="just"/>
            <a:endParaRPr lang="es-MX" sz="1600" dirty="0">
              <a:latin typeface="Corbel" pitchFamily="34" charset="0"/>
            </a:endParaRPr>
          </a:p>
          <a:p>
            <a:pPr algn="just"/>
            <a:r>
              <a:rPr lang="es-MX" sz="1600" b="1" dirty="0">
                <a:latin typeface="Corbel" pitchFamily="34" charset="0"/>
              </a:rPr>
              <a:t>La manera en que los ingresos se recaudan, los montos y obligaciones, se establecen en la Ley de Ingresos. </a:t>
            </a:r>
            <a:endParaRPr lang="es-MX" sz="1600" dirty="0">
              <a:latin typeface="Corbe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0" y="5179064"/>
            <a:ext cx="2440126" cy="1678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526" y1="88621" x2="20433" y2="74138"/>
                        <a14:foregroundMark x1="36533" y1="80000" x2="46749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82" y="5170722"/>
            <a:ext cx="1204093" cy="108107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36372" r="19111" b="19249"/>
          <a:stretch/>
        </p:blipFill>
        <p:spPr>
          <a:xfrm>
            <a:off x="7634948" y="1493357"/>
            <a:ext cx="1475849" cy="1395834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74022"/>
              </p:ext>
            </p:extLst>
          </p:nvPr>
        </p:nvGraphicFramePr>
        <p:xfrm>
          <a:off x="155144" y="3456659"/>
          <a:ext cx="3667348" cy="3303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45340"/>
                <a:gridCol w="1722008"/>
              </a:tblGrid>
              <a:tr h="35102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Origen de Ingresos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Importe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Impuestos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$ 1,773,805.00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Derechos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$ 3,554,385.00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Productos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</a:t>
                      </a:r>
                      <a:r>
                        <a:rPr lang="es-MX" sz="1200" baseline="0" dirty="0" smtClean="0"/>
                        <a:t>    115,555.00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Participaciones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$18,858,570.50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Aportaciones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$ 5,477,687.23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Contribuciones</a:t>
                      </a:r>
                      <a:r>
                        <a:rPr lang="es-MX" sz="1050" baseline="0" dirty="0" smtClean="0"/>
                        <a:t> Especiales</a:t>
                      </a:r>
                      <a:endParaRPr lang="es-MX" sz="105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   319,000.00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Aprovechamientos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    99,000.00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Ingresos Extraordinarios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$ 4,200.000.00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432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Total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$34,398,003.73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3" name="12 Forma libre"/>
          <p:cNvSpPr/>
          <p:nvPr/>
        </p:nvSpPr>
        <p:spPr>
          <a:xfrm>
            <a:off x="3843582" y="3596873"/>
            <a:ext cx="2485367" cy="2823096"/>
          </a:xfrm>
          <a:custGeom>
            <a:avLst/>
            <a:gdLst>
              <a:gd name="connsiteX0" fmla="*/ 3561275 w 3570886"/>
              <a:gd name="connsiteY0" fmla="*/ 3528139 h 3987979"/>
              <a:gd name="connsiteX1" fmla="*/ 3300018 w 3570886"/>
              <a:gd name="connsiteY1" fmla="*/ 3266882 h 3987979"/>
              <a:gd name="connsiteX2" fmla="*/ 2977289 w 3570886"/>
              <a:gd name="connsiteY2" fmla="*/ 2705947 h 3987979"/>
              <a:gd name="connsiteX3" fmla="*/ 2462459 w 3570886"/>
              <a:gd name="connsiteY3" fmla="*/ 2306378 h 3987979"/>
              <a:gd name="connsiteX4" fmla="*/ 1870788 w 3570886"/>
              <a:gd name="connsiteY4" fmla="*/ 2152697 h 3987979"/>
              <a:gd name="connsiteX5" fmla="*/ 1763212 w 3570886"/>
              <a:gd name="connsiteY5" fmla="*/ 1922176 h 3987979"/>
              <a:gd name="connsiteX6" fmla="*/ 1924576 w 3570886"/>
              <a:gd name="connsiteY6" fmla="*/ 1699339 h 3987979"/>
              <a:gd name="connsiteX7" fmla="*/ 2147413 w 3570886"/>
              <a:gd name="connsiteY7" fmla="*/ 1929860 h 3987979"/>
              <a:gd name="connsiteX8" fmla="*/ 2393302 w 3570886"/>
              <a:gd name="connsiteY8" fmla="*/ 1799232 h 3987979"/>
              <a:gd name="connsiteX9" fmla="*/ 2616139 w 3570886"/>
              <a:gd name="connsiteY9" fmla="*/ 1776179 h 3987979"/>
              <a:gd name="connsiteX10" fmla="*/ 2746768 w 3570886"/>
              <a:gd name="connsiteY10" fmla="*/ 1614815 h 3987979"/>
              <a:gd name="connsiteX11" fmla="*/ 2546983 w 3570886"/>
              <a:gd name="connsiteY11" fmla="*/ 1499554 h 3987979"/>
              <a:gd name="connsiteX12" fmla="*/ 2385618 w 3570886"/>
              <a:gd name="connsiteY12" fmla="*/ 1415030 h 3987979"/>
              <a:gd name="connsiteX13" fmla="*/ 2116677 w 3570886"/>
              <a:gd name="connsiteY13" fmla="*/ 1245981 h 3987979"/>
              <a:gd name="connsiteX14" fmla="*/ 1986049 w 3570886"/>
              <a:gd name="connsiteY14" fmla="*/ 1238297 h 3987979"/>
              <a:gd name="connsiteX15" fmla="*/ 1640267 w 3570886"/>
              <a:gd name="connsiteY15" fmla="*/ 923252 h 3987979"/>
              <a:gd name="connsiteX16" fmla="*/ 1594163 w 3570886"/>
              <a:gd name="connsiteY16" fmla="*/ 823359 h 3987979"/>
              <a:gd name="connsiteX17" fmla="*/ 1309854 w 3570886"/>
              <a:gd name="connsiteY17" fmla="*/ 631258 h 3987979"/>
              <a:gd name="connsiteX18" fmla="*/ 1325222 w 3570886"/>
              <a:gd name="connsiteY18" fmla="*/ 423789 h 3987979"/>
              <a:gd name="connsiteX19" fmla="*/ 956388 w 3570886"/>
              <a:gd name="connsiteY19" fmla="*/ 101060 h 3987979"/>
              <a:gd name="connsiteX20" fmla="*/ 787339 w 3570886"/>
              <a:gd name="connsiteY20" fmla="*/ 8852 h 3987979"/>
              <a:gd name="connsiteX21" fmla="*/ 426190 w 3570886"/>
              <a:gd name="connsiteY21" fmla="*/ 285477 h 3987979"/>
              <a:gd name="connsiteX22" fmla="*/ 287877 w 3570886"/>
              <a:gd name="connsiteY22" fmla="*/ 377685 h 3987979"/>
              <a:gd name="connsiteX23" fmla="*/ 164933 w 3570886"/>
              <a:gd name="connsiteY23" fmla="*/ 323897 h 3987979"/>
              <a:gd name="connsiteX24" fmla="*/ 126512 w 3570886"/>
              <a:gd name="connsiteY24" fmla="*/ 408421 h 3987979"/>
              <a:gd name="connsiteX25" fmla="*/ 95776 w 3570886"/>
              <a:gd name="connsiteY25" fmla="*/ 477578 h 3987979"/>
              <a:gd name="connsiteX26" fmla="*/ 18936 w 3570886"/>
              <a:gd name="connsiteY26" fmla="*/ 523682 h 3987979"/>
              <a:gd name="connsiteX27" fmla="*/ 3568 w 3570886"/>
              <a:gd name="connsiteY27" fmla="*/ 577470 h 3987979"/>
              <a:gd name="connsiteX28" fmla="*/ 72724 w 3570886"/>
              <a:gd name="connsiteY28" fmla="*/ 731151 h 3987979"/>
              <a:gd name="connsiteX29" fmla="*/ 218721 w 3570886"/>
              <a:gd name="connsiteY29" fmla="*/ 923252 h 3987979"/>
              <a:gd name="connsiteX30" fmla="*/ 380085 w 3570886"/>
              <a:gd name="connsiteY30" fmla="*/ 1069248 h 3987979"/>
              <a:gd name="connsiteX31" fmla="*/ 380085 w 3570886"/>
              <a:gd name="connsiteY31" fmla="*/ 1161457 h 3987979"/>
              <a:gd name="connsiteX32" fmla="*/ 456926 w 3570886"/>
              <a:gd name="connsiteY32" fmla="*/ 1384294 h 3987979"/>
              <a:gd name="connsiteX33" fmla="*/ 549134 w 3570886"/>
              <a:gd name="connsiteY33" fmla="*/ 1230613 h 3987979"/>
              <a:gd name="connsiteX34" fmla="*/ 556818 w 3570886"/>
              <a:gd name="connsiteY34" fmla="*/ 1053880 h 3987979"/>
              <a:gd name="connsiteX35" fmla="*/ 733551 w 3570886"/>
              <a:gd name="connsiteY35" fmla="*/ 1000092 h 3987979"/>
              <a:gd name="connsiteX36" fmla="*/ 841128 w 3570886"/>
              <a:gd name="connsiteY36" fmla="*/ 1299769 h 3987979"/>
              <a:gd name="connsiteX37" fmla="*/ 848812 w 3570886"/>
              <a:gd name="connsiteY37" fmla="*/ 1353558 h 3987979"/>
              <a:gd name="connsiteX38" fmla="*/ 1087017 w 3570886"/>
              <a:gd name="connsiteY38" fmla="*/ 1876072 h 3987979"/>
              <a:gd name="connsiteX39" fmla="*/ 1048596 w 3570886"/>
              <a:gd name="connsiteY39" fmla="*/ 2098909 h 3987979"/>
              <a:gd name="connsiteX40" fmla="*/ 1186909 w 3570886"/>
              <a:gd name="connsiteY40" fmla="*/ 2237221 h 3987979"/>
              <a:gd name="connsiteX41" fmla="*/ 1386694 w 3570886"/>
              <a:gd name="connsiteY41" fmla="*/ 2398586 h 3987979"/>
              <a:gd name="connsiteX42" fmla="*/ 1694055 w 3570886"/>
              <a:gd name="connsiteY42" fmla="*/ 2690579 h 3987979"/>
              <a:gd name="connsiteX43" fmla="*/ 1870788 w 3570886"/>
              <a:gd name="connsiteY43" fmla="*/ 2744368 h 3987979"/>
              <a:gd name="connsiteX44" fmla="*/ 2016785 w 3570886"/>
              <a:gd name="connsiteY44" fmla="*/ 2959521 h 3987979"/>
              <a:gd name="connsiteX45" fmla="*/ 2377934 w 3570886"/>
              <a:gd name="connsiteY45" fmla="*/ 3220778 h 3987979"/>
              <a:gd name="connsiteX46" fmla="*/ 2593087 w 3570886"/>
              <a:gd name="connsiteY46" fmla="*/ 3658768 h 3987979"/>
              <a:gd name="connsiteX47" fmla="*/ 2838976 w 3570886"/>
              <a:gd name="connsiteY47" fmla="*/ 3581927 h 3987979"/>
              <a:gd name="connsiteX48" fmla="*/ 3161706 w 3570886"/>
              <a:gd name="connsiteY48" fmla="*/ 3973813 h 3987979"/>
              <a:gd name="connsiteX49" fmla="*/ 3346122 w 3570886"/>
              <a:gd name="connsiteY49" fmla="*/ 3896973 h 3987979"/>
              <a:gd name="connsiteX50" fmla="*/ 3522855 w 3570886"/>
              <a:gd name="connsiteY50" fmla="*/ 3850868 h 3987979"/>
              <a:gd name="connsiteX51" fmla="*/ 3515171 w 3570886"/>
              <a:gd name="connsiteY51" fmla="*/ 3666452 h 3987979"/>
              <a:gd name="connsiteX52" fmla="*/ 3561275 w 3570886"/>
              <a:gd name="connsiteY52" fmla="*/ 3528139 h 39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70886" h="3987979">
                <a:moveTo>
                  <a:pt x="3561275" y="3528139"/>
                </a:moveTo>
                <a:cubicBezTo>
                  <a:pt x="3525416" y="3461544"/>
                  <a:pt x="3397349" y="3403914"/>
                  <a:pt x="3300018" y="3266882"/>
                </a:cubicBezTo>
                <a:cubicBezTo>
                  <a:pt x="3202687" y="3129850"/>
                  <a:pt x="3116882" y="2866031"/>
                  <a:pt x="2977289" y="2705947"/>
                </a:cubicBezTo>
                <a:cubicBezTo>
                  <a:pt x="2837696" y="2545863"/>
                  <a:pt x="2646876" y="2398586"/>
                  <a:pt x="2462459" y="2306378"/>
                </a:cubicBezTo>
                <a:cubicBezTo>
                  <a:pt x="2278042" y="2214170"/>
                  <a:pt x="1987329" y="2216731"/>
                  <a:pt x="1870788" y="2152697"/>
                </a:cubicBezTo>
                <a:cubicBezTo>
                  <a:pt x="1754247" y="2088663"/>
                  <a:pt x="1754247" y="1997735"/>
                  <a:pt x="1763212" y="1922176"/>
                </a:cubicBezTo>
                <a:cubicBezTo>
                  <a:pt x="1772177" y="1846617"/>
                  <a:pt x="1860542" y="1698058"/>
                  <a:pt x="1924576" y="1699339"/>
                </a:cubicBezTo>
                <a:cubicBezTo>
                  <a:pt x="1988609" y="1700620"/>
                  <a:pt x="2069292" y="1913211"/>
                  <a:pt x="2147413" y="1929860"/>
                </a:cubicBezTo>
                <a:cubicBezTo>
                  <a:pt x="2225534" y="1946509"/>
                  <a:pt x="2315181" y="1824845"/>
                  <a:pt x="2393302" y="1799232"/>
                </a:cubicBezTo>
                <a:cubicBezTo>
                  <a:pt x="2471423" y="1773619"/>
                  <a:pt x="2557228" y="1806915"/>
                  <a:pt x="2616139" y="1776179"/>
                </a:cubicBezTo>
                <a:cubicBezTo>
                  <a:pt x="2675050" y="1745443"/>
                  <a:pt x="2758294" y="1660919"/>
                  <a:pt x="2746768" y="1614815"/>
                </a:cubicBezTo>
                <a:cubicBezTo>
                  <a:pt x="2735242" y="1568711"/>
                  <a:pt x="2607175" y="1532851"/>
                  <a:pt x="2546983" y="1499554"/>
                </a:cubicBezTo>
                <a:cubicBezTo>
                  <a:pt x="2486791" y="1466257"/>
                  <a:pt x="2457336" y="1457292"/>
                  <a:pt x="2385618" y="1415030"/>
                </a:cubicBezTo>
                <a:cubicBezTo>
                  <a:pt x="2313900" y="1372768"/>
                  <a:pt x="2183272" y="1275436"/>
                  <a:pt x="2116677" y="1245981"/>
                </a:cubicBezTo>
                <a:cubicBezTo>
                  <a:pt x="2050082" y="1216526"/>
                  <a:pt x="2065451" y="1292085"/>
                  <a:pt x="1986049" y="1238297"/>
                </a:cubicBezTo>
                <a:cubicBezTo>
                  <a:pt x="1906647" y="1184509"/>
                  <a:pt x="1705581" y="992408"/>
                  <a:pt x="1640267" y="923252"/>
                </a:cubicBezTo>
                <a:cubicBezTo>
                  <a:pt x="1574953" y="854096"/>
                  <a:pt x="1649232" y="872025"/>
                  <a:pt x="1594163" y="823359"/>
                </a:cubicBezTo>
                <a:cubicBezTo>
                  <a:pt x="1539094" y="774693"/>
                  <a:pt x="1354677" y="697853"/>
                  <a:pt x="1309854" y="631258"/>
                </a:cubicBezTo>
                <a:cubicBezTo>
                  <a:pt x="1265031" y="564663"/>
                  <a:pt x="1384133" y="512155"/>
                  <a:pt x="1325222" y="423789"/>
                </a:cubicBezTo>
                <a:cubicBezTo>
                  <a:pt x="1266311" y="335423"/>
                  <a:pt x="1046035" y="170216"/>
                  <a:pt x="956388" y="101060"/>
                </a:cubicBezTo>
                <a:cubicBezTo>
                  <a:pt x="866741" y="31904"/>
                  <a:pt x="875705" y="-21884"/>
                  <a:pt x="787339" y="8852"/>
                </a:cubicBezTo>
                <a:cubicBezTo>
                  <a:pt x="698973" y="39588"/>
                  <a:pt x="509434" y="224005"/>
                  <a:pt x="426190" y="285477"/>
                </a:cubicBezTo>
                <a:cubicBezTo>
                  <a:pt x="342946" y="346949"/>
                  <a:pt x="331420" y="371282"/>
                  <a:pt x="287877" y="377685"/>
                </a:cubicBezTo>
                <a:cubicBezTo>
                  <a:pt x="244334" y="384088"/>
                  <a:pt x="191827" y="318774"/>
                  <a:pt x="164933" y="323897"/>
                </a:cubicBezTo>
                <a:cubicBezTo>
                  <a:pt x="138039" y="329020"/>
                  <a:pt x="138038" y="382807"/>
                  <a:pt x="126512" y="408421"/>
                </a:cubicBezTo>
                <a:cubicBezTo>
                  <a:pt x="114986" y="434035"/>
                  <a:pt x="113705" y="458368"/>
                  <a:pt x="95776" y="477578"/>
                </a:cubicBezTo>
                <a:cubicBezTo>
                  <a:pt x="77847" y="496788"/>
                  <a:pt x="34304" y="507033"/>
                  <a:pt x="18936" y="523682"/>
                </a:cubicBezTo>
                <a:cubicBezTo>
                  <a:pt x="3568" y="540331"/>
                  <a:pt x="-5397" y="542892"/>
                  <a:pt x="3568" y="577470"/>
                </a:cubicBezTo>
                <a:cubicBezTo>
                  <a:pt x="12533" y="612048"/>
                  <a:pt x="36865" y="673521"/>
                  <a:pt x="72724" y="731151"/>
                </a:cubicBezTo>
                <a:cubicBezTo>
                  <a:pt x="108583" y="788781"/>
                  <a:pt x="167494" y="866903"/>
                  <a:pt x="218721" y="923252"/>
                </a:cubicBezTo>
                <a:cubicBezTo>
                  <a:pt x="269948" y="979601"/>
                  <a:pt x="353191" y="1029547"/>
                  <a:pt x="380085" y="1069248"/>
                </a:cubicBezTo>
                <a:cubicBezTo>
                  <a:pt x="406979" y="1108949"/>
                  <a:pt x="367278" y="1108949"/>
                  <a:pt x="380085" y="1161457"/>
                </a:cubicBezTo>
                <a:cubicBezTo>
                  <a:pt x="392892" y="1213965"/>
                  <a:pt x="428751" y="1372768"/>
                  <a:pt x="456926" y="1384294"/>
                </a:cubicBezTo>
                <a:cubicBezTo>
                  <a:pt x="485101" y="1395820"/>
                  <a:pt x="532485" y="1285682"/>
                  <a:pt x="549134" y="1230613"/>
                </a:cubicBezTo>
                <a:cubicBezTo>
                  <a:pt x="565783" y="1175544"/>
                  <a:pt x="526082" y="1092300"/>
                  <a:pt x="556818" y="1053880"/>
                </a:cubicBezTo>
                <a:cubicBezTo>
                  <a:pt x="587554" y="1015460"/>
                  <a:pt x="686166" y="959111"/>
                  <a:pt x="733551" y="1000092"/>
                </a:cubicBezTo>
                <a:cubicBezTo>
                  <a:pt x="780936" y="1041073"/>
                  <a:pt x="821918" y="1240858"/>
                  <a:pt x="841128" y="1299769"/>
                </a:cubicBezTo>
                <a:cubicBezTo>
                  <a:pt x="860338" y="1358680"/>
                  <a:pt x="807830" y="1257507"/>
                  <a:pt x="848812" y="1353558"/>
                </a:cubicBezTo>
                <a:cubicBezTo>
                  <a:pt x="889793" y="1449608"/>
                  <a:pt x="1053720" y="1751847"/>
                  <a:pt x="1087017" y="1876072"/>
                </a:cubicBezTo>
                <a:cubicBezTo>
                  <a:pt x="1120314" y="2000297"/>
                  <a:pt x="1031947" y="2038717"/>
                  <a:pt x="1048596" y="2098909"/>
                </a:cubicBezTo>
                <a:cubicBezTo>
                  <a:pt x="1065245" y="2159101"/>
                  <a:pt x="1130559" y="2187275"/>
                  <a:pt x="1186909" y="2237221"/>
                </a:cubicBezTo>
                <a:cubicBezTo>
                  <a:pt x="1243259" y="2287167"/>
                  <a:pt x="1302170" y="2323026"/>
                  <a:pt x="1386694" y="2398586"/>
                </a:cubicBezTo>
                <a:cubicBezTo>
                  <a:pt x="1471218" y="2474146"/>
                  <a:pt x="1613373" y="2632949"/>
                  <a:pt x="1694055" y="2690579"/>
                </a:cubicBezTo>
                <a:cubicBezTo>
                  <a:pt x="1774737" y="2748209"/>
                  <a:pt x="1817000" y="2699544"/>
                  <a:pt x="1870788" y="2744368"/>
                </a:cubicBezTo>
                <a:cubicBezTo>
                  <a:pt x="1924576" y="2789192"/>
                  <a:pt x="1932261" y="2880119"/>
                  <a:pt x="2016785" y="2959521"/>
                </a:cubicBezTo>
                <a:cubicBezTo>
                  <a:pt x="2101309" y="3038923"/>
                  <a:pt x="2281884" y="3104237"/>
                  <a:pt x="2377934" y="3220778"/>
                </a:cubicBezTo>
                <a:cubicBezTo>
                  <a:pt x="2473984" y="3337319"/>
                  <a:pt x="2516247" y="3598577"/>
                  <a:pt x="2593087" y="3658768"/>
                </a:cubicBezTo>
                <a:cubicBezTo>
                  <a:pt x="2669927" y="3718960"/>
                  <a:pt x="2744206" y="3529420"/>
                  <a:pt x="2838976" y="3581927"/>
                </a:cubicBezTo>
                <a:cubicBezTo>
                  <a:pt x="2933746" y="3634434"/>
                  <a:pt x="3077182" y="3921305"/>
                  <a:pt x="3161706" y="3973813"/>
                </a:cubicBezTo>
                <a:cubicBezTo>
                  <a:pt x="3246230" y="4026321"/>
                  <a:pt x="3285931" y="3917464"/>
                  <a:pt x="3346122" y="3896973"/>
                </a:cubicBezTo>
                <a:cubicBezTo>
                  <a:pt x="3406313" y="3876482"/>
                  <a:pt x="3494680" y="3889288"/>
                  <a:pt x="3522855" y="3850868"/>
                </a:cubicBezTo>
                <a:cubicBezTo>
                  <a:pt x="3551030" y="3812448"/>
                  <a:pt x="3508768" y="3720240"/>
                  <a:pt x="3515171" y="3666452"/>
                </a:cubicBezTo>
                <a:cubicBezTo>
                  <a:pt x="3521574" y="3612664"/>
                  <a:pt x="3597134" y="3594734"/>
                  <a:pt x="3561275" y="3528139"/>
                </a:cubicBez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sx="103000" sy="103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 rot="2731408">
            <a:off x="4341676" y="4916163"/>
            <a:ext cx="2273936" cy="67820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911221"/>
              </a:avLst>
            </a:prstTxWarp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effectLst>
                  <a:outerShdw dist="38100" dir="5400000" sx="96000" sy="96000" algn="t" rotWithShape="0">
                    <a:prstClr val="black"/>
                  </a:outerShdw>
                </a:effectLst>
                <a:latin typeface="Arial Black" pitchFamily="34" charset="0"/>
              </a:rPr>
              <a:t>NADADORES</a:t>
            </a:r>
            <a:endParaRPr lang="es-MX" sz="2400" dirty="0">
              <a:solidFill>
                <a:schemeClr val="bg1"/>
              </a:solidFill>
              <a:effectLst>
                <a:outerShdw dist="38100" dir="5400000" sx="96000" sy="96000" algn="t" rotWithShape="0">
                  <a:prstClr val="black"/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17 Cheurón"/>
          <p:cNvSpPr/>
          <p:nvPr/>
        </p:nvSpPr>
        <p:spPr>
          <a:xfrm rot="8819204">
            <a:off x="6909024" y="4216893"/>
            <a:ext cx="173576" cy="168951"/>
          </a:xfrm>
          <a:prstGeom prst="chevr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9" name="18 Cheurón"/>
          <p:cNvSpPr/>
          <p:nvPr/>
        </p:nvSpPr>
        <p:spPr>
          <a:xfrm rot="8819204">
            <a:off x="5544058" y="4694189"/>
            <a:ext cx="329162" cy="359078"/>
          </a:xfrm>
          <a:prstGeom prst="chevr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19 Cheurón"/>
          <p:cNvSpPr/>
          <p:nvPr/>
        </p:nvSpPr>
        <p:spPr>
          <a:xfrm rot="9308616">
            <a:off x="5864915" y="4589725"/>
            <a:ext cx="268443" cy="312320"/>
          </a:xfrm>
          <a:prstGeom prst="chevr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1" name="20 Cheurón"/>
          <p:cNvSpPr/>
          <p:nvPr/>
        </p:nvSpPr>
        <p:spPr>
          <a:xfrm rot="9308616">
            <a:off x="6161260" y="4468251"/>
            <a:ext cx="233281" cy="276285"/>
          </a:xfrm>
          <a:prstGeom prst="chevr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21 Cheurón"/>
          <p:cNvSpPr/>
          <p:nvPr/>
        </p:nvSpPr>
        <p:spPr>
          <a:xfrm rot="9308616">
            <a:off x="6432768" y="4377395"/>
            <a:ext cx="191202" cy="228926"/>
          </a:xfrm>
          <a:prstGeom prst="chevr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22 Cheurón"/>
          <p:cNvSpPr/>
          <p:nvPr/>
        </p:nvSpPr>
        <p:spPr>
          <a:xfrm rot="9308616">
            <a:off x="6681267" y="4325362"/>
            <a:ext cx="152543" cy="174183"/>
          </a:xfrm>
          <a:prstGeom prst="chevr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23 Cheurón"/>
          <p:cNvSpPr/>
          <p:nvPr/>
        </p:nvSpPr>
        <p:spPr>
          <a:xfrm rot="8819204">
            <a:off x="7146862" y="4123358"/>
            <a:ext cx="126979" cy="156013"/>
          </a:xfrm>
          <a:prstGeom prst="chevr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24 Cheurón"/>
          <p:cNvSpPr/>
          <p:nvPr/>
        </p:nvSpPr>
        <p:spPr>
          <a:xfrm rot="8819204">
            <a:off x="7329944" y="4036277"/>
            <a:ext cx="143772" cy="130168"/>
          </a:xfrm>
          <a:prstGeom prst="chevr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14">
            <a:off x="7026371" y="568116"/>
            <a:ext cx="1264016" cy="142528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41969" y1="29211" x2="41969" y2="29211"/>
                        <a14:foregroundMark x1="43523" y1="30000" x2="47668" y2="38421"/>
                        <a14:foregroundMark x1="45596" y1="28421" x2="46632" y2="36842"/>
                        <a14:foregroundMark x1="55959" y1="28421" x2="62176" y2="34211"/>
                        <a14:foregroundMark x1="58549" y1="39474" x2="60622" y2="34211"/>
                        <a14:foregroundMark x1="46114" y1="52368" x2="59067" y2="48158"/>
                        <a14:foregroundMark x1="56477" y1="27632" x2="52591" y2="26842"/>
                        <a14:foregroundMark x1="80052" y1="37632" x2="90415" y2="37895"/>
                        <a14:foregroundMark x1="82383" y1="35000" x2="86528" y2="30000"/>
                        <a14:foregroundMark x1="77461" y1="36842" x2="81606" y2="41053"/>
                        <a14:foregroundMark x1="91192" y1="39474" x2="95337" y2="36053"/>
                        <a14:foregroundMark x1="8549" y1="59474" x2="6995" y2="7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49" y="613087"/>
            <a:ext cx="1187901" cy="1169436"/>
          </a:xfrm>
          <a:prstGeom prst="rect">
            <a:avLst/>
          </a:prstGeom>
        </p:spPr>
      </p:pic>
      <p:sp>
        <p:nvSpPr>
          <p:cNvPr id="27" name="26 Flecha abajo"/>
          <p:cNvSpPr/>
          <p:nvPr/>
        </p:nvSpPr>
        <p:spPr>
          <a:xfrm rot="2326991">
            <a:off x="5217558" y="2591879"/>
            <a:ext cx="863953" cy="2124779"/>
          </a:xfrm>
          <a:prstGeom prst="downArrow">
            <a:avLst>
              <a:gd name="adj1" fmla="val 39323"/>
              <a:gd name="adj2" fmla="val 165428"/>
            </a:avLst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8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90917" y="-2087"/>
            <a:ext cx="6521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/>
              <a:t>¿</a:t>
            </a:r>
            <a:r>
              <a:rPr lang="es-MX" sz="3200" b="1" dirty="0"/>
              <a:t>Para qué se gasta el Presupuesto? </a:t>
            </a:r>
            <a:endParaRPr lang="es-MX" sz="3200" dirty="0"/>
          </a:p>
        </p:txBody>
      </p:sp>
      <p:sp>
        <p:nvSpPr>
          <p:cNvPr id="3" name="2 Rectángulo"/>
          <p:cNvSpPr/>
          <p:nvPr/>
        </p:nvSpPr>
        <p:spPr>
          <a:xfrm>
            <a:off x="578223" y="1305341"/>
            <a:ext cx="4587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>
              <a:latin typeface="Corbel" pitchFamily="34" charset="0"/>
            </a:endParaRPr>
          </a:p>
          <a:p>
            <a:pPr algn="just"/>
            <a:endParaRPr lang="es-MX" sz="2000" dirty="0">
              <a:latin typeface="Corbe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8223" y="1089897"/>
            <a:ext cx="62700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Corbel" pitchFamily="34" charset="0"/>
              </a:rPr>
              <a:t>El Presupuesto se gasta para la Educación, Salud, Vivienda y Servicios a la Comunidad, destinando el 40%. </a:t>
            </a:r>
          </a:p>
          <a:p>
            <a:pPr algn="just"/>
            <a:r>
              <a:rPr lang="es-MX" sz="2000" b="1" dirty="0">
                <a:latin typeface="Corbel" pitchFamily="34" charset="0"/>
              </a:rPr>
              <a:t>Para asuntos de orden público y seguridad; asuntos financieros y hacendarios, se asigna el 50% del Presupuesto. </a:t>
            </a:r>
          </a:p>
          <a:p>
            <a:pPr algn="just"/>
            <a:r>
              <a:rPr lang="es-MX" sz="2000" b="1" dirty="0">
                <a:latin typeface="Corbel" pitchFamily="34" charset="0"/>
              </a:rPr>
              <a:t>Para transporte, comunicaciones y turismo se asigna el 10%.</a:t>
            </a:r>
          </a:p>
          <a:p>
            <a:pPr algn="just"/>
            <a:endParaRPr lang="es-MX" sz="2800" dirty="0">
              <a:latin typeface="Corbel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2"/>
          <a:stretch/>
        </p:blipFill>
        <p:spPr>
          <a:xfrm>
            <a:off x="6851201" y="1659284"/>
            <a:ext cx="2292799" cy="234508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18" y="3657599"/>
            <a:ext cx="2031963" cy="1367403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63" y="5025003"/>
            <a:ext cx="3177876" cy="162538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8056" l="23667" r="71667">
                        <a14:foregroundMark x1="31167" y1="30833" x2="31167" y2="30833"/>
                        <a14:foregroundMark x1="33000" y1="31111" x2="33000" y2="31111"/>
                        <a14:foregroundMark x1="38000" y1="33056" x2="38000" y2="33056"/>
                        <a14:foregroundMark x1="36167" y1="26667" x2="36167" y2="26667"/>
                        <a14:foregroundMark x1="27500" y1="40833" x2="27500" y2="40833"/>
                        <a14:foregroundMark x1="23833" y1="51944" x2="23833" y2="51944"/>
                        <a14:foregroundMark x1="44000" y1="70556" x2="44000" y2="70556"/>
                        <a14:foregroundMark x1="38667" y1="68611" x2="38667" y2="68611"/>
                        <a14:foregroundMark x1="36000" y1="74167" x2="36000" y2="74167"/>
                        <a14:foregroundMark x1="35833" y1="85278" x2="35833" y2="85278"/>
                        <a14:foregroundMark x1="44000" y1="88611" x2="44000" y2="88611"/>
                        <a14:foregroundMark x1="61833" y1="86389" x2="61833" y2="86389"/>
                        <a14:foregroundMark x1="62667" y1="80833" x2="62667" y2="80833"/>
                        <a14:foregroundMark x1="64667" y1="81389" x2="64667" y2="81389"/>
                        <a14:foregroundMark x1="52667" y1="43889" x2="52667" y2="43889"/>
                        <a14:foregroundMark x1="63333" y1="13611" x2="63333" y2="13611"/>
                        <a14:foregroundMark x1="36667" y1="13611" x2="36667" y2="13611"/>
                        <a14:foregroundMark x1="71667" y1="30833" x2="71667" y2="30833"/>
                        <a14:foregroundMark x1="53167" y1="42500" x2="53167" y2="42500"/>
                        <a14:foregroundMark x1="68500" y1="71111" x2="68500" y2="71111"/>
                        <a14:foregroundMark x1="28667" y1="38333" x2="28667" y2="38333"/>
                        <a14:foregroundMark x1="46167" y1="35000" x2="46167" y2="35000"/>
                        <a14:foregroundMark x1="26833" y1="42222" x2="26833" y2="42222"/>
                        <a14:foregroundMark x1="37500" y1="10000" x2="37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3" t="2816" r="24683" b="4089"/>
          <a:stretch/>
        </p:blipFill>
        <p:spPr>
          <a:xfrm>
            <a:off x="5913063" y="3873563"/>
            <a:ext cx="1127474" cy="11514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65" y="4840897"/>
            <a:ext cx="2017103" cy="20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02660" y="-31811"/>
            <a:ext cx="695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latin typeface="Euphemia" pitchFamily="34" charset="0"/>
              </a:rPr>
              <a:t>¿En que se gasta el Presupuesto?</a:t>
            </a:r>
            <a:endParaRPr lang="es-MX" sz="3200" dirty="0">
              <a:latin typeface="Euphemia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90980"/>
              </p:ext>
            </p:extLst>
          </p:nvPr>
        </p:nvGraphicFramePr>
        <p:xfrm>
          <a:off x="4038600" y="3141518"/>
          <a:ext cx="4911539" cy="3378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373495"/>
                <a:gridCol w="1269022"/>
                <a:gridCol w="12690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que se gasta?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Importe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Porcentaje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Servicios Personales</a:t>
                      </a:r>
                      <a:endParaRPr lang="es-MX" sz="105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$13,751,515.48</a:t>
                      </a:r>
                      <a:endParaRPr lang="es-MX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39.98%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Materiales y Suministros</a:t>
                      </a:r>
                      <a:endParaRPr lang="es-MX" sz="105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$  3,057,352.47</a:t>
                      </a:r>
                      <a:endParaRPr lang="es-MX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8.89%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Servicios Generales</a:t>
                      </a:r>
                      <a:endParaRPr lang="es-MX" sz="105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$  6,534,008.16</a:t>
                      </a:r>
                      <a:endParaRPr lang="es-MX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18.99%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Transferencias</a:t>
                      </a:r>
                      <a:endParaRPr lang="es-MX" sz="105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$  2,434,604.54</a:t>
                      </a:r>
                      <a:endParaRPr lang="es-MX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7.08%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Bienes Muebles ,</a:t>
                      </a:r>
                      <a:r>
                        <a:rPr lang="es-MX" sz="1050" baseline="0" dirty="0" smtClean="0"/>
                        <a:t> Inmuebles e Intangibles</a:t>
                      </a:r>
                      <a:endParaRPr lang="es-MX" sz="105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$      228,179.62</a:t>
                      </a:r>
                      <a:endParaRPr lang="es-MX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.66%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Deuda</a:t>
                      </a:r>
                      <a:r>
                        <a:rPr lang="es-MX" sz="1050" baseline="0" dirty="0" smtClean="0"/>
                        <a:t> Publica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$ 1,670,397.72</a:t>
                      </a:r>
                      <a:endParaRPr lang="es-MX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4.86%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Inversión Publica</a:t>
                      </a:r>
                      <a:endParaRPr lang="es-MX" sz="105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$ 6,721,945.74</a:t>
                      </a:r>
                      <a:endParaRPr lang="es-MX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19.54%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Total</a:t>
                      </a:r>
                      <a:endParaRPr lang="es-MX" sz="105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$34,398,003.73</a:t>
                      </a:r>
                      <a:endParaRPr lang="es-MX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100%</a:t>
                      </a: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390900" y="730720"/>
            <a:ext cx="5753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orbel" pitchFamily="34" charset="0"/>
              </a:rPr>
              <a:t>	</a:t>
            </a:r>
            <a:r>
              <a:rPr lang="es-MX" b="1" dirty="0" smtClean="0">
                <a:latin typeface="Corbel" pitchFamily="34" charset="0"/>
              </a:rPr>
              <a:t>El </a:t>
            </a:r>
            <a:r>
              <a:rPr lang="es-MX" b="1" dirty="0">
                <a:latin typeface="Corbel" pitchFamily="34" charset="0"/>
              </a:rPr>
              <a:t>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 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0274"/>
            <a:ext cx="3044825" cy="30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" b="96970" l="2201" r="93920">
                        <a14:backgroundMark x1="5031" y1="63636" x2="6289" y2="6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60"/>
          <a:stretch/>
        </p:blipFill>
        <p:spPr bwMode="auto">
          <a:xfrm>
            <a:off x="4199979" y="-120770"/>
            <a:ext cx="4944021" cy="534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4199979" y="0"/>
            <a:ext cx="4944021" cy="504021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433049" y="1091151"/>
            <a:ext cx="471095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MX" sz="2000" b="1" dirty="0" smtClean="0">
                <a:latin typeface="Corbel" pitchFamily="34" charset="0"/>
              </a:rPr>
              <a:t> </a:t>
            </a:r>
            <a:r>
              <a:rPr lang="es-MX" sz="2800" b="1" dirty="0">
                <a:latin typeface="Corbel" pitchFamily="34" charset="0"/>
              </a:rPr>
              <a:t>Si. </a:t>
            </a:r>
            <a:endParaRPr lang="es-MX" sz="2800" b="1" dirty="0" smtClean="0">
              <a:latin typeface="Corbel" pitchFamily="34" charset="0"/>
            </a:endParaRPr>
          </a:p>
          <a:p>
            <a:pPr algn="just"/>
            <a:endParaRPr lang="es-MX" sz="2000" dirty="0">
              <a:latin typeface="Corbe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2000" b="1" dirty="0" smtClean="0">
                <a:latin typeface="Corbel" pitchFamily="34" charset="0"/>
              </a:rPr>
              <a:t> </a:t>
            </a:r>
            <a:r>
              <a:rPr lang="es-MX" sz="2000" b="1" dirty="0">
                <a:latin typeface="Corbel" pitchFamily="34" charset="0"/>
              </a:rPr>
              <a:t>Fortaleciendo el Presupuesto basado en Resultados con la finalidad de orientar las acciones gubernamentales hacía la generación del valor público</a:t>
            </a:r>
            <a:r>
              <a:rPr lang="es-MX" sz="2000" b="1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es-MX" sz="2000" b="1" dirty="0" smtClean="0">
                <a:latin typeface="Corbel" pitchFamily="34" charset="0"/>
              </a:rPr>
              <a:t> </a:t>
            </a:r>
            <a:endParaRPr lang="es-MX" sz="2000" dirty="0">
              <a:latin typeface="Corbe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2000" b="1" dirty="0" smtClean="0">
                <a:latin typeface="Corbel" pitchFamily="34" charset="0"/>
              </a:rPr>
              <a:t> </a:t>
            </a:r>
            <a:r>
              <a:rPr lang="es-MX" sz="2000" b="1" dirty="0">
                <a:latin typeface="Corbel" pitchFamily="34" charset="0"/>
              </a:rPr>
              <a:t>Fortaleciendo las estructuras orgánicas y funcionales de las instituciones públicas. </a:t>
            </a:r>
            <a:endParaRPr lang="es-MX" sz="2000" b="1" dirty="0" smtClean="0">
              <a:latin typeface="Corbel" pitchFamily="34" charset="0"/>
            </a:endParaRPr>
          </a:p>
          <a:p>
            <a:pPr algn="just"/>
            <a:endParaRPr lang="es-MX" sz="2000" dirty="0">
              <a:latin typeface="Corbe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2000" b="1" dirty="0" smtClean="0">
                <a:latin typeface="Corbel" pitchFamily="34" charset="0"/>
              </a:rPr>
              <a:t> </a:t>
            </a:r>
            <a:r>
              <a:rPr lang="es-MX" sz="2000" b="1" dirty="0">
                <a:latin typeface="Corbel" pitchFamily="34" charset="0"/>
              </a:rPr>
              <a:t>Regulando el ciclo presupuestarios con base en los principios de eficiencia, transparencia y honradez. </a:t>
            </a:r>
            <a:endParaRPr lang="es-MX" sz="2000" b="1" dirty="0" smtClean="0">
              <a:latin typeface="Corbe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MX" sz="2000" dirty="0">
              <a:latin typeface="Corbel" pitchFamily="34" charset="0"/>
            </a:endParaRPr>
          </a:p>
          <a:p>
            <a:pPr algn="just"/>
            <a:r>
              <a:rPr lang="es-MX" sz="2000" b="1" dirty="0">
                <a:latin typeface="Corbel" pitchFamily="34" charset="0"/>
              </a:rPr>
              <a:t>Todos estos esfuerzos se seguirán reflejando en más obras y mejores servicios públicos de calidad. </a:t>
            </a:r>
            <a:endParaRPr lang="es-MX" sz="2000" dirty="0">
              <a:latin typeface="Corbe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217329" y="-64149"/>
            <a:ext cx="6515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Euphemia" pitchFamily="34" charset="0"/>
              </a:rPr>
              <a:t>¿</a:t>
            </a:r>
            <a:r>
              <a:rPr lang="es-MX" sz="3600" b="1" dirty="0">
                <a:latin typeface="Euphemia" pitchFamily="34" charset="0"/>
              </a:rPr>
              <a:t>Se está trabajando para mejorar el Presupuesto? </a:t>
            </a:r>
            <a:endParaRPr lang="es-MX" sz="3600" dirty="0">
              <a:latin typeface="Euphemi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83" l="0" r="89727">
                        <a14:backgroundMark x1="24004" y1="29716" x2="24948" y2="2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" r="36241"/>
          <a:stretch/>
        </p:blipFill>
        <p:spPr bwMode="auto">
          <a:xfrm>
            <a:off x="156455" y="965018"/>
            <a:ext cx="4663418" cy="61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 rot="1085646">
            <a:off x="3225594" y="2593265"/>
            <a:ext cx="124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92D050"/>
                </a:solidFill>
                <a:latin typeface="Arial Black" pitchFamily="34" charset="0"/>
              </a:rPr>
              <a:t>RUMBO</a:t>
            </a:r>
            <a:endParaRPr lang="es-MX" sz="20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 rot="1085646">
            <a:off x="3567757" y="2860273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AL</a:t>
            </a:r>
            <a:endParaRPr lang="es-MX" sz="32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1085646">
            <a:off x="2938947" y="349851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GRE</a:t>
            </a:r>
            <a:endParaRPr lang="es-MX" sz="36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 rot="1085646">
            <a:off x="3002555" y="3160789"/>
            <a:ext cx="1134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PRO</a:t>
            </a:r>
            <a:endParaRPr lang="es-MX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991612">
            <a:off x="3118484" y="390092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SO</a:t>
            </a:r>
            <a:endParaRPr lang="es-MX" sz="36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6496</TotalTime>
  <Words>784</Words>
  <Application>Microsoft Office PowerPoint</Application>
  <PresentationFormat>Presentación en pantalla (4:3)</PresentationFormat>
  <Paragraphs>187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Corbel</vt:lpstr>
      <vt:lpstr>Euphemia</vt:lpstr>
      <vt:lpstr>Wingdings</vt:lpstr>
      <vt:lpstr>Tema de Office</vt:lpstr>
      <vt:lpstr>PRESUPUESTO CIUDADANO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Guajardo</dc:creator>
  <cp:lastModifiedBy>Fabiola Loredo Rodriguez Becaria</cp:lastModifiedBy>
  <cp:revision>160</cp:revision>
  <cp:lastPrinted>2015-11-05T17:49:35Z</cp:lastPrinted>
  <dcterms:created xsi:type="dcterms:W3CDTF">2015-06-29T13:30:10Z</dcterms:created>
  <dcterms:modified xsi:type="dcterms:W3CDTF">2016-11-17T21:55:04Z</dcterms:modified>
</cp:coreProperties>
</file>