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76" r:id="rId2"/>
    <p:sldId id="279" r:id="rId3"/>
    <p:sldId id="260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72" r:id="rId12"/>
    <p:sldId id="274" r:id="rId13"/>
    <p:sldId id="275" r:id="rId14"/>
    <p:sldId id="277" r:id="rId15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986918"/>
    <a:srgbClr val="806542"/>
    <a:srgbClr val="A68F70"/>
    <a:srgbClr val="C0C0C0"/>
    <a:srgbClr val="969696"/>
    <a:srgbClr val="E65F00"/>
    <a:srgbClr val="FFC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130" autoAdjust="0"/>
    <p:restoredTop sz="94660"/>
  </p:normalViewPr>
  <p:slideViewPr>
    <p:cSldViewPr>
      <p:cViewPr>
        <p:scale>
          <a:sx n="93" d="100"/>
          <a:sy n="93" d="100"/>
        </p:scale>
        <p:origin x="-1781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E2F9D6-E0E5-4B82-9561-4BB2A2FDEDC0}" type="datetimeFigureOut">
              <a:rPr lang="es-MX"/>
              <a:pPr>
                <a:defRPr/>
              </a:pPr>
              <a:t>18/11/2016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5DB8AF-15A4-4679-BD3F-7400472CDC1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100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7769-342A-47F3-9D60-39ED4312474D}" type="datetimeFigureOut">
              <a:rPr lang="es-MX"/>
              <a:pPr>
                <a:defRPr/>
              </a:pPr>
              <a:t>18/11/2016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17C7-EA85-4268-9F22-9D8F37550F9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292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CCE6-A13F-4A6C-BF5C-DF814082129F}" type="datetimeFigureOut">
              <a:rPr lang="es-MX"/>
              <a:pPr>
                <a:defRPr/>
              </a:pPr>
              <a:t>18/11/2016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41977-3B12-4181-82B9-FFFF94A94F4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500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3658D-F35A-42D5-AF20-22354BDFA453}" type="datetimeFigureOut">
              <a:rPr lang="es-MX"/>
              <a:pPr>
                <a:defRPr/>
              </a:pPr>
              <a:t>18/11/2016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8937-756D-43CC-B195-1906C791B6B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00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760C0-8BBC-4250-85F1-80C87AA2EBB7}" type="datetimeFigureOut">
              <a:rPr lang="es-MX"/>
              <a:pPr>
                <a:defRPr/>
              </a:pPr>
              <a:t>18/11/2016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547A-ADBE-4BC7-9CF7-8405D30F1CF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53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A5B1-6EF3-4266-8038-E7BD86EA6A67}" type="datetimeFigureOut">
              <a:rPr lang="es-MX"/>
              <a:pPr>
                <a:defRPr/>
              </a:pPr>
              <a:t>18/11/2016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D9F73-85BC-4AE9-A5A7-60F9D30986C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374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1CA18-2FDC-4598-BC52-DCB7FF316861}" type="datetimeFigureOut">
              <a:rPr lang="es-MX"/>
              <a:pPr>
                <a:defRPr/>
              </a:pPr>
              <a:t>18/11/2016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78F1-AEFA-4841-83AC-D3A7A69A681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0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FC4B0-233B-425D-8D86-97736F7FA1F9}" type="datetimeFigureOut">
              <a:rPr lang="es-MX"/>
              <a:pPr>
                <a:defRPr/>
              </a:pPr>
              <a:t>18/11/2016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81F6-1D50-47EA-B6AB-546F707749D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5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973AD-8027-40D0-BCCE-96CEEE186074}" type="datetimeFigureOut">
              <a:rPr lang="es-MX"/>
              <a:pPr>
                <a:defRPr/>
              </a:pPr>
              <a:t>18/11/2016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35988-4C3D-4328-B052-FE0BFCB085C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41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ECCE-FEBA-4E59-B891-E20F7350C382}" type="datetimeFigureOut">
              <a:rPr lang="es-MX"/>
              <a:pPr>
                <a:defRPr/>
              </a:pPr>
              <a:t>18/11/2016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6ED60-A2F9-4501-A7CE-C9D9BDA0C8A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324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11441-798E-4F13-BD5B-5A7C1581CA6A}" type="datetimeFigureOut">
              <a:rPr lang="es-MX"/>
              <a:pPr>
                <a:defRPr/>
              </a:pPr>
              <a:t>18/11/2016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50275-56FA-46A8-B750-F9C30C3430C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569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8F0C-ABF4-4C06-A249-8A341B24D4A7}" type="datetimeFigureOut">
              <a:rPr lang="es-MX"/>
              <a:pPr>
                <a:defRPr/>
              </a:pPr>
              <a:t>18/11/2016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D12B-9BA9-4F9C-81B4-713050A04BD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102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823861-F06C-4AA3-BD15-64EDC31B3C55}" type="datetimeFigureOut">
              <a:rPr lang="es-MX"/>
              <a:pPr>
                <a:defRPr/>
              </a:pPr>
              <a:t>18/11/2016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C3940B-F228-42E8-9277-E060260834E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ia.asecoahuila.gob.mx/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48150" y="549275"/>
            <a:ext cx="4594225" cy="1008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b="1" dirty="0" smtClean="0">
                <a:latin typeface="Berlin Sans FB Demi" pitchFamily="34" charset="0"/>
              </a:rPr>
              <a:t/>
            </a:r>
            <a:br>
              <a:rPr lang="es-MX" b="1" dirty="0" smtClean="0">
                <a:latin typeface="Berlin Sans FB Demi" pitchFamily="34" charset="0"/>
              </a:rPr>
            </a:br>
            <a:r>
              <a:rPr lang="es-MX" b="1" dirty="0">
                <a:latin typeface="Berlin Sans FB Demi" pitchFamily="34" charset="0"/>
              </a:rPr>
              <a:t/>
            </a:r>
            <a:br>
              <a:rPr lang="es-MX" b="1" dirty="0">
                <a:latin typeface="Berlin Sans FB Demi" pitchFamily="34" charset="0"/>
              </a:rPr>
            </a:br>
            <a:r>
              <a:rPr lang="es-MX" b="1" dirty="0" smtClean="0">
                <a:latin typeface="Berlin Sans FB Demi" pitchFamily="34" charset="0"/>
              </a:rPr>
              <a:t/>
            </a:r>
            <a:br>
              <a:rPr lang="es-MX" b="1" dirty="0" smtClean="0">
                <a:latin typeface="Berlin Sans FB Demi" pitchFamily="34" charset="0"/>
              </a:rPr>
            </a:br>
            <a:r>
              <a:rPr lang="es-MX" b="1" dirty="0" smtClean="0">
                <a:solidFill>
                  <a:srgbClr val="986918"/>
                </a:solidFill>
                <a:latin typeface="Berlin Sans FB Demi" pitchFamily="34" charset="0"/>
              </a:rPr>
              <a:t>PRESUPUESTO CIUDADANO 2016</a:t>
            </a:r>
            <a:r>
              <a:rPr lang="es-MX" b="1" dirty="0" smtClean="0">
                <a:solidFill>
                  <a:srgbClr val="E65F00"/>
                </a:solidFill>
                <a:latin typeface="Berlin Sans FB Demi" pitchFamily="34" charset="0"/>
              </a:rPr>
              <a:t/>
            </a:r>
            <a:br>
              <a:rPr lang="es-MX" b="1" dirty="0" smtClean="0">
                <a:solidFill>
                  <a:srgbClr val="E65F00"/>
                </a:solidFill>
                <a:latin typeface="Berlin Sans FB Demi" pitchFamily="34" charset="0"/>
              </a:rPr>
            </a:br>
            <a:r>
              <a:rPr lang="es-MX" b="1" dirty="0" smtClean="0">
                <a:solidFill>
                  <a:srgbClr val="E65F00"/>
                </a:solidFill>
                <a:latin typeface="Berlin Sans FB Demi" pitchFamily="34" charset="0"/>
              </a:rPr>
              <a:t/>
            </a:r>
            <a:br>
              <a:rPr lang="es-MX" b="1" dirty="0" smtClean="0">
                <a:solidFill>
                  <a:srgbClr val="E65F00"/>
                </a:solidFill>
                <a:latin typeface="Berlin Sans FB Demi" pitchFamily="34" charset="0"/>
              </a:rPr>
            </a:br>
            <a:r>
              <a:rPr lang="es-MX" b="1" dirty="0" smtClean="0">
                <a:latin typeface="Berlin Sans FB Demi" pitchFamily="34" charset="0"/>
              </a:rPr>
              <a:t/>
            </a:r>
            <a:br>
              <a:rPr lang="es-MX" b="1" dirty="0" smtClean="0">
                <a:latin typeface="Berlin Sans FB Demi" pitchFamily="34" charset="0"/>
              </a:rPr>
            </a:br>
            <a:endParaRPr lang="es-MX" b="1" dirty="0">
              <a:latin typeface="Berlin Sans FB Demi" pitchFamily="34" charset="0"/>
            </a:endParaRPr>
          </a:p>
        </p:txBody>
      </p:sp>
      <p:sp>
        <p:nvSpPr>
          <p:cNvPr id="2051" name="3 Rectángulo"/>
          <p:cNvSpPr>
            <a:spLocks noChangeArrowheads="1"/>
          </p:cNvSpPr>
          <p:nvPr/>
        </p:nvSpPr>
        <p:spPr bwMode="auto">
          <a:xfrm>
            <a:off x="3730625" y="2644775"/>
            <a:ext cx="51117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3200" b="1">
                <a:solidFill>
                  <a:srgbClr val="806542"/>
                </a:solidFill>
                <a:latin typeface="Berlin Sans FB Demi" pitchFamily="34" charset="0"/>
              </a:rPr>
              <a:t>MUNICIPIO DE PROGRESO, COAHUILA DE ZARAGOZA.</a:t>
            </a:r>
            <a:endParaRPr lang="es-MX" sz="3200">
              <a:solidFill>
                <a:srgbClr val="806542"/>
              </a:solidFill>
            </a:endParaRPr>
          </a:p>
        </p:txBody>
      </p:sp>
      <p:pic>
        <p:nvPicPr>
          <p:cNvPr id="205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3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4213" y="549275"/>
            <a:ext cx="7488237" cy="5759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800" b="1" dirty="0">
                <a:solidFill>
                  <a:srgbClr val="986918"/>
                </a:solidFill>
                <a:latin typeface="+mj-lt"/>
              </a:rPr>
              <a:t>¿En qué se gasta el Presupuesto</a:t>
            </a:r>
            <a:r>
              <a:rPr lang="es-MX" sz="2800" b="1" dirty="0" smtClean="0">
                <a:solidFill>
                  <a:srgbClr val="986918"/>
                </a:solidFill>
                <a:latin typeface="+mj-lt"/>
              </a:rPr>
              <a:t>?</a:t>
            </a:r>
          </a:p>
          <a:p>
            <a:pPr fontAlgn="auto">
              <a:spcAft>
                <a:spcPts val="0"/>
              </a:spcAft>
              <a:defRPr/>
            </a:pPr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tx1"/>
                </a:solidFill>
                <a:latin typeface="+mj-lt"/>
              </a:rPr>
              <a:t>El Clasificador por Objeto del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Gasto (COG) permite la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obtención de información para el análisis y seguimiento de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la gestión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financiera gubernamental, es considerado la clasificación operativa que permite conocer en qué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se gasta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, (base del registro de las transacciones económico-financieras) y a su vez permite cuantificar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la demanda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de bienes y servicios que realiza el Sector Público.</a:t>
            </a:r>
          </a:p>
          <a:p>
            <a:pPr algn="just" fontAlgn="auto">
              <a:spcAft>
                <a:spcPts val="0"/>
              </a:spcAft>
              <a:defRPr/>
            </a:pPr>
            <a:endParaRPr lang="es-MX" sz="1600" b="1" dirty="0">
              <a:solidFill>
                <a:schemeClr val="tx1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MX" sz="1600" b="1" dirty="0" smtClean="0">
              <a:solidFill>
                <a:schemeClr val="tx1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es-MX" dirty="0"/>
          </a:p>
        </p:txBody>
      </p:sp>
      <p:pic>
        <p:nvPicPr>
          <p:cNvPr id="11267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78288"/>
            <a:ext cx="150495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406400" y="3268663"/>
          <a:ext cx="6731000" cy="234791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965200"/>
                <a:gridCol w="4343400"/>
                <a:gridCol w="1422400"/>
              </a:tblGrid>
              <a:tr h="23631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CAPÍTULO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IMPORTE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</a:tr>
              <a:tr h="21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1000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SERVICIOS PERSONALES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11,790,129.00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3" marB="0" anchor="ctr"/>
                </a:tc>
              </a:tr>
              <a:tr h="205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2000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MATERIALES Y SUMINISTROS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2,023,613.00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3" marB="0" anchor="ctr"/>
                </a:tc>
              </a:tr>
              <a:tr h="205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3000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SERVICIOS GENERALES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5,852,610.00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3" marB="0" anchor="ctr"/>
                </a:tc>
              </a:tr>
              <a:tr h="205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4000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TRANSFERENCIAS, ASIGNACIONES, SUBSIDIOS Y OTRAS AYUDAS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2,666,520.00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3" marB="0" anchor="ctr"/>
                </a:tc>
              </a:tr>
              <a:tr h="205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5000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BIENES MUEBLES, INMUEBLES E INTANGIBLES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3" marB="0" anchor="ctr"/>
                </a:tc>
              </a:tr>
              <a:tr h="205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6000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INVERSIÓN PÚBLICA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2,018,757.00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3" marB="0" anchor="ctr"/>
                </a:tc>
              </a:tr>
              <a:tr h="21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7000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INVERSIONES FINANCIERAS Y OTRAS PROVISIONES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3" marB="0" anchor="ctr"/>
                </a:tc>
              </a:tr>
              <a:tr h="205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8000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PARTICIPACIONES Y APORTACIONES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3" marB="0" anchor="ctr"/>
                </a:tc>
              </a:tr>
              <a:tr h="21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9000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DEUDA PÚBLICA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3" marB="0" anchor="ctr"/>
                </a:tc>
              </a:tr>
              <a:tr h="2363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3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2424</a:t>
                      </a:r>
                      <a:r>
                        <a:rPr lang="es-MX" sz="11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24,371,629.00</a:t>
                      </a:r>
                      <a:endParaRPr lang="es-MX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3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71550" y="561975"/>
            <a:ext cx="7272338" cy="4586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rgbClr val="986918"/>
                </a:solidFill>
                <a:latin typeface="+mn-lt"/>
                <a:cs typeface="+mn-cs"/>
              </a:rPr>
              <a:t>                          ¿Se está trabajando para mejorar el Presupuesto?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atin typeface="+mn-lt"/>
                <a:cs typeface="+mn-cs"/>
              </a:rPr>
              <a:t>- Si.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atin typeface="+mn-lt"/>
                <a:cs typeface="+mn-cs"/>
              </a:rPr>
              <a:t>- Fortaleciendo el Presupuesto basado en Resultados con la finalidad de orientar las acciones gubernamentales hacía la generación del valor público.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atin typeface="+mn-lt"/>
                <a:cs typeface="+mn-cs"/>
              </a:rPr>
              <a:t>- Fortaleciendo las estructuras orgánicas y funcionales de las instituciones públicas.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atin typeface="+mn-lt"/>
                <a:cs typeface="+mn-cs"/>
              </a:rPr>
              <a:t>- Regulando el ciclo presupuestarios con base en los principios de eficiencia, transparencia y honradez.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atin typeface="+mn-lt"/>
                <a:cs typeface="+mn-cs"/>
              </a:rPr>
              <a:t>Todos estos esfuerzos se seguirán reflejando en más obras y mejores servicios públicos de calidad.</a:t>
            </a:r>
            <a:endParaRPr lang="es-MX" sz="1600" b="1" dirty="0">
              <a:latin typeface="+mn-lt"/>
              <a:cs typeface="+mn-cs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b="7797"/>
          <a:stretch>
            <a:fillRect/>
          </a:stretch>
        </p:blipFill>
        <p:spPr bwMode="auto">
          <a:xfrm>
            <a:off x="1054100" y="908050"/>
            <a:ext cx="17351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11492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526415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2349500"/>
            <a:ext cx="939800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3 Rectángulo"/>
          <p:cNvSpPr>
            <a:spLocks noChangeArrowheads="1"/>
          </p:cNvSpPr>
          <p:nvPr/>
        </p:nvSpPr>
        <p:spPr bwMode="auto">
          <a:xfrm>
            <a:off x="1319213" y="1844675"/>
            <a:ext cx="4837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MX" sz="1600" b="1"/>
              <a:t>El Presupuesto se elabora de las siguientes maneras:</a:t>
            </a:r>
          </a:p>
          <a:p>
            <a:pPr algn="just"/>
            <a:endParaRPr lang="es-MX" sz="1600" b="1"/>
          </a:p>
        </p:txBody>
      </p:sp>
      <p:sp>
        <p:nvSpPr>
          <p:cNvPr id="13316" name="1 CuadroTexto"/>
          <p:cNvSpPr txBox="1">
            <a:spLocks noChangeArrowheads="1"/>
          </p:cNvSpPr>
          <p:nvPr/>
        </p:nvSpPr>
        <p:spPr bwMode="auto">
          <a:xfrm>
            <a:off x="1676400" y="692150"/>
            <a:ext cx="6697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sz="3200" b="1">
                <a:solidFill>
                  <a:srgbClr val="986918"/>
                </a:solidFill>
              </a:rPr>
              <a:t>¿Cómo se organiza un presupuesto?</a:t>
            </a:r>
          </a:p>
        </p:txBody>
      </p:sp>
      <p:sp>
        <p:nvSpPr>
          <p:cNvPr id="8" name="7 Llamada con línea 2 (barra de énfasis)"/>
          <p:cNvSpPr/>
          <p:nvPr/>
        </p:nvSpPr>
        <p:spPr>
          <a:xfrm>
            <a:off x="4797904" y="2348880"/>
            <a:ext cx="3672407" cy="64807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1970"/>
              <a:gd name="adj6" fmla="val -54100"/>
            </a:avLst>
          </a:prstGeom>
          <a:solidFill>
            <a:srgbClr val="986918"/>
          </a:solidFill>
          <a:ln>
            <a:solidFill>
              <a:srgbClr val="986918"/>
            </a:solidFill>
          </a:ln>
          <a:scene3d>
            <a:camera prst="orthographicFront"/>
            <a:lightRig rig="contrasting" dir="t"/>
          </a:scene3d>
          <a:sp3d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/>
                </a:solidFill>
              </a:rPr>
              <a:t>¿Quién lo gasta?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>
                <a:solidFill>
                  <a:schemeClr val="bg1"/>
                </a:solidFill>
              </a:rPr>
              <a:t>Es la dependencia o entidad encargada de realizar el gasto, esta </a:t>
            </a:r>
            <a:r>
              <a:rPr lang="es-MX" sz="1200" dirty="0">
                <a:solidFill>
                  <a:schemeClr val="bg1"/>
                </a:solidFill>
              </a:rPr>
              <a:t>Clasificación es </a:t>
            </a:r>
            <a:r>
              <a:rPr lang="es-MX" sz="1200" dirty="0">
                <a:solidFill>
                  <a:schemeClr val="bg1"/>
                </a:solidFill>
              </a:rPr>
              <a:t>Administrativa.</a:t>
            </a:r>
          </a:p>
        </p:txBody>
      </p:sp>
      <p:sp>
        <p:nvSpPr>
          <p:cNvPr id="15" name="14 Llamada con línea 2 (barra de énfasis)"/>
          <p:cNvSpPr/>
          <p:nvPr/>
        </p:nvSpPr>
        <p:spPr>
          <a:xfrm>
            <a:off x="4775480" y="4713695"/>
            <a:ext cx="3684952" cy="86409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6706"/>
              <a:gd name="adj6" fmla="val -50741"/>
            </a:avLst>
          </a:prstGeom>
          <a:solidFill>
            <a:srgbClr val="986918"/>
          </a:solidFill>
          <a:ln>
            <a:solidFill>
              <a:srgbClr val="986918"/>
            </a:solidFill>
          </a:ln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200" b="1" dirty="0">
              <a:solidFill>
                <a:schemeClr val="bg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/>
                </a:solidFill>
              </a:rPr>
              <a:t>¿Para qué se gasta?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>
                <a:solidFill>
                  <a:schemeClr val="bg1"/>
                </a:solidFill>
              </a:rPr>
              <a:t>El destino que tienen los recursos, como en salud, desarrollo económico, infraestructura, etc. esta Clasificación es </a:t>
            </a:r>
            <a:r>
              <a:rPr lang="es-MX" sz="1200" dirty="0">
                <a:solidFill>
                  <a:schemeClr val="bg1"/>
                </a:solidFill>
              </a:rPr>
              <a:t>Funcional del Gasto.</a:t>
            </a:r>
            <a:endParaRPr lang="es-MX" sz="1200" dirty="0">
              <a:solidFill>
                <a:schemeClr val="bg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tx1"/>
                </a:solidFill>
              </a:rPr>
              <a:t>.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6" name="15 Llamada con línea 2 (barra de énfasis)"/>
          <p:cNvSpPr/>
          <p:nvPr/>
        </p:nvSpPr>
        <p:spPr>
          <a:xfrm>
            <a:off x="4788025" y="3241552"/>
            <a:ext cx="3672407" cy="95650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6816"/>
              <a:gd name="adj6" fmla="val -51498"/>
            </a:avLst>
          </a:prstGeom>
          <a:solidFill>
            <a:srgbClr val="986918"/>
          </a:solidFill>
          <a:ln>
            <a:solidFill>
              <a:srgbClr val="986918"/>
            </a:solidFill>
          </a:ln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200" b="1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/>
                </a:solidFill>
              </a:rPr>
              <a:t>¿En qué se gasta?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>
                <a:solidFill>
                  <a:schemeClr val="bg1"/>
                </a:solidFill>
              </a:rPr>
              <a:t>En que se van a utilizar los recursos, como en inversión pública, nomina, entre otros, esta Clasificación es </a:t>
            </a:r>
            <a:r>
              <a:rPr lang="es-MX" sz="1200" dirty="0">
                <a:solidFill>
                  <a:schemeClr val="bg1"/>
                </a:solidFill>
              </a:rPr>
              <a:t>Objeto </a:t>
            </a:r>
            <a:r>
              <a:rPr lang="es-MX" sz="1200" dirty="0">
                <a:solidFill>
                  <a:schemeClr val="bg1"/>
                </a:solidFill>
              </a:rPr>
              <a:t>del Gasto.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>
                <a:solidFill>
                  <a:schemeClr val="tx1"/>
                </a:solidFill>
              </a:rPr>
              <a:t>.</a:t>
            </a:r>
            <a:endParaRPr lang="es-MX" sz="1200" dirty="0">
              <a:solidFill>
                <a:schemeClr val="tx1"/>
              </a:solidFill>
            </a:endParaRPr>
          </a:p>
        </p:txBody>
      </p:sp>
      <p:pic>
        <p:nvPicPr>
          <p:cNvPr id="13326" name="Picture 2" descr="https://loseconomistasenlaweb.files.wordpress.com/2014/04/diner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6398">
            <a:off x="409575" y="233363"/>
            <a:ext cx="150336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" descr="http://esoterismoyenergia.com/wp-content/uploads/2014/02/zzzzzzzzzzzzzzzzzzzzzzzzzzzzzzzzzzzzzzzzzzzzzzzzzzzzzzzzzzzzzzzzzzzzzdiner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3641725"/>
            <a:ext cx="151606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8" descr="http://us.123rf.com/450wm/cteconsulting/cteconsulting1302/cteconsulting130200053/17937622-an-image-of-a-security-police-ic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9593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0" descr="http://thumbs.dreamstime.com/thumb_592/1300554340gW6C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973638"/>
            <a:ext cx="7905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5578475"/>
            <a:ext cx="61912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1" name="Picture 13" descr="http://us.cdn1.123rf.com/168nwm/texelart/texelart1202/texelart120200008/12164339-doctor-en-3d-con-un-maletin-y-un-estetoscopio-dictada-en-alta-resolucion-en-un-fondo-blanco-con-som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5524500"/>
            <a:ext cx="59848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7" descr="http://us.cdn4.123rf.com/168nwm/texelart/texelart1205/texelart120500001/13486766-3d-workers--team-of-work-rendered-at-high-resolution-on-a-white-background-with-diffuse-shadow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875213"/>
            <a:ext cx="6905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9" descr="http://us.cdn4.123rf.com/168nwm/coramax/coramax1208/coramax120801756/14815598-3d-people--men--person-with-pointer-in-hand-close-to-blackboard-concept-of-education-and-learn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5527675"/>
            <a:ext cx="920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Subtítulo"/>
          <p:cNvSpPr>
            <a:spLocks noGrp="1"/>
          </p:cNvSpPr>
          <p:nvPr>
            <p:ph type="subTitle" idx="1"/>
          </p:nvPr>
        </p:nvSpPr>
        <p:spPr>
          <a:xfrm>
            <a:off x="971550" y="549275"/>
            <a:ext cx="7129463" cy="52562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b="1" smtClean="0">
                <a:solidFill>
                  <a:srgbClr val="986918"/>
                </a:solidFill>
              </a:rPr>
              <a:t>¿Qué pueden hacer los ciudadanos?</a:t>
            </a:r>
          </a:p>
          <a:p>
            <a:pPr algn="just">
              <a:lnSpc>
                <a:spcPct val="150000"/>
              </a:lnSpc>
            </a:pPr>
            <a:endParaRPr lang="es-MX" sz="1600" b="1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smtClean="0">
                <a:solidFill>
                  <a:schemeClr val="tx1"/>
                </a:solidFill>
              </a:rPr>
              <a:t>Visitar la página en la cual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smtClean="0">
                <a:solidFill>
                  <a:srgbClr val="6600CC"/>
                </a:solidFill>
                <a:hlinkClick r:id="rId2" invalidUrl="http:///"/>
              </a:rPr>
              <a:t>http://</a:t>
            </a:r>
            <a:r>
              <a:rPr lang="es-MX" sz="1600" b="1" smtClean="0">
                <a:solidFill>
                  <a:srgbClr val="6600CC"/>
                </a:solidFill>
              </a:rPr>
              <a:t>www.icai.org.mx:8282/ipo/</a:t>
            </a:r>
          </a:p>
          <a:p>
            <a:pPr algn="just">
              <a:lnSpc>
                <a:spcPct val="150000"/>
              </a:lnSpc>
            </a:pPr>
            <a:r>
              <a:rPr lang="es-MX" sz="1600" b="1" smtClean="0">
                <a:solidFill>
                  <a:srgbClr val="6600CC"/>
                </a:solidFill>
                <a:hlinkClick r:id="rId3"/>
              </a:rPr>
              <a:t>http://transparencia.asecoahuila.gob.mx/</a:t>
            </a:r>
            <a:endParaRPr lang="es-MX" sz="1600" b="1" smtClean="0">
              <a:solidFill>
                <a:srgbClr val="6600CC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smtClean="0">
              <a:solidFill>
                <a:srgbClr val="6600CC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smtClean="0">
              <a:solidFill>
                <a:srgbClr val="0070C0"/>
              </a:solidFill>
            </a:endParaRPr>
          </a:p>
          <a:p>
            <a:endParaRPr lang="es-MX" smtClean="0">
              <a:solidFill>
                <a:srgbClr val="0070C0"/>
              </a:solidFill>
            </a:endParaRPr>
          </a:p>
        </p:txBody>
      </p:sp>
      <p:sp>
        <p:nvSpPr>
          <p:cNvPr id="14339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4341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4342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14343" name="Picture 10" descr="http://us.cdn3.123rf.com/168nwm/digitalgenetics/digitalgenetics1011/digitalgenetics101100236/8164997-hombre-3d-trabajando-en-equip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26749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875" y="2663825"/>
            <a:ext cx="9159875" cy="1511300"/>
          </a:xfrm>
          <a:prstGeom prst="horizontalScrol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2400" b="1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986918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rgbClr val="986918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rgbClr val="986918"/>
                </a:solidFill>
              </a:rPr>
              <a:t>CIUDADANO </a:t>
            </a:r>
            <a:r>
              <a:rPr lang="es-MX" sz="2400" b="1" dirty="0">
                <a:solidFill>
                  <a:srgbClr val="986918"/>
                </a:solidFill>
                <a:latin typeface="+mj-lt"/>
              </a:rPr>
              <a:t>2016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986918"/>
                </a:solidFill>
                <a:latin typeface="+mj-lt"/>
              </a:rPr>
              <a:t>ADMINISTRACIÓN </a:t>
            </a:r>
            <a:r>
              <a:rPr lang="es-MX" sz="2400" b="1" dirty="0">
                <a:solidFill>
                  <a:srgbClr val="986918"/>
                </a:solidFill>
                <a:latin typeface="+mj-lt"/>
              </a:rPr>
              <a:t>2014-2017 – PROGRESO, COAHUILA.</a:t>
            </a:r>
            <a:endParaRPr lang="es-MX" sz="2400" b="1" dirty="0">
              <a:solidFill>
                <a:srgbClr val="986918"/>
              </a:solidFill>
              <a:latin typeface="+mj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b="1" dirty="0">
              <a:solidFill>
                <a:srgbClr val="986918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CuadroTexto"/>
          <p:cNvSpPr txBox="1">
            <a:spLocks noChangeArrowheads="1"/>
          </p:cNvSpPr>
          <p:nvPr/>
        </p:nvSpPr>
        <p:spPr bwMode="auto">
          <a:xfrm>
            <a:off x="971550" y="836613"/>
            <a:ext cx="72009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sz="3000" b="1">
                <a:solidFill>
                  <a:srgbClr val="986918"/>
                </a:solidFill>
              </a:rPr>
              <a:t>¿Qué es la Ley de Ingresos y cual es su importancia?</a:t>
            </a:r>
          </a:p>
          <a:p>
            <a:pPr algn="just"/>
            <a:endParaRPr lang="es-MX" b="1"/>
          </a:p>
          <a:p>
            <a:pPr algn="just"/>
            <a:r>
              <a:rPr lang="es-MX" b="1"/>
              <a:t>Es un documento en el cual se consignan las cantidades monetarias de los ingresos municipales correspondientes a un ejercicio fiscal, identificándolos por rubro;  es de gran importancia, ya que 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fiscal.</a:t>
            </a:r>
          </a:p>
          <a:p>
            <a:pPr algn="just"/>
            <a:endParaRPr lang="es-MX" b="1"/>
          </a:p>
          <a:p>
            <a:pPr algn="just"/>
            <a:r>
              <a:rPr lang="es-MX" b="1"/>
              <a:t>Además de ser una importante herramienta de transparencia y rendición de cuentas.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33375"/>
            <a:ext cx="1371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226050"/>
            <a:ext cx="1512888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550" y="549275"/>
            <a:ext cx="7200900" cy="5327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b="1" dirty="0">
                <a:solidFill>
                  <a:srgbClr val="986918"/>
                </a:solidFill>
                <a:cs typeface="Aharoni" pitchFamily="2" charset="-79"/>
              </a:rPr>
              <a:t>¿Qué es el presupuesto ciudadano</a:t>
            </a:r>
            <a:r>
              <a:rPr lang="es-MX" b="1" dirty="0" smtClean="0">
                <a:solidFill>
                  <a:srgbClr val="986918"/>
                </a:solidFill>
                <a:cs typeface="Aharoni" pitchFamily="2" charset="-79"/>
              </a:rPr>
              <a:t>?</a:t>
            </a:r>
          </a:p>
          <a:p>
            <a:pPr algn="just" fontAlgn="auto">
              <a:spcAft>
                <a:spcPts val="0"/>
              </a:spcAft>
              <a:defRPr/>
            </a:pPr>
            <a:endParaRPr lang="es-MX" sz="1800" b="1" dirty="0" smtClean="0">
              <a:solidFill>
                <a:schemeClr val="accent3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Para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todos los ciudadanos es de importancia conocer que hace el Gobierno con los recursos que pagamos a través de nuestros impuestos. </a:t>
            </a:r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Este presupuesto esta diseñado para que el ciudadano comprenda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como se utilizan los recursos públicos,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respondiendo preguntas tales como: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¿Cuánto es lo que se recauda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¿Cómo se administran los recursos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 ¿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Cómo y en que se gastan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¿A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quiénes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beneficia ese gasto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?....</a:t>
            </a:r>
          </a:p>
          <a:p>
            <a:pPr algn="just" fontAlgn="auto">
              <a:spcAft>
                <a:spcPts val="0"/>
              </a:spcAft>
              <a:defRPr/>
            </a:pPr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De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esta manera el Presupuesto Ciudadano tiene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la finalidad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de que conozcamos las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decisiones de la administración pública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que benefician a la sociedad, permitiéndonos analizar los resultados que brinda el Gobierno en materia de Transparencia Presupuestal.</a:t>
            </a:r>
          </a:p>
          <a:p>
            <a:pPr fontAlgn="auto">
              <a:spcAft>
                <a:spcPts val="0"/>
              </a:spcAft>
              <a:defRPr/>
            </a:pPr>
            <a:endParaRPr lang="es-MX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http://cdn2.letraslibres.com/cdn/farfuture/D90dVl6WbmmwOoz8DBT8I5wDkpY51siBTj2-sqJ2zjw/mtime:1316455758/sites/default/files/imagecache/revista_articulo_588_480/cari-presupue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1656184" cy="1429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550" y="1989138"/>
            <a:ext cx="7200900" cy="2735262"/>
          </a:xfrm>
        </p:spPr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endParaRPr lang="es-MX" sz="2600" b="1" dirty="0">
              <a:latin typeface="Calibri Light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600" b="1" dirty="0" smtClean="0"/>
              <a:t>El </a:t>
            </a:r>
            <a:r>
              <a:rPr lang="es-MX" sz="26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600" b="1" dirty="0" smtClean="0"/>
              <a:t>Estos </a:t>
            </a:r>
            <a:r>
              <a:rPr lang="es-MX" sz="26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2600" b="1" dirty="0" smtClean="0">
                <a:latin typeface="+mj-lt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endParaRPr lang="es-MX" sz="2600" dirty="0"/>
          </a:p>
        </p:txBody>
      </p:sp>
      <p:sp>
        <p:nvSpPr>
          <p:cNvPr id="5123" name="8 CuadroTexto"/>
          <p:cNvSpPr txBox="1">
            <a:spLocks noChangeArrowheads="1"/>
          </p:cNvSpPr>
          <p:nvPr/>
        </p:nvSpPr>
        <p:spPr bwMode="auto">
          <a:xfrm>
            <a:off x="1979613" y="549275"/>
            <a:ext cx="54721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sz="3200" b="1">
                <a:solidFill>
                  <a:srgbClr val="986918"/>
                </a:solidFill>
              </a:rPr>
              <a:t>¿Qué es el Presupuesto de Egresos y cuál es su importancia?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01353"/>
            <a:ext cx="1944215" cy="1271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4725144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Subtítulo"/>
          <p:cNvSpPr>
            <a:spLocks noGrp="1"/>
          </p:cNvSpPr>
          <p:nvPr>
            <p:ph type="subTitle" idx="1"/>
          </p:nvPr>
        </p:nvSpPr>
        <p:spPr>
          <a:xfrm>
            <a:off x="971550" y="549275"/>
            <a:ext cx="7200900" cy="4967288"/>
          </a:xfrm>
        </p:spPr>
        <p:txBody>
          <a:bodyPr/>
          <a:lstStyle/>
          <a:p>
            <a:r>
              <a:rPr lang="es-MX" b="1" smtClean="0">
                <a:solidFill>
                  <a:srgbClr val="986918"/>
                </a:solidFill>
              </a:rPr>
              <a:t>¿Qué es el Presupuesto de Egresos y cuál es su importancia?</a:t>
            </a:r>
          </a:p>
          <a:p>
            <a:endParaRPr lang="es-MX" b="1" smtClean="0">
              <a:solidFill>
                <a:srgbClr val="0070C0"/>
              </a:solidFill>
            </a:endParaRPr>
          </a:p>
          <a:p>
            <a:pPr algn="just"/>
            <a:r>
              <a:rPr lang="es-MX" sz="2000" b="1" smtClean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2000" smtClean="0">
                <a:solidFill>
                  <a:schemeClr val="tx1"/>
                </a:solidFill>
              </a:rPr>
              <a:t>.</a:t>
            </a:r>
          </a:p>
          <a:p>
            <a:endParaRPr lang="es-MX" smtClean="0">
              <a:solidFill>
                <a:schemeClr val="tx1"/>
              </a:solidFill>
            </a:endParaRPr>
          </a:p>
        </p:txBody>
      </p:sp>
      <p:pic>
        <p:nvPicPr>
          <p:cNvPr id="9218" name="Picture 2" descr="http://us.cdn1.123rf.com/168nwm/johan2011/johan20111209/johan2011120900030/15508131-business-review-3d-%D0%BC%D0%B0%D0%BB%D0%B5%D0%BD%D1%8C%D0%BA%D0%B8%D0%B5-%D1%87%D0%B5%D0%BB%D0%BE%D0%B2%D0%B5%D1%87%D0%B5%D1%81%D0%BA%D0%B8%D0%B5-%D1%85%D0%B0%D1%80%D0%B0%D0%BA%D1%82%D0%B5%D1%80%D1%8B-x2,-%D0%B3%D0%BB%D1%8F%D0%B4%D1%8F-%D0%BD%EF%BF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83021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77983"/>
            <a:ext cx="2024970" cy="1682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550" y="549275"/>
            <a:ext cx="7229475" cy="5160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800" b="1" dirty="0">
                <a:solidFill>
                  <a:srgbClr val="986918"/>
                </a:solidFill>
                <a:latin typeface="+mj-lt"/>
              </a:rPr>
              <a:t>¿De dónde obtiene el </a:t>
            </a:r>
            <a:r>
              <a:rPr lang="es-MX" sz="2800" b="1" dirty="0" smtClean="0">
                <a:solidFill>
                  <a:srgbClr val="986918"/>
                </a:solidFill>
                <a:latin typeface="+mj-lt"/>
              </a:rPr>
              <a:t>Municipio los ingresos?</a:t>
            </a:r>
            <a:endParaRPr lang="es-MX" sz="2800" b="1" dirty="0">
              <a:solidFill>
                <a:srgbClr val="986918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El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Federación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a los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Municipios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y que se reflejan en Aportaciones y Participaciones Federales.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tx1"/>
                </a:solidFill>
                <a:latin typeface="+mj-lt"/>
              </a:rPr>
              <a:t>La manera en que los ingresos se recaudan, los montos y obligaciones, se establecen en la Ley de Ingresos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MX" dirty="0" smtClean="0"/>
          </a:p>
          <a:p>
            <a:pPr fontAlgn="auto">
              <a:spcAft>
                <a:spcPts val="0"/>
              </a:spcAft>
              <a:defRPr/>
            </a:pPr>
            <a:endParaRPr lang="es-MX" dirty="0"/>
          </a:p>
          <a:p>
            <a:pPr fontAlgn="auto">
              <a:spcAft>
                <a:spcPts val="0"/>
              </a:spcAft>
              <a:defRPr/>
            </a:pPr>
            <a:endParaRPr lang="es-MX" dirty="0"/>
          </a:p>
          <a:p>
            <a:pPr fontAlgn="auto">
              <a:spcAft>
                <a:spcPts val="0"/>
              </a:spcAft>
              <a:defRPr/>
            </a:pPr>
            <a:endParaRPr lang="es-MX" dirty="0"/>
          </a:p>
        </p:txBody>
      </p:sp>
      <p:pic>
        <p:nvPicPr>
          <p:cNvPr id="7171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13100"/>
            <a:ext cx="19446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900113" y="3068638"/>
          <a:ext cx="6007100" cy="250666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394200"/>
                <a:gridCol w="1612900"/>
              </a:tblGrid>
              <a:tr h="236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ORIGEN DE INGRESOS (CRI)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IMPORTE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</a:tr>
              <a:tr h="21333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IMPUESTOS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1,222,000.00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19" marB="0" anchor="ctr"/>
                </a:tc>
              </a:tr>
              <a:tr h="2057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CUOTAS Y APPORTACIONES DE SEGURIDAD SOCIAL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19" marB="0" anchor="ctr"/>
                </a:tc>
              </a:tr>
              <a:tr h="2057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CONTRIBUCIONES DE MEJORAS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19" marB="0" anchor="ctr"/>
                </a:tc>
              </a:tr>
              <a:tr h="2057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DERECHOS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167,418.00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19" marB="0" anchor="ctr"/>
                </a:tc>
              </a:tr>
              <a:tr h="2057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PRODUCTOS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19" marB="0" anchor="ctr"/>
                </a:tc>
              </a:tr>
              <a:tr h="2057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APROVECHAMIENTOS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19" marB="0" anchor="ctr"/>
                </a:tc>
              </a:tr>
              <a:tr h="2057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INGRESOS POR VENTAS DE BIENES Y SERVICIOS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19" marB="0" anchor="ctr"/>
                </a:tc>
              </a:tr>
              <a:tr h="2057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PARTICIPACIONES Y APORTACIONES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22,893,155.00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19" marB="0" anchor="ctr"/>
                </a:tc>
              </a:tr>
              <a:tr h="2057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TRANSFERENCIAS, ASIGNACIONES, SUBSIDIOS Y OTRAS AYUDAS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19" marB="0" anchor="ctr"/>
                </a:tc>
              </a:tr>
              <a:tr h="2057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INGRESOS DERIVADOS DE FINANCIAMIENTO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19" marB="0" anchor="ctr"/>
                </a:tc>
              </a:tr>
              <a:tr h="205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1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24,497,573.00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19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Subtítulo"/>
          <p:cNvSpPr>
            <a:spLocks noGrp="1"/>
          </p:cNvSpPr>
          <p:nvPr>
            <p:ph type="subTitle" idx="1"/>
          </p:nvPr>
        </p:nvSpPr>
        <p:spPr>
          <a:xfrm>
            <a:off x="971550" y="549275"/>
            <a:ext cx="7200900" cy="6119813"/>
          </a:xfrm>
        </p:spPr>
        <p:txBody>
          <a:bodyPr/>
          <a:lstStyle/>
          <a:p>
            <a:r>
              <a:rPr lang="es-MX" sz="2800" b="1" smtClean="0">
                <a:solidFill>
                  <a:srgbClr val="986918"/>
                </a:solidFill>
              </a:rPr>
              <a:t>¿Para qué se gasta el Presupuesto?</a:t>
            </a:r>
          </a:p>
          <a:p>
            <a:pPr algn="just"/>
            <a:endParaRPr lang="es-MX" sz="1700" b="1" smtClean="0">
              <a:solidFill>
                <a:srgbClr val="0070C0"/>
              </a:solidFill>
            </a:endParaRPr>
          </a:p>
          <a:p>
            <a:pPr algn="just"/>
            <a:r>
              <a:rPr lang="es-MX" sz="1600" b="1" smtClean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</a:t>
            </a:r>
          </a:p>
          <a:p>
            <a:pPr algn="just"/>
            <a:endParaRPr lang="es-MX" sz="1700" b="1" smtClean="0">
              <a:solidFill>
                <a:schemeClr val="tx1"/>
              </a:solidFill>
            </a:endParaRPr>
          </a:p>
          <a:p>
            <a:pPr algn="just"/>
            <a:r>
              <a:rPr lang="es-MX" sz="1600" b="1" smtClean="0">
                <a:solidFill>
                  <a:schemeClr val="tx1"/>
                </a:solidFill>
              </a:rPr>
              <a:t>Presenta el gasto público según la naturaleza de los servicios gubernamentales brindados a la población.</a:t>
            </a:r>
          </a:p>
          <a:p>
            <a:pPr algn="just"/>
            <a:endParaRPr lang="es-MX" sz="1600" b="1" smtClean="0">
              <a:solidFill>
                <a:schemeClr val="tx1"/>
              </a:solidFill>
            </a:endParaRPr>
          </a:p>
          <a:p>
            <a:pPr algn="just"/>
            <a:r>
              <a:rPr lang="es-MX" sz="1600" b="1" smtClean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  <a:endParaRPr lang="es-MX" b="1" smtClean="0">
              <a:solidFill>
                <a:schemeClr val="tx1"/>
              </a:solidFill>
            </a:endParaRPr>
          </a:p>
          <a:p>
            <a:pPr algn="just"/>
            <a:endParaRPr lang="es-MX" sz="1600" b="1" smtClean="0">
              <a:solidFill>
                <a:srgbClr val="0070C0"/>
              </a:solidFill>
            </a:endParaRPr>
          </a:p>
          <a:p>
            <a:pPr algn="just"/>
            <a:endParaRPr lang="es-MX" sz="1600" b="1" smtClean="0">
              <a:solidFill>
                <a:srgbClr val="0070C0"/>
              </a:solidFill>
            </a:endParaRPr>
          </a:p>
          <a:p>
            <a:pPr algn="just"/>
            <a:endParaRPr lang="es-MX" sz="1600" b="1" smtClean="0">
              <a:solidFill>
                <a:srgbClr val="0070C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29614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971550" y="4508500"/>
          <a:ext cx="5778500" cy="130333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318000"/>
                <a:gridCol w="1460500"/>
              </a:tblGrid>
              <a:tr h="236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CLASIFICACIÓN FUNCIONAL DEL GASTO (FINALIDAD)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PRESUPUESTADO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ctr"/>
                </a:tc>
              </a:tr>
              <a:tr h="2134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GOBIERNO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24,371,629.00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2" marB="0" anchor="ctr"/>
                </a:tc>
              </a:tr>
              <a:tr h="205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DESARROLLO SOCIAL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2" marB="0" anchor="ctr"/>
                </a:tc>
              </a:tr>
              <a:tr h="205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DESARROLLO ECONÓMICO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2" marB="0" anchor="ctr"/>
                </a:tc>
              </a:tr>
              <a:tr h="205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OTRAS CLASIFICADAS EN FUNCIONES ANTERIORES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2" marB="0" anchor="ctr"/>
                </a:tc>
              </a:tr>
              <a:tr h="236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2424</a:t>
                      </a:r>
                      <a:r>
                        <a:rPr lang="es-MX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24,371,629.00</a:t>
                      </a:r>
                      <a:endParaRPr lang="es-MX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2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Subtítulo"/>
          <p:cNvSpPr>
            <a:spLocks noGrp="1"/>
          </p:cNvSpPr>
          <p:nvPr>
            <p:ph type="subTitle" idx="1"/>
          </p:nvPr>
        </p:nvSpPr>
        <p:spPr>
          <a:xfrm>
            <a:off x="971550" y="549275"/>
            <a:ext cx="7200900" cy="6119813"/>
          </a:xfrm>
        </p:spPr>
        <p:txBody>
          <a:bodyPr/>
          <a:lstStyle/>
          <a:p>
            <a:r>
              <a:rPr lang="es-MX" sz="2800" b="1" smtClean="0">
                <a:solidFill>
                  <a:srgbClr val="986918"/>
                </a:solidFill>
              </a:rPr>
              <a:t>¿Quién gasta el Presupuesto? </a:t>
            </a:r>
          </a:p>
          <a:p>
            <a:endParaRPr lang="es-MX" sz="1400" b="1" smtClean="0">
              <a:solidFill>
                <a:schemeClr val="tx1"/>
              </a:solidFill>
            </a:endParaRPr>
          </a:p>
          <a:p>
            <a:pPr algn="just"/>
            <a:r>
              <a:rPr lang="es-MX" sz="1400" b="1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400" b="1" smtClean="0">
              <a:solidFill>
                <a:schemeClr val="tx1"/>
              </a:solidFill>
            </a:endParaRPr>
          </a:p>
          <a:p>
            <a:pPr algn="just"/>
            <a:r>
              <a:rPr lang="es-MX" sz="1400" b="1" smtClean="0">
                <a:solidFill>
                  <a:schemeClr val="tx1"/>
                </a:solidFill>
              </a:rPr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sz="1600" b="1" smtClean="0">
              <a:solidFill>
                <a:srgbClr val="0070C0"/>
              </a:solidFill>
            </a:endParaRPr>
          </a:p>
          <a:p>
            <a:pPr algn="just"/>
            <a:endParaRPr lang="es-MX" sz="1600" smtClean="0">
              <a:solidFill>
                <a:schemeClr val="tx1"/>
              </a:solidFill>
            </a:endParaRPr>
          </a:p>
        </p:txBody>
      </p:sp>
      <p:pic>
        <p:nvPicPr>
          <p:cNvPr id="9219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943350"/>
            <a:ext cx="2952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547813" y="765175"/>
          <a:ext cx="6296025" cy="538321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620575"/>
                <a:gridCol w="1675450"/>
              </a:tblGrid>
              <a:tr h="221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</a:rPr>
                        <a:t>Órgano Ejecutivo Municipal (CA)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</a:tr>
              <a:tr h="1997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01-PRESIDENCIA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7,731,881.00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02-CABILDO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3,004,504.00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03-CONTRALORIA MUNICIPAL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877,197.00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05-SEGURIDAD PUBLICA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2,242,610.00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08-ECOLOGIA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09-OBRAS PUBLICAS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2,456,819.00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10-DESARROLLO RURAL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893,955.00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11-SERVICIOS PRIMARIOS Y MANTENIMIENTO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608,522.00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12-SECRETARIA DEL AYUNTAMIENTO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1,307,205.00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13-DESARROLLO SOCIAL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1,030,630.00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14-TESORERIA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1,516,633.00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21-PENSIONADOS Y JUBILADOS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19-D.I.F. MUNICIPAL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2,240,910.00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25-ADMINISTRACION DE JUSTICIA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 smtClean="0">
                          <a:effectLst/>
                        </a:rPr>
                        <a:t>26-PROTECCION</a:t>
                      </a:r>
                      <a:r>
                        <a:rPr lang="es-MX" sz="1000" u="none" strike="noStrike" baseline="0" dirty="0" smtClean="0">
                          <a:effectLst/>
                        </a:rPr>
                        <a:t> CIVIL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460,763.00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27-TURISMO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30-FONDO FORTALECIMIENTO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32-COMUNICACION SOCIAL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35-ATENCION CIUDADANA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36-CATASTRO MUNICIPAL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38-UNIDAD DE SACRIFICIO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39-CENTRO DE REHABILITACION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40-FOMENTO ECONOMICO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3111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41-DIRECCION DE EDUCACION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1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42-INFRAESTRUCTURA MUNICIPAL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  <a:tr h="221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24,371,629.</a:t>
                      </a:r>
                      <a:r>
                        <a:rPr lang="es-MX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24,371,629.00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3" marT="6366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UPUESTO CIUDADANO 2016 (1)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PRESUPUESTO CIUDADANO 2016 (1)</Template>
  <TotalTime>0</TotalTime>
  <Words>1189</Words>
  <Application>Microsoft Office PowerPoint</Application>
  <PresentationFormat>Presentación en pantalla (4:3)</PresentationFormat>
  <Paragraphs>199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Calibri</vt:lpstr>
      <vt:lpstr>Arial</vt:lpstr>
      <vt:lpstr>Berlin Sans FB Demi</vt:lpstr>
      <vt:lpstr>Aharoni</vt:lpstr>
      <vt:lpstr>Calibri Light</vt:lpstr>
      <vt:lpstr>Century Gothic</vt:lpstr>
      <vt:lpstr>PRESUPUESTO CIUDADANO 2016 (1)</vt:lpstr>
      <vt:lpstr>   PRESUPUESTO CIUDADANO 2016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PRESUPUESTO CIUDADANO 2016   </dc:title>
  <dc:creator>Juan Jesus Trinidad Neira</dc:creator>
  <cp:lastModifiedBy>Juan Jesus Trinidad Neira</cp:lastModifiedBy>
  <cp:revision>1</cp:revision>
  <dcterms:created xsi:type="dcterms:W3CDTF">2016-11-18T17:15:00Z</dcterms:created>
  <dcterms:modified xsi:type="dcterms:W3CDTF">2016-11-18T17:15:13Z</dcterms:modified>
</cp:coreProperties>
</file>