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6"/>
  </p:notesMasterIdLst>
  <p:sldIdLst>
    <p:sldId id="276" r:id="rId2"/>
    <p:sldId id="279" r:id="rId3"/>
    <p:sldId id="260" r:id="rId4"/>
    <p:sldId id="267" r:id="rId5"/>
    <p:sldId id="261" r:id="rId6"/>
    <p:sldId id="262" r:id="rId7"/>
    <p:sldId id="263" r:id="rId8"/>
    <p:sldId id="278" r:id="rId9"/>
    <p:sldId id="280" r:id="rId10"/>
    <p:sldId id="264" r:id="rId11"/>
    <p:sldId id="272" r:id="rId12"/>
    <p:sldId id="274" r:id="rId13"/>
    <p:sldId id="275" r:id="rId14"/>
    <p:sldId id="277" r:id="rId1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Alejandro Flores" initials="LA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6918"/>
    <a:srgbClr val="806542"/>
    <a:srgbClr val="A68F70"/>
    <a:srgbClr val="C0C0C0"/>
    <a:srgbClr val="969696"/>
    <a:srgbClr val="E65F00"/>
    <a:srgbClr val="FFCD64"/>
    <a:srgbClr val="923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130" autoAdjust="0"/>
    <p:restoredTop sz="94660"/>
  </p:normalViewPr>
  <p:slideViewPr>
    <p:cSldViewPr>
      <p:cViewPr>
        <p:scale>
          <a:sx n="90" d="100"/>
          <a:sy n="90" d="100"/>
        </p:scale>
        <p:origin x="-1877"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1-21T14:37:24.692" idx="1">
    <p:pos x="4054" y="3467"/>
    <p:text>La presente tabla es sólo un ejemplo, y se debe tener en cuenta que la información se deberá extraer del SIIF una vez que se cargue el Layout del presupuesto de egresos 2016.
La clasificación administrativa en cuanto al ramo y unidad ejecutora a debe coincidir con la estructura organizacional del municipio.</p:text>
    <p:extLst>
      <p:ext uri="{C676402C-5697-4E1C-873F-D02D1690AC5C}">
        <p15:threadingInfo xmlns:p15="http://schemas.microsoft.com/office/powerpoint/2012/main" xmlns=""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t>18/11/2016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t>18/11/2016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t>18/11/2016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hyperlink" Target="http://187.216.63.227/Transparencia/Consultapreg.aspx" TargetMode="External"/><Relationship Id="rId2" Type="http://schemas.openxmlformats.org/officeDocument/2006/relationships/hyperlink" Target="http://sabinas.gob.mx/" TargetMode="Externa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hyperlink" Target="http://transparencia.asecoahuila.gob.mx/" TargetMode="External"/><Relationship Id="rId4" Type="http://schemas.openxmlformats.org/officeDocument/2006/relationships/hyperlink" Target="http://187.216.63.227/Transparencia/Consultadoc.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8592" y="548680"/>
            <a:ext cx="4594217" cy="1008112"/>
          </a:xfrm>
        </p:spPr>
        <p:txBody>
          <a:bodyPr>
            <a:normAutofit fontScale="90000"/>
          </a:bodyPr>
          <a:lstStyle/>
          <a:p>
            <a:r>
              <a:rPr lang="es-MX" sz="4400" b="1" dirty="0" smtClean="0">
                <a:latin typeface="Berlin Sans FB Demi" pitchFamily="34" charset="0"/>
              </a:rPr>
              <a:t/>
            </a:r>
            <a:br>
              <a:rPr lang="es-MX" sz="4400" b="1" dirty="0" smtClean="0">
                <a:latin typeface="Berlin Sans FB Demi" pitchFamily="34" charset="0"/>
              </a:rPr>
            </a:br>
            <a:r>
              <a:rPr lang="es-MX" b="1" dirty="0">
                <a:latin typeface="Berlin Sans FB Demi" pitchFamily="34" charset="0"/>
              </a:rPr>
              <a:t/>
            </a:r>
            <a:br>
              <a:rPr lang="es-MX" b="1" dirty="0">
                <a:latin typeface="Berlin Sans FB Demi" pitchFamily="34" charset="0"/>
              </a:rPr>
            </a:br>
            <a:r>
              <a:rPr lang="es-MX" b="1" dirty="0" smtClean="0">
                <a:latin typeface="Berlin Sans FB Demi" pitchFamily="34" charset="0"/>
              </a:rPr>
              <a:t/>
            </a:r>
            <a:br>
              <a:rPr lang="es-MX" b="1" dirty="0" smtClean="0">
                <a:latin typeface="Berlin Sans FB Demi" pitchFamily="34" charset="0"/>
              </a:rPr>
            </a:br>
            <a:r>
              <a:rPr lang="es-MX" sz="4400" b="1" dirty="0" smtClean="0">
                <a:solidFill>
                  <a:srgbClr val="986918"/>
                </a:solidFill>
                <a:latin typeface="Berlin Sans FB Demi" pitchFamily="34" charset="0"/>
              </a:rPr>
              <a:t>PRESUPUESTO CIUDADANO</a:t>
            </a:r>
            <a:r>
              <a:rPr lang="es-MX" b="1" dirty="0" smtClean="0">
                <a:solidFill>
                  <a:srgbClr val="986918"/>
                </a:solidFill>
                <a:latin typeface="Berlin Sans FB Demi" pitchFamily="34" charset="0"/>
              </a:rPr>
              <a:t> </a:t>
            </a:r>
            <a:r>
              <a:rPr lang="es-MX" sz="4400" b="1" dirty="0" smtClean="0">
                <a:solidFill>
                  <a:srgbClr val="986918"/>
                </a:solidFill>
                <a:latin typeface="Berlin Sans FB Demi" pitchFamily="34" charset="0"/>
              </a:rPr>
              <a:t>2016</a:t>
            </a: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solidFill>
                  <a:srgbClr val="E65F00"/>
                </a:solidFill>
                <a:latin typeface="Berlin Sans FB Demi" pitchFamily="34" charset="0"/>
              </a:rPr>
              <a:t/>
            </a:r>
            <a:br>
              <a:rPr lang="es-MX" sz="4400" b="1" dirty="0" smtClean="0">
                <a:solidFill>
                  <a:srgbClr val="E65F00"/>
                </a:solidFill>
                <a:latin typeface="Berlin Sans FB Demi" pitchFamily="34" charset="0"/>
              </a:rPr>
            </a:br>
            <a:r>
              <a:rPr lang="es-MX" sz="4400" b="1" dirty="0" smtClean="0">
                <a:latin typeface="Berlin Sans FB Demi" pitchFamily="34" charset="0"/>
              </a:rPr>
              <a:t/>
            </a:r>
            <a:br>
              <a:rPr lang="es-MX" sz="4400" b="1" dirty="0" smtClean="0">
                <a:latin typeface="Berlin Sans FB Demi" pitchFamily="34" charset="0"/>
              </a:rPr>
            </a:br>
            <a:endParaRPr lang="es-MX" sz="4400" b="1" dirty="0">
              <a:latin typeface="Berlin Sans FB Demi" pitchFamily="34" charset="0"/>
            </a:endParaRPr>
          </a:p>
        </p:txBody>
      </p:sp>
      <p:sp>
        <p:nvSpPr>
          <p:cNvPr id="4" name="3 Rectángulo"/>
          <p:cNvSpPr/>
          <p:nvPr/>
        </p:nvSpPr>
        <p:spPr>
          <a:xfrm>
            <a:off x="3730241" y="2644170"/>
            <a:ext cx="5112568" cy="1569660"/>
          </a:xfrm>
          <a:prstGeom prst="rect">
            <a:avLst/>
          </a:prstGeom>
        </p:spPr>
        <p:txBody>
          <a:bodyPr wrap="square">
            <a:spAutoFit/>
          </a:bodyPr>
          <a:lstStyle/>
          <a:p>
            <a:pPr algn="ctr"/>
            <a:r>
              <a:rPr lang="es-MX" sz="3200" b="1" dirty="0">
                <a:solidFill>
                  <a:srgbClr val="806542"/>
                </a:solidFill>
                <a:latin typeface="Berlin Sans FB Demi" pitchFamily="34" charset="0"/>
              </a:rPr>
              <a:t>MUNICIPIO DE </a:t>
            </a:r>
            <a:r>
              <a:rPr lang="es-MX" sz="3200" b="1" dirty="0" smtClean="0">
                <a:solidFill>
                  <a:srgbClr val="806542"/>
                </a:solidFill>
                <a:latin typeface="Berlin Sans FB Demi" pitchFamily="34" charset="0"/>
              </a:rPr>
              <a:t>SABINAS, COAHUILA DE ZARAGOZA.</a:t>
            </a:r>
            <a:endParaRPr lang="es-MX" sz="3200" dirty="0">
              <a:solidFill>
                <a:srgbClr val="806542"/>
              </a:solidFill>
            </a:endParaRP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03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488832" cy="5760640"/>
          </a:xfrm>
        </p:spPr>
        <p:txBody>
          <a:bodyPr>
            <a:normAutofit/>
          </a:bodyPr>
          <a:lstStyle/>
          <a:p>
            <a:r>
              <a:rPr lang="es-MX" sz="2800" b="1" dirty="0">
                <a:solidFill>
                  <a:srgbClr val="986918"/>
                </a:solidFill>
                <a:latin typeface="+mj-lt"/>
              </a:rPr>
              <a:t>¿En qué se gasta el Presupuesto</a:t>
            </a:r>
            <a:r>
              <a:rPr lang="es-MX" sz="2800" b="1" dirty="0" smtClean="0">
                <a:solidFill>
                  <a:srgbClr val="986918"/>
                </a:solidFill>
                <a:latin typeface="+mj-lt"/>
              </a:rPr>
              <a:t>?</a:t>
            </a:r>
          </a:p>
          <a:p>
            <a:endParaRPr lang="es-MX" sz="1600" b="1" dirty="0">
              <a:solidFill>
                <a:srgbClr val="0070C0"/>
              </a:solidFill>
              <a:latin typeface="+mj-lt"/>
            </a:endParaRPr>
          </a:p>
          <a:p>
            <a:pPr algn="just"/>
            <a:r>
              <a:rPr lang="es-MX" sz="1600" b="1" dirty="0">
                <a:solidFill>
                  <a:schemeClr val="tx1"/>
                </a:solidFill>
                <a:latin typeface="+mj-lt"/>
              </a:rPr>
              <a:t>El Clasificador por Objeto del </a:t>
            </a:r>
            <a:r>
              <a:rPr lang="es-MX" sz="1600" b="1" dirty="0" smtClean="0">
                <a:solidFill>
                  <a:schemeClr val="tx1"/>
                </a:solidFill>
                <a:latin typeface="+mj-lt"/>
              </a:rPr>
              <a:t>Gasto (COG) permite la </a:t>
            </a:r>
            <a:r>
              <a:rPr lang="es-MX" sz="1600" b="1" dirty="0">
                <a:solidFill>
                  <a:schemeClr val="tx1"/>
                </a:solidFill>
                <a:latin typeface="+mj-lt"/>
              </a:rPr>
              <a:t>obtención de información para el análisis y seguimiento de </a:t>
            </a:r>
            <a:r>
              <a:rPr lang="es-MX" sz="1600" b="1" dirty="0" smtClean="0">
                <a:solidFill>
                  <a:schemeClr val="tx1"/>
                </a:solidFill>
                <a:latin typeface="+mj-lt"/>
              </a:rPr>
              <a:t>la gestión </a:t>
            </a:r>
            <a:r>
              <a:rPr lang="es-MX" sz="1600" b="1" dirty="0">
                <a:solidFill>
                  <a:schemeClr val="tx1"/>
                </a:solidFill>
                <a:latin typeface="+mj-lt"/>
              </a:rPr>
              <a:t>financiera gubernamental, es considerado la clasificación operativa que permite conocer en qué </a:t>
            </a:r>
            <a:r>
              <a:rPr lang="es-MX" sz="1600" b="1" dirty="0" smtClean="0">
                <a:solidFill>
                  <a:schemeClr val="tx1"/>
                </a:solidFill>
                <a:latin typeface="+mj-lt"/>
              </a:rPr>
              <a:t>se gasta</a:t>
            </a:r>
            <a:r>
              <a:rPr lang="es-MX" sz="1600" b="1" dirty="0">
                <a:solidFill>
                  <a:schemeClr val="tx1"/>
                </a:solidFill>
                <a:latin typeface="+mj-lt"/>
              </a:rPr>
              <a:t>, (base del registro de las transacciones económico-financieras) y a su vez permite cuantificar </a:t>
            </a:r>
            <a:r>
              <a:rPr lang="es-MX" sz="1600" b="1" dirty="0" smtClean="0">
                <a:solidFill>
                  <a:schemeClr val="tx1"/>
                </a:solidFill>
                <a:latin typeface="+mj-lt"/>
              </a:rPr>
              <a:t>la demanda </a:t>
            </a:r>
            <a:r>
              <a:rPr lang="es-MX" sz="1600" b="1" dirty="0">
                <a:solidFill>
                  <a:schemeClr val="tx1"/>
                </a:solidFill>
                <a:latin typeface="+mj-lt"/>
              </a:rPr>
              <a:t>de bienes y servicios que realiza el Sector Público.</a:t>
            </a:r>
          </a:p>
          <a:p>
            <a:pPr algn="just"/>
            <a:endParaRPr lang="es-MX" sz="1600" b="1" dirty="0">
              <a:solidFill>
                <a:schemeClr val="tx1"/>
              </a:solidFill>
              <a:latin typeface="+mj-lt"/>
            </a:endParaRPr>
          </a:p>
          <a:p>
            <a:pPr algn="just"/>
            <a:endParaRPr lang="es-MX" sz="1600" b="1" dirty="0" smtClean="0">
              <a:solidFill>
                <a:schemeClr val="tx1"/>
              </a:solidFill>
              <a:latin typeface="+mj-lt"/>
            </a:endParaRP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6146" name="Picture 2" descr="http://s3-eu-west-1.amazonaws.com/rankia/images/valoraciones/0016/8193/ganar-dinero-en-internet.png?1411403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36" y="4078772"/>
            <a:ext cx="1504620" cy="1537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4135765682"/>
              </p:ext>
            </p:extLst>
          </p:nvPr>
        </p:nvGraphicFramePr>
        <p:xfrm>
          <a:off x="406036" y="3269367"/>
          <a:ext cx="6731000" cy="2427337"/>
        </p:xfrm>
        <a:graphic>
          <a:graphicData uri="http://schemas.openxmlformats.org/drawingml/2006/table">
            <a:tbl>
              <a:tblPr>
                <a:tableStyleId>{93296810-A885-4BE3-A3E7-6D5BEEA58F35}</a:tableStyleId>
              </a:tblPr>
              <a:tblGrid>
                <a:gridCol w="965200"/>
                <a:gridCol w="4343400"/>
                <a:gridCol w="1422400"/>
              </a:tblGrid>
              <a:tr h="236220">
                <a:tc gridSpan="2">
                  <a:txBody>
                    <a:bodyPr/>
                    <a:lstStyle/>
                    <a:p>
                      <a:pPr algn="ctr" rtl="0" fontAlgn="ctr"/>
                      <a:r>
                        <a:rPr lang="es-MX" sz="1400" b="1" u="none" strike="noStrike" dirty="0">
                          <a:effectLst/>
                        </a:rPr>
                        <a:t>CAPÍTULO</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ctr" rtl="0" fontAlgn="ctr"/>
                      <a:r>
                        <a:rPr lang="es-MX" sz="1200" u="none" strike="noStrike">
                          <a:effectLst/>
                        </a:rPr>
                        <a:t>1000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PERSONALES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62,414,620.95</a:t>
                      </a:r>
                      <a:endParaRPr lang="es-MX" sz="1000" b="0" i="0" u="none" strike="noStrike" dirty="0">
                        <a:solidFill>
                          <a:srgbClr val="000000"/>
                        </a:solidFill>
                        <a:effectLst/>
                        <a:latin typeface="Calibri" panose="020F0502020204030204" pitchFamily="34" charset="0"/>
                      </a:endParaRPr>
                    </a:p>
                  </a:txBody>
                  <a:tcPr marL="7620" marT="7620" marB="0" anchor="ctr"/>
                </a:tc>
              </a:tr>
              <a:tr h="286117">
                <a:tc>
                  <a:txBody>
                    <a:bodyPr/>
                    <a:lstStyle/>
                    <a:p>
                      <a:pPr algn="ctr" rtl="0" fontAlgn="ctr"/>
                      <a:r>
                        <a:rPr lang="es-MX" sz="1200" u="none" strike="noStrike" dirty="0">
                          <a:effectLst/>
                        </a:rPr>
                        <a:t>2000</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dirty="0">
                          <a:effectLst/>
                        </a:rPr>
                        <a:t>MATERIALES Y SUMINISTROS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20,971,000.00</a:t>
                      </a:r>
                      <a:endParaRPr lang="es-MX" sz="8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3000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SERVICIOS GENERALES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105,419,900.52</a:t>
                      </a:r>
                    </a:p>
                  </a:txBody>
                  <a:tcPr marL="7620" marT="7620" marB="0" anchor="ctr"/>
                </a:tc>
              </a:tr>
              <a:tr h="205740">
                <a:tc>
                  <a:txBody>
                    <a:bodyPr/>
                    <a:lstStyle/>
                    <a:p>
                      <a:pPr algn="ctr" rtl="0" fontAlgn="ctr"/>
                      <a:r>
                        <a:rPr lang="es-MX" sz="1200" u="none" strike="noStrike">
                          <a:effectLst/>
                        </a:rPr>
                        <a:t>4000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12,220,000.00</a:t>
                      </a:r>
                      <a:endParaRPr lang="es-MX" sz="8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5000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BIENES MUEBLES, INMUEBLES E INTANGIBLES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3,151,000.00</a:t>
                      </a:r>
                      <a:endParaRPr lang="es-MX" sz="8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6000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INVERSIÓN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20,323,793.00</a:t>
                      </a:r>
                      <a:endParaRPr lang="es-MX" sz="8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7000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INVERSIONES FINANCIERAS Y OTRAS PROVISIONES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1,000,000.00</a:t>
                      </a:r>
                      <a:endParaRPr lang="es-MX" sz="8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u="none" strike="noStrike">
                          <a:effectLst/>
                        </a:rPr>
                        <a:t>8000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PARTICIPACIONES Y APORTACIONES </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0.00</a:t>
                      </a:r>
                      <a:endParaRPr lang="es-MX" sz="800" b="0" i="0" u="none" strike="noStrike" dirty="0">
                        <a:solidFill>
                          <a:srgbClr val="000000"/>
                        </a:solidFill>
                        <a:effectLst/>
                        <a:latin typeface="Calibri" panose="020F0502020204030204" pitchFamily="34" charset="0"/>
                      </a:endParaRPr>
                    </a:p>
                  </a:txBody>
                  <a:tcPr marL="7620" marT="7620" marB="0" anchor="ctr"/>
                </a:tc>
              </a:tr>
              <a:tr h="213360">
                <a:tc>
                  <a:txBody>
                    <a:bodyPr/>
                    <a:lstStyle/>
                    <a:p>
                      <a:pPr algn="ctr" rtl="0" fontAlgn="ctr"/>
                      <a:r>
                        <a:rPr lang="es-MX" sz="1200" u="none" strike="noStrike">
                          <a:effectLst/>
                        </a:rPr>
                        <a:t>9000</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l" rtl="0" fontAlgn="ctr"/>
                      <a:r>
                        <a:rPr lang="es-MX" sz="1200" u="none" strike="noStrike">
                          <a:effectLst/>
                        </a:rPr>
                        <a:t>DEUDA PÚBLICA</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kern="1200" dirty="0" smtClean="0">
                          <a:solidFill>
                            <a:schemeClr val="dk1"/>
                          </a:solidFill>
                          <a:effectLst/>
                          <a:latin typeface="+mn-lt"/>
                          <a:ea typeface="+mn-ea"/>
                          <a:cs typeface="+mn-cs"/>
                        </a:rPr>
                        <a:t>7,350,000.00</a:t>
                      </a:r>
                      <a:endParaRPr lang="es-MX" sz="800" b="0" i="0" u="none" strike="noStrike" dirty="0">
                        <a:solidFill>
                          <a:srgbClr val="000000"/>
                        </a:solidFill>
                        <a:effectLst/>
                        <a:latin typeface="Calibri" panose="020F0502020204030204" pitchFamily="34" charset="0"/>
                      </a:endParaRPr>
                    </a:p>
                  </a:txBody>
                  <a:tcPr marL="7620" marT="7620" marB="0" anchor="ctr"/>
                </a:tc>
              </a:tr>
              <a:tr h="236220">
                <a:tc gridSpan="2">
                  <a:txBody>
                    <a:bodyPr/>
                    <a:lstStyle/>
                    <a:p>
                      <a:pPr algn="ctr"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hMerge="1">
                  <a:txBody>
                    <a:bodyPr/>
                    <a:lstStyle/>
                    <a:p>
                      <a:endParaRPr lang="es-MX"/>
                    </a:p>
                  </a:txBody>
                  <a:tcPr/>
                </a:tc>
                <a:tc>
                  <a:txBody>
                    <a:bodyPr/>
                    <a:lstStyle/>
                    <a:p>
                      <a:pPr algn="r" rtl="0" fontAlgn="ctr"/>
                      <a:r>
                        <a:rPr lang="es-MX" sz="1400" b="1" i="0" u="none" strike="noStrike" dirty="0" smtClean="0">
                          <a:solidFill>
                            <a:schemeClr val="tx1"/>
                          </a:solidFill>
                          <a:effectLst/>
                          <a:latin typeface="Calibri" panose="020F0502020204030204" pitchFamily="34" charset="0"/>
                        </a:rPr>
                        <a:t>232,850,314.47</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562029"/>
            <a:ext cx="7272808" cy="4585871"/>
          </a:xfrm>
          <a:prstGeom prst="rect">
            <a:avLst/>
          </a:prstGeom>
        </p:spPr>
        <p:txBody>
          <a:bodyPr wrap="square">
            <a:spAutoFit/>
          </a:bodyPr>
          <a:lstStyle/>
          <a:p>
            <a:pPr algn="ctr"/>
            <a:endParaRPr lang="es-MX" sz="2800" b="1" dirty="0" smtClean="0">
              <a:solidFill>
                <a:schemeClr val="accent3">
                  <a:lumMod val="75000"/>
                </a:schemeClr>
              </a:solidFill>
            </a:endParaRPr>
          </a:p>
          <a:p>
            <a:pPr algn="ctr"/>
            <a:r>
              <a:rPr lang="es-MX" sz="2800" b="1" dirty="0" smtClean="0">
                <a:solidFill>
                  <a:srgbClr val="986918"/>
                </a:solidFill>
              </a:rPr>
              <a:t>                          ¿Se está trabajando para mejorar el Presupuesto?</a:t>
            </a:r>
          </a:p>
          <a:p>
            <a:pPr algn="just"/>
            <a:endParaRPr lang="es-MX" sz="1600" b="1" dirty="0" smtClean="0"/>
          </a:p>
          <a:p>
            <a:pPr algn="just"/>
            <a:r>
              <a:rPr lang="es-MX" sz="1600" b="1" dirty="0" smtClean="0"/>
              <a:t>- Si. </a:t>
            </a:r>
          </a:p>
          <a:p>
            <a:pPr algn="just"/>
            <a:endParaRPr lang="es-MX" sz="1600" b="1" dirty="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 b="7797"/>
          <a:stretch/>
        </p:blipFill>
        <p:spPr bwMode="auto">
          <a:xfrm>
            <a:off x="1054574" y="908720"/>
            <a:ext cx="1734511" cy="98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ctm-media.com/openads/adimage.php?filename=man-with-dollar-sign-02_2.png&amp;contentty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115572"/>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Q1avRlUM4FRnqzzhJQScOG4cCcxkpV-lNHgoNGFtLPbEP7cTB4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574" y="5263867"/>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74" y="2348879"/>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319857"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p>
        </p:txBody>
      </p:sp>
      <p:sp>
        <p:nvSpPr>
          <p:cNvPr id="2" name="1 CuadroTexto"/>
          <p:cNvSpPr txBox="1"/>
          <p:nvPr/>
        </p:nvSpPr>
        <p:spPr>
          <a:xfrm>
            <a:off x="1676840" y="692696"/>
            <a:ext cx="6696744" cy="584775"/>
          </a:xfrm>
          <a:prstGeom prst="rect">
            <a:avLst/>
          </a:prstGeom>
          <a:noFill/>
        </p:spPr>
        <p:txBody>
          <a:bodyPr wrap="square" rtlCol="0">
            <a:spAutoFit/>
          </a:bodyPr>
          <a:lstStyle/>
          <a:p>
            <a:pPr lvl="0" algn="ctr"/>
            <a:r>
              <a:rPr lang="es-MX" sz="3200" b="1" dirty="0">
                <a:solidFill>
                  <a:srgbClr val="986918"/>
                </a:solidFill>
              </a:rPr>
              <a:t>¿Cómo se organiza un presupuesto?</a:t>
            </a:r>
          </a:p>
        </p:txBody>
      </p:sp>
      <p:sp>
        <p:nvSpPr>
          <p:cNvPr id="8" name="7 Llamada con línea 2 (barra de énfasis)"/>
          <p:cNvSpPr/>
          <p:nvPr/>
        </p:nvSpPr>
        <p:spPr>
          <a:xfrm>
            <a:off x="4797904" y="2348880"/>
            <a:ext cx="3672407" cy="648072"/>
          </a:xfrm>
          <a:prstGeom prst="accentCallout2">
            <a:avLst>
              <a:gd name="adj1" fmla="val 18750"/>
              <a:gd name="adj2" fmla="val -8333"/>
              <a:gd name="adj3" fmla="val 18750"/>
              <a:gd name="adj4" fmla="val -16667"/>
              <a:gd name="adj5" fmla="val 101970"/>
              <a:gd name="adj6" fmla="val -54100"/>
            </a:avLst>
          </a:prstGeom>
          <a:solidFill>
            <a:srgbClr val="986918"/>
          </a:solidFill>
          <a:ln>
            <a:solidFill>
              <a:srgbClr val="986918"/>
            </a:solidFill>
          </a:ln>
          <a:scene3d>
            <a:camera prst="orthographicFront"/>
            <a:lightRig rig="contrasting"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dirty="0">
                <a:solidFill>
                  <a:schemeClr val="bg1"/>
                </a:solidFill>
              </a:rPr>
              <a:t>Es la dependencia o entidad encargada de realizar el gasto, esta </a:t>
            </a:r>
            <a:r>
              <a:rPr lang="es-MX" sz="1200" dirty="0" smtClean="0">
                <a:solidFill>
                  <a:schemeClr val="bg1"/>
                </a:solidFill>
              </a:rPr>
              <a:t>Clasificación es </a:t>
            </a:r>
            <a:r>
              <a:rPr lang="es-MX" sz="1200" dirty="0">
                <a:solidFill>
                  <a:schemeClr val="bg1"/>
                </a:solidFill>
              </a:rPr>
              <a:t>Administrativa.</a:t>
            </a:r>
          </a:p>
        </p:txBody>
      </p:sp>
      <p:sp>
        <p:nvSpPr>
          <p:cNvPr id="15" name="14 Llamada con línea 2 (barra de énfasis)"/>
          <p:cNvSpPr/>
          <p:nvPr/>
        </p:nvSpPr>
        <p:spPr>
          <a:xfrm>
            <a:off x="4775480" y="4713695"/>
            <a:ext cx="3684952" cy="864095"/>
          </a:xfrm>
          <a:prstGeom prst="accentCallout2">
            <a:avLst>
              <a:gd name="adj1" fmla="val 18750"/>
              <a:gd name="adj2" fmla="val -8333"/>
              <a:gd name="adj3" fmla="val 18750"/>
              <a:gd name="adj4" fmla="val -16667"/>
              <a:gd name="adj5" fmla="val 96706"/>
              <a:gd name="adj6" fmla="val -50741"/>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dirty="0">
                <a:solidFill>
                  <a:schemeClr val="bg1"/>
                </a:solidFill>
              </a:rPr>
              <a:t>El destino que tienen los recursos, como en salud, desarrollo económico, infraestructura, etc. esta Clasificación es </a:t>
            </a:r>
            <a:r>
              <a:rPr lang="es-MX" sz="1200" dirty="0" smtClean="0">
                <a:solidFill>
                  <a:schemeClr val="bg1"/>
                </a:solidFill>
              </a:rPr>
              <a:t>Funcional del Gasto.</a:t>
            </a:r>
            <a:endParaRPr lang="es-MX" sz="1200" dirty="0">
              <a:solidFill>
                <a:schemeClr val="bg1"/>
              </a:solidFill>
            </a:endParaRPr>
          </a:p>
          <a:p>
            <a:pPr lvl="0" algn="just"/>
            <a:r>
              <a:rPr lang="es-MX" sz="1200" b="1" dirty="0" smtClean="0">
                <a:solidFill>
                  <a:schemeClr val="tx1"/>
                </a:solidFill>
              </a:rPr>
              <a:t>.</a:t>
            </a:r>
            <a:endParaRPr lang="es-MX" sz="1200" b="1" dirty="0">
              <a:solidFill>
                <a:schemeClr val="tx1"/>
              </a:solidFill>
            </a:endParaRPr>
          </a:p>
        </p:txBody>
      </p:sp>
      <p:sp>
        <p:nvSpPr>
          <p:cNvPr id="16" name="15 Llamada con línea 2 (barra de énfasis)"/>
          <p:cNvSpPr/>
          <p:nvPr/>
        </p:nvSpPr>
        <p:spPr>
          <a:xfrm>
            <a:off x="4788025" y="3241552"/>
            <a:ext cx="3672407" cy="956504"/>
          </a:xfrm>
          <a:prstGeom prst="accentCallout2">
            <a:avLst>
              <a:gd name="adj1" fmla="val 18750"/>
              <a:gd name="adj2" fmla="val -8333"/>
              <a:gd name="adj3" fmla="val 18750"/>
              <a:gd name="adj4" fmla="val -16667"/>
              <a:gd name="adj5" fmla="val 86816"/>
              <a:gd name="adj6" fmla="val -51498"/>
            </a:avLst>
          </a:prstGeom>
          <a:solidFill>
            <a:srgbClr val="986918"/>
          </a:solidFill>
          <a:ln>
            <a:solidFill>
              <a:srgbClr val="986918"/>
            </a:solidFill>
          </a:ln>
          <a:scene3d>
            <a:camera prst="orthographicFront"/>
            <a:lightRig rig="balanced" dir="t"/>
          </a:scene3d>
          <a:sp3d prstMaterial="matte"/>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MX" sz="1200" b="1" dirty="0">
              <a:solidFill>
                <a:schemeClr val="tx1"/>
              </a:solidFill>
            </a:endParaRPr>
          </a:p>
          <a:p>
            <a:pPr lvl="0" algn="just"/>
            <a:r>
              <a:rPr lang="es-MX" sz="1200" b="1" dirty="0">
                <a:solidFill>
                  <a:schemeClr val="bg1"/>
                </a:solidFill>
              </a:rPr>
              <a:t>¿En qué se gasta?</a:t>
            </a:r>
          </a:p>
          <a:p>
            <a:pPr lvl="0" algn="just"/>
            <a:r>
              <a:rPr lang="es-MX" sz="1200" dirty="0">
                <a:solidFill>
                  <a:schemeClr val="bg1"/>
                </a:solidFill>
              </a:rPr>
              <a:t>En que se van a utilizar los recursos, como en inversión pública, nomina, entre otros, esta Clasificación es </a:t>
            </a:r>
            <a:r>
              <a:rPr lang="es-MX" sz="1200" dirty="0" smtClean="0">
                <a:solidFill>
                  <a:schemeClr val="bg1"/>
                </a:solidFill>
              </a:rPr>
              <a:t>Objeto </a:t>
            </a:r>
            <a:r>
              <a:rPr lang="es-MX" sz="1200" dirty="0">
                <a:solidFill>
                  <a:schemeClr val="bg1"/>
                </a:solidFill>
              </a:rPr>
              <a:t>del Gasto.</a:t>
            </a:r>
          </a:p>
          <a:p>
            <a:pPr lvl="0" algn="just"/>
            <a:r>
              <a:rPr lang="es-MX" sz="1200" dirty="0" smtClean="0">
                <a:solidFill>
                  <a:schemeClr val="tx1"/>
                </a:solidFill>
              </a:rPr>
              <a:t>.</a:t>
            </a:r>
            <a:endParaRPr lang="es-MX" sz="1200" dirty="0">
              <a:solidFill>
                <a:schemeClr val="tx1"/>
              </a:solidFill>
            </a:endParaRPr>
          </a:p>
        </p:txBody>
      </p:sp>
      <p:pic>
        <p:nvPicPr>
          <p:cNvPr id="7170" name="Picture 2" descr="https://loseconomistasenlaweb.files.wordpress.com/2014/04/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6398">
            <a:off x="409800" y="233409"/>
            <a:ext cx="1503348" cy="150334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soterismoyenergia.com/wp-content/uploads/2014/02/zzzzzzzzzzzzzzzzzzzzzzzzzzzzzzzzzzzzzzzzzzzzzzzzzzzzzzzzzzzzzzzzzzzzzdiner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774" y="3641265"/>
            <a:ext cx="1516624" cy="108389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s.123rf.com/450wm/cteconsulting/cteconsulting1302/cteconsulting130200053/17937622-an-image-of-a-security-police-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086" y="4958826"/>
            <a:ext cx="618964" cy="61896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thumbs.dreamstime.com/thumb_592/1300554340gW6C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3622" y="4973296"/>
            <a:ext cx="790464" cy="5269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4086" y="5577790"/>
            <a:ext cx="618964" cy="548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http://us.cdn1.123rf.com/168nwm/texelart/texelart1202/texelart120200008/12164339-doctor-en-3d-con-un-maletin-y-un-estetoscopio-dictada-en-alta-resolucion-en-un-fondo-blanco-con-so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5938" y="5524584"/>
            <a:ext cx="598148" cy="816983"/>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http://us.cdn4.123rf.com/168nwm/texelart/texelart1205/texelart120500001/13486766-3d-workers--team-of-work-rendered-at-high-resolution-on-a-white-background-with-diffuse-shadow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38" y="4874833"/>
            <a:ext cx="691274" cy="625439"/>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http://us.cdn4.123rf.com/168nwm/coramax/coramax1208/coramax120801756/14815598-3d-people--men--person-with-pointer-in-hand-close-to-blackboard-concept-of-education-and-learn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4220" y="5527715"/>
            <a:ext cx="921554" cy="680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548680"/>
            <a:ext cx="7128792" cy="5256584"/>
          </a:xfrm>
        </p:spPr>
        <p:txBody>
          <a:bodyPr>
            <a:normAutofit/>
          </a:bodyPr>
          <a:lstStyle/>
          <a:p>
            <a:pPr>
              <a:lnSpc>
                <a:spcPct val="150000"/>
              </a:lnSpc>
            </a:pPr>
            <a:r>
              <a:rPr lang="es-MX" b="1" dirty="0" smtClean="0">
                <a:solidFill>
                  <a:srgbClr val="986918"/>
                </a:solidFill>
              </a:rPr>
              <a:t>¿</a:t>
            </a:r>
            <a:r>
              <a:rPr lang="es-MX" b="1" dirty="0">
                <a:solidFill>
                  <a:srgbClr val="986918"/>
                </a:solidFill>
              </a:rPr>
              <a:t>Qué pueden hacer los ciudadanos</a:t>
            </a:r>
            <a:r>
              <a:rPr lang="es-MX" b="1" dirty="0" smtClean="0">
                <a:solidFill>
                  <a:srgbClr val="986918"/>
                </a:solidFill>
              </a:rPr>
              <a:t>?</a:t>
            </a:r>
          </a:p>
          <a:p>
            <a:pPr algn="just">
              <a:lnSpc>
                <a:spcPct val="150000"/>
              </a:lnSpc>
            </a:pPr>
            <a:endParaRPr lang="es-MX" sz="1600" b="1" dirty="0" smtClean="0">
              <a:solidFill>
                <a:srgbClr val="0070C0"/>
              </a:solidFill>
            </a:endParaRPr>
          </a:p>
          <a:p>
            <a:pPr algn="just">
              <a:lnSpc>
                <a:spcPct val="150000"/>
              </a:lnSpc>
            </a:pPr>
            <a:r>
              <a:rPr lang="es-MX" sz="1600" b="1" dirty="0" smtClean="0">
                <a:solidFill>
                  <a:schemeClr val="tx1"/>
                </a:solidFill>
              </a:rPr>
              <a:t>Visitar la página en la cual se encuentra la información presupuestal del municipio: </a:t>
            </a:r>
          </a:p>
          <a:p>
            <a:pPr algn="just">
              <a:lnSpc>
                <a:spcPct val="150000"/>
              </a:lnSpc>
            </a:pPr>
            <a:endParaRPr lang="es-MX" sz="1600" b="1" dirty="0">
              <a:solidFill>
                <a:schemeClr val="tx1"/>
              </a:solidFill>
            </a:endParaRPr>
          </a:p>
          <a:p>
            <a:pPr algn="just">
              <a:lnSpc>
                <a:spcPct val="150000"/>
              </a:lnSpc>
            </a:pPr>
            <a:r>
              <a:rPr lang="es-MX" sz="1600" b="1" dirty="0">
                <a:solidFill>
                  <a:schemeClr val="tx1"/>
                </a:solidFill>
                <a:hlinkClick r:id="rId2"/>
              </a:rPr>
              <a:t>http://sabinas.gob.mx</a:t>
            </a:r>
            <a:r>
              <a:rPr lang="es-MX" sz="1600" b="1" dirty="0" smtClean="0">
                <a:solidFill>
                  <a:schemeClr val="tx1"/>
                </a:solidFill>
                <a:hlinkClick r:id="rId2"/>
              </a:rPr>
              <a:t>/</a:t>
            </a:r>
            <a:endParaRPr lang="es-MX" sz="1600" b="1" dirty="0" smtClean="0">
              <a:solidFill>
                <a:schemeClr val="tx1"/>
              </a:solidFill>
            </a:endParaRPr>
          </a:p>
          <a:p>
            <a:pPr algn="just">
              <a:lnSpc>
                <a:spcPct val="150000"/>
              </a:lnSpc>
            </a:pPr>
            <a:r>
              <a:rPr lang="es-MX" sz="1600" b="1" dirty="0" smtClean="0">
                <a:solidFill>
                  <a:schemeClr val="tx1"/>
                </a:solidFill>
                <a:hlinkClick r:id="rId3"/>
              </a:rPr>
              <a:t>http</a:t>
            </a:r>
            <a:r>
              <a:rPr lang="es-MX" sz="1600" b="1" dirty="0">
                <a:solidFill>
                  <a:schemeClr val="tx1"/>
                </a:solidFill>
                <a:hlinkClick r:id="rId3"/>
              </a:rPr>
              <a:t>://</a:t>
            </a:r>
            <a:r>
              <a:rPr lang="es-MX" sz="1600" b="1" dirty="0" smtClean="0">
                <a:solidFill>
                  <a:schemeClr val="tx1"/>
                </a:solidFill>
                <a:hlinkClick r:id="rId3"/>
              </a:rPr>
              <a:t>187.216.63.227/Transparencia/Consultapreg.aspx</a:t>
            </a:r>
            <a:endParaRPr lang="es-MX" sz="1600" b="1" dirty="0" smtClean="0">
              <a:solidFill>
                <a:schemeClr val="tx1"/>
              </a:solidFill>
            </a:endParaRPr>
          </a:p>
          <a:p>
            <a:pPr algn="just">
              <a:lnSpc>
                <a:spcPct val="150000"/>
              </a:lnSpc>
            </a:pPr>
            <a:r>
              <a:rPr lang="es-MX" sz="1600" b="1" dirty="0">
                <a:solidFill>
                  <a:schemeClr val="tx1"/>
                </a:solidFill>
                <a:hlinkClick r:id="rId4"/>
              </a:rPr>
              <a:t>http://</a:t>
            </a:r>
            <a:r>
              <a:rPr lang="es-MX" sz="1600" b="1" dirty="0" smtClean="0">
                <a:solidFill>
                  <a:schemeClr val="tx1"/>
                </a:solidFill>
                <a:hlinkClick r:id="rId4"/>
              </a:rPr>
              <a:t>187.216.63.227/Transparencia/Consultadoc.aspx</a:t>
            </a:r>
            <a:endParaRPr lang="es-MX" sz="1600" b="1" dirty="0" smtClean="0">
              <a:solidFill>
                <a:schemeClr val="tx1"/>
              </a:solidFill>
            </a:endParaRPr>
          </a:p>
          <a:p>
            <a:pPr algn="just">
              <a:lnSpc>
                <a:spcPct val="150000"/>
              </a:lnSpc>
            </a:pPr>
            <a:r>
              <a:rPr lang="es-MX" sz="1600" b="1" dirty="0" smtClean="0">
                <a:solidFill>
                  <a:schemeClr val="tx1"/>
                </a:solidFill>
                <a:hlinkClick r:id="rId5"/>
              </a:rPr>
              <a:t>http</a:t>
            </a:r>
            <a:r>
              <a:rPr lang="es-MX" sz="1600" b="1" dirty="0">
                <a:solidFill>
                  <a:schemeClr val="tx1"/>
                </a:solidFill>
                <a:hlinkClick r:id="rId5"/>
              </a:rPr>
              <a:t>://transparencia.asecoahuila.gob.mx</a:t>
            </a:r>
            <a:r>
              <a:rPr lang="es-MX" sz="1600" b="1" dirty="0" smtClean="0">
                <a:solidFill>
                  <a:schemeClr val="tx1"/>
                </a:solidFill>
                <a:hlinkClick r:id="rId5"/>
              </a:rPr>
              <a:t>/</a:t>
            </a:r>
            <a:endParaRPr lang="es-MX" sz="1600" b="1" dirty="0" smtClean="0">
              <a:solidFill>
                <a:schemeClr val="tx1"/>
              </a:solidFill>
            </a:endParaRPr>
          </a:p>
          <a:p>
            <a:pPr algn="just">
              <a:lnSpc>
                <a:spcPct val="150000"/>
              </a:lnSpc>
            </a:pP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endParaRPr lang="es-MX" sz="1600" b="1" dirty="0">
              <a:solidFill>
                <a:srgbClr val="0070C0"/>
              </a:solidFill>
            </a:endParaRPr>
          </a:p>
          <a:p>
            <a:endParaRPr lang="es-MX" dirty="0">
              <a:solidFill>
                <a:srgbClr val="0070C0"/>
              </a:solidFill>
            </a:endParaRPr>
          </a:p>
        </p:txBody>
      </p:sp>
      <p:sp>
        <p:nvSpPr>
          <p:cNvPr id="3" name="AutoShape 2"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data:image/jpeg;base64,/9j/4AAQSkZJRgABAQAAAQABAAD/2wCEAAkGBxQTERUUEBAUFBQUFBUVFBUTFRQVFRQVGBUWGBQVFBYYHCggGBolHRQUITEhJSkrLi4uGB8zODMsNygtLisBCgoKDg0OGhAQGCwcHBwsLCwsLCwsLCwsLCwsKywsLCwsLCwsKywsLCwsMSwsLSwsLCwsLCwrLCwtLCssKywsLP/AABEIANkA6QMBIgACEQEDEQH/xAAcAAEAAgMBAQEAAAAAAAAAAAAABAUCAwYBBwj/xABDEAABAwEFBAgDBQYEBwEAAAABAAIDEQQFEiExQVFhcQYTIjKBkaGxQsHRFCNScvAHFTOSsuFDU2LCJGNzgtLi8Rb/xAAYAQEAAwEAAAAAAAAAAAAAAAAAAQIDBP/EACIRAQEAAgICAwADAQAAAAAAAAABAhESIQMxE0FRQmGxIv/aAAwDAQACEQMRAD8A+4oiICIiAiIgIiICIiAiIgIiICIiAiIgIiICLwlYlx2BBmi1EO3rW6Vw1AKCSi0RWoHI5Hj8it6AiIgIiICIiAiIgIiICIiAiIgISvCvKIPDKFh9pbtNOYW2ijWxoogktcDoar1UPXlhq0+Gw81bWK1CRtRyI3FBIRFiSg9LgFgJQTQVXi9HBBlRZLEFZICwlGSzWqQoIU8aysdqIOFx/KfkVlIoVoagu0UewzY2AnXQ8wpCAiIgIiICIiAiIgIiICIvCgwL160qH1qdetJhtnckx7slW2qVezWpVtonVp49RHNrtEqxuq24Jhnk7snx0PmoNpmUAz5jms8ppeXb6O4rF7lgX5+S1yPUzFW5dsZHraHKvmmoRzClNcp0naQHLYHKMCvQ5UqyQXLS5yxLli4qEsHlRZlIcVGmKDfczu+OIPnX6KzVZcze+eQ9/qrNAREQEREBERAREQEREBERBSzvoSNxUd06l35ZzTG0aDtAbt65p9tG9dXisrn8m4sZZ1CnnUOS2cVDltS2sYyt1omWN2xGSVjB8Th5ak+VVXvmqu16H3QWDrpBRzh2AdQ07TxPtzXJ5HTguZ3UefD2Wp71nejaUf4H5FQTMtMMdzbDO8c7Gi2lS7JaMTQfPntUC0vUKz2zq3Z9068DvTKaaY3bpQ9ZYlBjnB2rYJljlGsqViXhco3XLwyqi7a96izPWMk63XbZ+sdiPdB/mP0QWV3w4WCupzPj+gpKIgIiICIiAiIgIiIC8J3r1RL0ZWJ3Ch8iglVXq5RspGjiORK3st8g+M+OajadJnSG3zwBskNn+0Rt/ixsNJg38cQOTyNrcjuqqG12CC1NbJZZOqklBc2ORro8WurHCrDlyOvFXLb2ftAPmFwPSK6WyWzrIiYJg0kSMFSdKY698ZkU14q2NVyiHeTpYHmOZha4eII2EEZEKG638D5LoLJZ3vbScNDwaVYatd/qFcxXcrBl1Mp2mg811S2xz2SVadGeiYZhltBD3ZFrAasbtBJ+I+nNdeuFsgEWUcsjBsaHnCP+05LoLmvcvd1clMXwu0xU1BG9c+WOU7rbHKXqLiRgIIIqDkVzF5ROhOdSw913yO4rqVhLGHAhwBByIOYKnx+S4X+keTxzOOIltirbVaArS/rmDH/8PIDXWMmpZxB3cCuVvWzzM0bXlmujOzKcoxwll1U2G+nRGmrdx2cirm7b4E1era8loq4BpNBxIyXJXHdjJHYrdOYGA5MDXYn7+1Qho9V9Ouy32GGMMgmhawbA9tSd5qak8SuW5OiYqV14gbVGlvpoyrmru+J7PMBgfE94OwgmlDWvDRc8+7HE0Zl+UAeya62nfelxcdnNoq5xoxpoR8TjrTgF1TGAAACgGgC4mwRy2d2RodoOjuDgutu+3CQbnDVu7iN4VUpaIiAiIgIiICIiAiIgLCdlWuG8EeizRByNUWVqbhe4bnEeq0l6qlsVLezaTsO9pHkrTrFW3uc43bngeeSnH2i3pMsTBqVnNIoZlotUk2WQc51aBrRUnWp12UXdrpx7Ud/3y6GRmVWucGnhXaruG2FpY9vwkOHgud6SPEzBFGRrieXAVa8ZNFRU0FTpvUy7XhkTWySAkClW1pTZrwWdvuVpJ9x9ajna4Va4Ea5EFU98XwGigdQep5L53dtqs1mdJIwF0riSHONQ0HUMGg56qZ0Ykfa7T1kgPVR5gnRz/hA5a+AUePDGd08mddayHgtNssOLNtK7a7RuB2eStC1QJ5j1zGDbUnkB/wDFtbLO2WO/cczbLHJHnI5mHMuZTYATk4mpOSn3f0OkfGyVk7B1jGvAwOoMQBpWvHcsem5Aj8FZdF+l9l+zwRy2iOOURNaWuNKYeyKk5AmlacVx5e3XPTXYLkkheete1xIFMNchU1rUcFd2Fg02hZSyB7y5pDhlQgggimwjxUeKWkwGxwp4j9FX/ir9pN9QVFd1D5KDFVpDm6j14Hgru0MxMVNCNm7JZNF9BKHNDht/RC2KsuuShLDtzHzVmgIiICIiAi8WLpmjVw80Rtmi0G1s3+QKw+3N2AnwU8arzx/UpeOdTVRxaidGOWL5XEt7G3aRuKcannK5u+30mdsxAOHiP7KuMysOmVQ5jiAMQpruNf8Acuehmz4bfkmlbasOsVffkrhFVtMjU19Pmtwl/XgVGvR1YnDkp0iXtvtLnENLMOYBNeIBWiO0ujcDIAW5g0qCMjoQajw3LfG/7qOjSSWN9BT3CwfYJH98YRu2+X1XTL0xs30qL/fPK7su7LR/ikuNanuuwNJFKaqgsj3vmET3NFQTUV2HTVddeUTqdkUNdo2Z12clx9qDo7TZ3uIp1uE0yyNBu4lZ5e2uHrTZf1k6ksDXYsdc3Cn4aUFcu8uu6GyysgJaG0xE7+e1UXTGIl8XVtLqONAASadmmnJXfR8TMgwuhc3Fi7zXA58+Ct45N9qeXdjrP3j91jpnpTZWtP7qBYZZnz4gG5M4bSOPBSZbuc2z0e4DQ5cTXJao5nws+7a3MDM0qRsrmpzyhhjdOe6aWh57MlK1plyXzK/XAPy1ou7v+Z0jqupUVrTSuxfPekeUg4hc8vbezp9o/ZfaMd2w72mRp8JX/IhXtvNCCNQargP2L3hWKaAnNrhI3k4YXU5Fg/mX0eSAvIaNvttV76UxW9lfjjB3iqqpWUkPHNWwAY0NGgFFVSOq8nwWTV5jwuDtx9Nvor0FUcrclZ3dJWNvDLyyQSUREBQprUa0b5qaos1mrmFbHW+2Xl5a/wCUN7ydSSsKLa+IjUFayuia+nFbftisSVmvKKyNsPtDxo4+/usX3k8UJANDXSmwj5rMtWuRipcI0nkyn2or8vOWTDlH2SSMiDmKEVLj7LmeveDRwoBteR6uBoPJdnaLKDsUJ93jYKcvoqcGnzVRNe4CpBpvb2hoR8Nd+pWE8uJhDSDyIpxz02q1tF0AgilKgglpLTnvpqosd2SNFGvxbDiqHlu7Hnl+qqtwq08mNYWFzwGlgrgNKVFKgk7TxVm68JCM4gORB93Kj6q1Mq2LC1pJJx0edKDOh3DnRZfZrWaVnDchXCNfICi2wtk0plZve1nbX1d2BiFPiwihqa7uCrp4W1Bniq0GoLQHUIzBNCXbNg1Uae7XmoktjquIAAoDroKn6qW7oXOxmPDNJpliYXbdlFXKrY2X1/iTaulEberbHZ34Rt7A3ZuGKo04qYOk32hrmso00xAEbtMxlnp4qPN0fZBY3PtLAJpHBjGvcCIwXDPdioCa7Ml7fsEEMML4Hwh1MEjWOZiOLMEgZmhy8RuWXJvx66SJbRK6HCdRQUy0By27vZaXxPLAHOOgFMt3BQrHeYJzV3FIHBRbKmTTmLxstGr5z0tj7TTxK+t3tF2SubFrs4aIprpFtcX5Flet7RDRoMhUgVqBmFETXOfs1txitsWtJD1RA24+7l+YNX6Is8WBtT3j6KruboxY7JR1nsscb6d7N7xXUB7qup4qbaZ/NTbvpEmmu2WmmQ1PotEDFiGZ1UljVVZg8ZKTc57Lhud7gLRIFtub4+Y9kFkiIgIiICxLAdQFkiDUbO38IWJsjd3qVvRTyqtwxv0jGxt4rXNYgATU5A7vopqwl7p5H2U8r+q/Fh+OGtd6PBIAbruP1VTe1/yxhuEMzcBm06E81KvEdo81SX02uHmE539Piw/Gu9+lNoYSGYNtOxXltXKy9OLaSQZmsO4RMBHmCujis5fb4mj/AD4/LG0n0X2a02SN4PWRsf8Ama13uFPOnxY/j5OLwlwtxSOPZbXQZ0FdFUW+1OqSXPIAJpiOdNitLSKlVNoYC6h0OR5HIqu6tMZPpzjppLS7CG4WnMjhxO1dRdENojYWttUzGEUIbI8DwFcvBXlr6KwWObq4HyPqxpeZC0kZmgFGjZn4hRr3nDG56DclpIrHxxh1XAvd+J5LifErKSziQUbF46K9ui4sRBcKk+i6GSysjFGtA4qFnAsuCetRLhG4ivrVXd1tkYaPeCN9CrSd4CgT2oBBIt8nZzU3oIW/e4Ymtc3J01e0cRqGDcAGkmh3Li7yvxgIaZGtqQKmtG1OpoCaBfWOi9ihjszBBI2VjhiMjSCJHHVwI2ZUpwQbIXGuEA0OYG0De7mdn6EG2uMctJZGfefw2gEENbQOxE65uG7WivcDWYnmgFKuJOQAGZ8guLsgNstbpnj7qGjqHgCYYzxoS8je6mxTEV0EakNC0WePJSQEpGqbRb7pZRhP4nE/L5LRKK0A1OSs42YQANAKKEskREBERAREQEREBYyHI8lkq+9Yy4spWge0mnMaoOKvMdo81SXsO7z+Svr0HbdzVFew7vj7FBs6PTht5xFwFDIW573Mc1vqQvrRC+f3F0UkfJFaC5rW42SjUuIBDhls0XWdJb0Fngc4d93ZYP8AUdvhqg+ZW8UcQNhI8ioNkY10rA80aXsDjuBcKqWx1MyqgkuLgONEHdX0K2yc1r2m+FI2CnouevNmJ7Rvc33Cuo5TJV7hRzu0eZ1Ve6MGZo/1V8s0HX3QygrwVN0ntj44pHsAc5rSQDoSN6vruZRp5KivtrXUa7Nr3NaRpUOcARXZqg4v952p4q9jW/lBPrVRpmvd33nzp6BdzH0eillIhY8sp2GGQ0La/wAWR2rWn4W5k6ncJp/Z+w69U3k17v6nLTeMZayr5XNYmbSFldV6S2JxfZbRg2uZ3o3/AJ2aHnkdxC+qx/s5h2yeTAPbNTY+g0A+J3k0/wBQKXKJ4VTHpa612SFojpLKB1sYDhU1IZGA7PC6gcdgbUVNV09ku8WeyiOtXuNXu/E9xq8+6k3ZckMBrGztaYjStOFMh4BZXiauY3m4+w+aouRNyXpWZC0zyUBKipe2N1ZTwaT6gKxVVc7auc7hTzNfkrVAREQEREBERAREQF4ULlqdOEHC3qO27mqe3srT9bCrm9u+7mqufUIJUl9WyKKOCB8TQGDtYDJKARkAO74lQpbLPhxTOlmc41Je7ERlsaMmDgFcSz02bB7BaTbSgp4bEZTTTePqrGC5Ws1zWXX9rFTM6nfzW37fwCD2VgAoAqxkJEzSBtPsVPday6oDKHYaaealXfYy4gnM7TSnoEF3Yndhcn0mfV8bdjpWA+eXrRda+TC3CFynSBvaiP8Azo/6gg7LorFSJzvidI+p/KcIHLI+ZV0uauO8Gsio57W/eS94gf4jt6nDpHZttphr/wBVlfKqC3RVX/6Ozf57c9NaHkaUU2y26OT+FKx/5XB1OdEEhVx7UrjuoPr7lWKrbEagu/ESfMoNzlT2+1Avwg5DXnuVpaTRp5LnbRZ+rmc3ZWreLTmPp4ILKw2jq31Pddk75HwXQLnIhUK1uyarcJ1b6t2fRBOREQEREBERAWqeYNFXGi2qDelnLhkdPJBAtN6/hb4n6KPZ5ZZHjDoCK5CgFdpWiVtEs9sczJpyOoQU15ucXu7JyJ0z2qrvcuiaHuaQKjMhWFraeuccTsJPaFTmPAhc/f0Li6pc4sr2WlzqDwJKnSu7+LixXi2QCru1tByI8FIIB0XJ2QYcwrKC2mtBU8BmfRErnql4Yl7ZLK91CQRuH1U58BUJSbks7XNoe8DmNqvH2drW0aKb1yEjSDlUHeFpnmkdkXvI3FxIQX1ttrG6uqdzcyqR8vWuaDGKBwcO0a9k1rkNclDwnct1neWuB3FBg2xtL3OwR4i53aLSXd40zqFPjhP4yOX/ALVUO1TdU8lwcY3HE1zQXUrq0gZ61PivBfEY2uPJjvmFKFo2wg/Gf5Y//FR3XeYnFzWBwJBJYMEgIrRwLaUOZzbhOZ10Wqz3xiNI4ZXc+rYPNzwpf22an8Fg/PM0f0tcnZ0sbD0heR1b6yBwIZKA0OrTSQCgqN4A2dkZlX1kbRgXGWJ7jO0ubE2ta9W97id1atAK7SE9kIMLV3TyUHpRgDWuL2h7SBhqMTmnWg1y181Ktx7DqakUC5mC4xWrjn6qEraxPqFYWXKRvGoPKlfkFCs0IbkFNg/iM5n2KC1REQEREBERAREQRLRd0b+8wV3jI+igv6PM+GSRviCPZXKIOdf0XBNeuPi3+61S9EGO77q+B+q6dEHMM6HQj4a+A+imwXHGzuxgK6RBWfYuCxdYAditUQUj7oB2LUbkC6BEFALlbuWLrkYdWroV5RBzH7haNC4cK5eRXn7maN/nT2XTloWL4QUHKzWBjRmCeFSa+ZWiOyYj2Y2jwqVfzwYX1eOzv2DnuU+MADsjyQU9huWhxOyVm5gGi2OK1k70EK3g0FBXPTRRWl22N3gWH/cptoOKgbma6DNSobOdqCujJ/y3+QPsSpVnjJc04TQGpqKbKfNWDYwFmgIiICIiAiIgIiICIiAiIgIiICIiAiIgIiICIiAtRszDqxv8oW1EGoWdn4G+QWQhb+EeQWaIFEREBERAREQ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202" name="Picture 10" descr="http://us.cdn3.123rf.com/168nwm/digitalgenetics/digitalgenetics1011/digitalgenetics101100236/8164997-hombre-3d-trabajando-en-equip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4653136"/>
            <a:ext cx="2676401"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5" name="4 Pergamino horizontal"/>
          <p:cNvSpPr/>
          <p:nvPr/>
        </p:nvSpPr>
        <p:spPr>
          <a:xfrm>
            <a:off x="-15389" y="2663577"/>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rgbClr val="986918"/>
                </a:solidFill>
                <a:latin typeface="+mj-lt"/>
              </a:rPr>
              <a:t>PRESUPUESTO DE </a:t>
            </a:r>
            <a:r>
              <a:rPr lang="es-MX" sz="2400" b="1" dirty="0">
                <a:solidFill>
                  <a:srgbClr val="986918"/>
                </a:solidFill>
                <a:latin typeface="+mj-lt"/>
              </a:rPr>
              <a:t>EGRESOS </a:t>
            </a:r>
            <a:r>
              <a:rPr lang="es-MX" sz="2400" b="1" dirty="0">
                <a:solidFill>
                  <a:srgbClr val="986918"/>
                </a:solidFill>
              </a:rPr>
              <a:t>CIUDADANO </a:t>
            </a:r>
            <a:r>
              <a:rPr lang="es-MX" sz="2400" b="1" dirty="0" smtClean="0">
                <a:solidFill>
                  <a:srgbClr val="986918"/>
                </a:solidFill>
                <a:latin typeface="+mj-lt"/>
              </a:rPr>
              <a:t>2016</a:t>
            </a:r>
          </a:p>
          <a:p>
            <a:pPr lvl="0" algn="ctr">
              <a:spcBef>
                <a:spcPct val="20000"/>
              </a:spcBef>
            </a:pPr>
            <a:r>
              <a:rPr lang="es-MX" sz="2400" b="1" dirty="0">
                <a:solidFill>
                  <a:srgbClr val="986918"/>
                </a:solidFill>
                <a:latin typeface="+mj-lt"/>
              </a:rPr>
              <a:t>ADMINISTRACIÓN </a:t>
            </a:r>
            <a:r>
              <a:rPr lang="es-MX" sz="2400" b="1" dirty="0" smtClean="0">
                <a:solidFill>
                  <a:srgbClr val="986918"/>
                </a:solidFill>
                <a:latin typeface="+mj-lt"/>
              </a:rPr>
              <a:t>2014-2017 – SABINAS, COAHUILA.</a:t>
            </a:r>
            <a:endParaRPr lang="es-MX" sz="2400" b="1" dirty="0">
              <a:solidFill>
                <a:srgbClr val="986918"/>
              </a:solidFill>
              <a:latin typeface="+mj-lt"/>
            </a:endParaRPr>
          </a:p>
          <a:p>
            <a:pPr lvl="0" algn="ctr">
              <a:spcBef>
                <a:spcPct val="20000"/>
              </a:spcBef>
            </a:pPr>
            <a:endParaRPr lang="es-MX" b="1" dirty="0">
              <a:solidFill>
                <a:srgbClr val="986918"/>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71601" y="836712"/>
            <a:ext cx="7200800" cy="4339650"/>
          </a:xfrm>
          <a:prstGeom prst="rect">
            <a:avLst/>
          </a:prstGeom>
          <a:noFill/>
        </p:spPr>
        <p:txBody>
          <a:bodyPr wrap="square" rtlCol="0">
            <a:spAutoFit/>
          </a:bodyPr>
          <a:lstStyle/>
          <a:p>
            <a:pPr algn="ctr"/>
            <a:r>
              <a:rPr lang="es-MX" sz="3000" b="1" dirty="0" smtClean="0">
                <a:solidFill>
                  <a:srgbClr val="986918"/>
                </a:solidFill>
                <a:latin typeface="Calibri" pitchFamily="34" charset="0"/>
              </a:rPr>
              <a:t>¿Qué es la Ley de Ingresos y cual es su importancia?</a:t>
            </a:r>
          </a:p>
          <a:p>
            <a:pPr algn="just"/>
            <a:endParaRPr lang="es-MX" b="1" dirty="0">
              <a:latin typeface="Calibri" pitchFamily="34" charset="0"/>
            </a:endParaRPr>
          </a:p>
          <a:p>
            <a:pPr algn="just"/>
            <a:r>
              <a:rPr lang="es-MX" b="1" dirty="0" smtClean="0">
                <a:latin typeface="Calibri" pitchFamily="34" charset="0"/>
              </a:rPr>
              <a:t>Es un documento en el cual se consignan las cantidades monetarias de los ingresos municipales correspondientes a un ejercicio fiscal, identificándolos por rubro;  es de gran importancia, ya que </a:t>
            </a:r>
            <a:r>
              <a:rPr lang="es-MX" b="1" dirty="0"/>
              <a:t>ofrece información valiosa </a:t>
            </a:r>
            <a:r>
              <a:rPr lang="es-MX" b="1" dirty="0" smtClean="0"/>
              <a:t>del </a:t>
            </a:r>
            <a:r>
              <a:rPr lang="es-MX" b="1" dirty="0"/>
              <a:t>presupuesto de ingresos, indicando las contribuciones y el ingreso estimado de cada una de </a:t>
            </a:r>
            <a:r>
              <a:rPr lang="es-MX" b="1" dirty="0" smtClean="0"/>
              <a:t>ellas, </a:t>
            </a:r>
            <a:r>
              <a:rPr lang="es-MX" b="1" dirty="0"/>
              <a:t>así como los demás ingresos que espera recibir el municipio e incorporar las partidas que cada municipio estime como fuente de ingresos para cada ejercicio </a:t>
            </a:r>
            <a:r>
              <a:rPr lang="es-MX" b="1" dirty="0" smtClean="0"/>
              <a:t>fiscal.</a:t>
            </a:r>
          </a:p>
          <a:p>
            <a:pPr algn="just"/>
            <a:endParaRPr lang="es-MX" b="1" dirty="0"/>
          </a:p>
          <a:p>
            <a:pPr algn="just"/>
            <a:r>
              <a:rPr lang="es-MX" b="1" dirty="0" smtClean="0"/>
              <a:t>Además </a:t>
            </a:r>
            <a:r>
              <a:rPr lang="es-MX" b="1" dirty="0"/>
              <a:t>de ser una importante herramienta de transparencia y rendición de cuentas. </a:t>
            </a:r>
            <a:endParaRPr lang="es-MX" b="1" dirty="0">
              <a:latin typeface="Calibri"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7" y="332656"/>
            <a:ext cx="1371600"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225815"/>
            <a:ext cx="1512168" cy="139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83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5328592"/>
          </a:xfrm>
        </p:spPr>
        <p:txBody>
          <a:bodyPr>
            <a:normAutofit/>
          </a:bodyPr>
          <a:lstStyle/>
          <a:p>
            <a:r>
              <a:rPr lang="es-MX" b="1" dirty="0">
                <a:solidFill>
                  <a:srgbClr val="986918"/>
                </a:solidFill>
                <a:cs typeface="Aharoni" pitchFamily="2" charset="-79"/>
              </a:rPr>
              <a:t>¿Qué es el presupuesto ciudadano</a:t>
            </a:r>
            <a:r>
              <a:rPr lang="es-MX" b="1" dirty="0" smtClean="0">
                <a:solidFill>
                  <a:srgbClr val="986918"/>
                </a:solidFill>
                <a:cs typeface="Aharoni" pitchFamily="2" charset="-79"/>
              </a:rPr>
              <a:t>?</a:t>
            </a:r>
          </a:p>
          <a:p>
            <a:pPr algn="just"/>
            <a:endParaRPr lang="es-MX" sz="1800" b="1" dirty="0" smtClean="0">
              <a:solidFill>
                <a:schemeClr val="accent3">
                  <a:lumMod val="50000"/>
                </a:schemeClr>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solidFill>
                <a:schemeClr val="accent3">
                  <a:lumMod val="50000"/>
                </a:schemeClr>
              </a:solidFill>
            </a:endParaRPr>
          </a:p>
        </p:txBody>
      </p:sp>
      <p:pic>
        <p:nvPicPr>
          <p:cNvPr id="5" name="Picture 2" descr="http://cdn2.letraslibres.com/cdn/farfuture/D90dVl6WbmmwOoz8DBT8I5wDkpY51siBTj2-sqJ2zjw/mtime:1316455758/sites/default/files/imagecache/revista_articulo_588_480/cari-presupu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085184"/>
            <a:ext cx="1656184" cy="1429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971600" y="1988840"/>
            <a:ext cx="7200800" cy="2736304"/>
          </a:xfrm>
        </p:spPr>
        <p:txBody>
          <a:bodyPr>
            <a:normAutofit fontScale="775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1979712" y="548680"/>
            <a:ext cx="5472608" cy="1569660"/>
          </a:xfrm>
          <a:prstGeom prst="rect">
            <a:avLst/>
          </a:prstGeom>
          <a:noFill/>
        </p:spPr>
        <p:txBody>
          <a:bodyPr wrap="square" rtlCol="0">
            <a:spAutoFit/>
          </a:bodyPr>
          <a:lstStyle/>
          <a:p>
            <a:pPr algn="ctr"/>
            <a:r>
              <a:rPr lang="es-MX" sz="3200" b="1" dirty="0">
                <a:solidFill>
                  <a:srgbClr val="986918"/>
                </a:solidFill>
              </a:rPr>
              <a:t>¿Qué es el Presupuesto de Egresos y cuál es su importancia?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501353"/>
            <a:ext cx="1944215" cy="127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diego.aguilerah\Desktop\dinero_3d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8244" y="4725144"/>
            <a:ext cx="13681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4968552"/>
          </a:xfrm>
        </p:spPr>
        <p:txBody>
          <a:bodyPr>
            <a:normAutofit/>
          </a:bodyPr>
          <a:lstStyle/>
          <a:p>
            <a:r>
              <a:rPr lang="es-MX" b="1" dirty="0">
                <a:solidFill>
                  <a:srgbClr val="986918"/>
                </a:solidFill>
              </a:rPr>
              <a:t>¿Qué es el Presupuesto de Egresos y cuál es su importancia</a:t>
            </a:r>
            <a:r>
              <a:rPr lang="es-MX" b="1" dirty="0" smtClean="0">
                <a:solidFill>
                  <a:srgbClr val="986918"/>
                </a:solidFill>
              </a:rPr>
              <a:t>?</a:t>
            </a:r>
          </a:p>
          <a:p>
            <a:endParaRPr lang="es-MX" sz="3200" b="1" dirty="0" smtClean="0">
              <a:solidFill>
                <a:srgbClr val="0070C0"/>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pic>
        <p:nvPicPr>
          <p:cNvPr id="9218" name="Picture 2" descr="http://us.cdn1.123rf.com/168nwm/johan2011/johan20111209/johan2011120900030/15508131-business-review-3d-%D0%BC%D0%B0%D0%BB%D0%B5%D0%BD%D1%8C%D0%BA%D0%B8%D0%B5-%D1%87%D0%B5%D0%BB%D0%BE%D0%B2%D0%B5%D1%87%D0%B5%D1%81%D0%BA%D0%B8%D0%B5-%D1%85%D0%B0%D1%80%D0%B0%D0%BA%D1%82%D0%B5%D1%80%D1%8B-x2,-%D0%B3%D0%BB%D1%8F%D0%B4%D1%8F-%D0%BD%EF%BF%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483021"/>
            <a:ext cx="1872208"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0" name="Picture 4" descr="http://previews.123rf.com/images/coramax/coramax1208/coramax120801167/14802329-3d-people--human-character--person-sitting-on-the-bench-and-a-read-book-3d-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577983"/>
            <a:ext cx="2024970" cy="1682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29770" cy="5162128"/>
          </a:xfrm>
        </p:spPr>
        <p:txBody>
          <a:bodyPr>
            <a:normAutofit/>
          </a:bodyPr>
          <a:lstStyle/>
          <a:p>
            <a:r>
              <a:rPr lang="es-MX" sz="2800" b="1" dirty="0">
                <a:solidFill>
                  <a:srgbClr val="986918"/>
                </a:solidFill>
                <a:latin typeface="+mj-lt"/>
              </a:rPr>
              <a:t>¿De dónde obtiene el </a:t>
            </a:r>
            <a:r>
              <a:rPr lang="es-MX" sz="2800" b="1" dirty="0" smtClean="0">
                <a:solidFill>
                  <a:srgbClr val="986918"/>
                </a:solidFill>
                <a:latin typeface="+mj-lt"/>
              </a:rPr>
              <a:t>Municipio los ingresos?</a:t>
            </a:r>
            <a:endParaRPr lang="es-MX" sz="2800" b="1" dirty="0">
              <a:solidFill>
                <a:srgbClr val="986918"/>
              </a:solidFill>
              <a:latin typeface="+mj-lt"/>
            </a:endParaRPr>
          </a:p>
          <a:p>
            <a:pPr algn="just"/>
            <a:endParaRPr lang="es-MX" sz="1600" b="1" dirty="0" smtClean="0">
              <a:solidFill>
                <a:srgbClr val="0070C0"/>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a:t>
            </a:r>
            <a:r>
              <a:rPr lang="es-MX" sz="1600" b="1" dirty="0" smtClean="0">
                <a:solidFill>
                  <a:schemeClr val="tx1"/>
                </a:solidFill>
                <a:latin typeface="+mj-lt"/>
              </a:rPr>
              <a:t>Municipios </a:t>
            </a:r>
            <a:r>
              <a:rPr lang="es-MX" sz="1600" b="1" dirty="0">
                <a:solidFill>
                  <a:schemeClr val="tx1"/>
                </a:solidFill>
                <a:latin typeface="+mj-lt"/>
              </a:rPr>
              <a:t>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p:txBody>
      </p:sp>
      <p:pic>
        <p:nvPicPr>
          <p:cNvPr id="5122" name="Picture 2" descr="http://us.cdn2.123rf.com/168nwm/yupiramos/yupiramos1303/yupiramos130300455/18333800-dibujos-animados-hombre-de-negocios-dibujo-impuesto-iconos-ilustracion-vector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212976"/>
            <a:ext cx="1944216" cy="19442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1075906715"/>
              </p:ext>
            </p:extLst>
          </p:nvPr>
        </p:nvGraphicFramePr>
        <p:xfrm>
          <a:off x="899592" y="3068960"/>
          <a:ext cx="6007100" cy="2522220"/>
        </p:xfrm>
        <a:graphic>
          <a:graphicData uri="http://schemas.openxmlformats.org/drawingml/2006/table">
            <a:tbl>
              <a:tblPr>
                <a:tableStyleId>{16D9F66E-5EB9-4882-86FB-DCBF35E3C3E4}</a:tableStyleId>
              </a:tblPr>
              <a:tblGrid>
                <a:gridCol w="4394200"/>
                <a:gridCol w="1612900"/>
              </a:tblGrid>
              <a:tr h="236220">
                <a:tc>
                  <a:txBody>
                    <a:bodyPr/>
                    <a:lstStyle/>
                    <a:p>
                      <a:pPr algn="ctr" rtl="0" fontAlgn="ctr"/>
                      <a:r>
                        <a:rPr lang="es-MX" sz="1400" b="1" u="none" strike="noStrike" dirty="0">
                          <a:effectLst/>
                        </a:rPr>
                        <a:t>ORIGEN DE INGRESOS (CRI)</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IMPORTE</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IMPUESTOS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18,782,350.39</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CUOTAS Y APPORTACIONES DE SEGURIDAD SOCIAL</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CONTRIBUCIONES DE MEJORAS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50,000.00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dirty="0">
                          <a:effectLst/>
                        </a:rPr>
                        <a:t>DERECHOS</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89,525,573.48</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PRODUCTOS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APROVECHAMIENTOS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1,190,000.00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POR VENTAS DE BIENES Y SERVICIOS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PARTICIPACIONES Y APORTACIONES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112,802,390.60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TRANSFERENCIAS, ASIGNACIONES, SUBSIDIOS Y OTRAS AYUDAS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10,500,000.00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l" rtl="0" fontAlgn="ctr"/>
                      <a:r>
                        <a:rPr lang="es-MX" sz="1200" u="none" strike="noStrike">
                          <a:effectLst/>
                        </a:rPr>
                        <a:t>INGRESOS DERIVADOS DE FINANCIAMIENTO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r" rtl="0" fontAlgn="ctr"/>
                      <a:r>
                        <a:rPr lang="es-MX" sz="1200" b="0" i="0" u="none" strike="noStrike" dirty="0" smtClean="0">
                          <a:solidFill>
                            <a:srgbClr val="000000"/>
                          </a:solidFill>
                          <a:effectLst/>
                          <a:latin typeface="Calibri" panose="020F0502020204030204" pitchFamily="34" charset="0"/>
                        </a:rPr>
                        <a:t>0.00</a:t>
                      </a:r>
                      <a:endParaRPr lang="es-MX" sz="1200" b="0" i="0" u="none" strike="noStrike" dirty="0">
                        <a:solidFill>
                          <a:srgbClr val="000000"/>
                        </a:solidFill>
                        <a:effectLst/>
                        <a:latin typeface="Calibri" panose="020F0502020204030204" pitchFamily="34" charset="0"/>
                      </a:endParaRPr>
                    </a:p>
                  </a:txBody>
                  <a:tcPr marL="7620" marT="7620" marB="0" anchor="ctr"/>
                </a:tc>
              </a:tr>
              <a:tr h="205740">
                <a:tc>
                  <a:txBody>
                    <a:bodyPr/>
                    <a:lstStyle/>
                    <a:p>
                      <a:pPr algn="ctr" rtl="0" fontAlgn="ctr"/>
                      <a:r>
                        <a:rPr lang="es-MX" sz="1200" b="1" u="none" strike="noStrike" dirty="0">
                          <a:effectLst/>
                        </a:rPr>
                        <a:t>TOTAL</a:t>
                      </a:r>
                      <a:endParaRPr lang="es-MX" sz="1200" b="1" i="0" u="none" strike="noStrike" dirty="0">
                        <a:solidFill>
                          <a:srgbClr val="FFFFFF"/>
                        </a:solidFill>
                        <a:effectLst/>
                        <a:latin typeface="Calibri" panose="020F0502020204030204" pitchFamily="34" charset="0"/>
                      </a:endParaRPr>
                    </a:p>
                  </a:txBody>
                  <a:tcPr marL="7620" marT="7620" marB="0" anchor="ctr"/>
                </a:tc>
                <a:tc>
                  <a:txBody>
                    <a:bodyPr/>
                    <a:lstStyle/>
                    <a:p>
                      <a:pPr algn="r" rtl="0" fontAlgn="ctr"/>
                      <a:r>
                        <a:rPr lang="es-MX" sz="1400" b="1" i="0" u="none" strike="noStrike" dirty="0" smtClean="0">
                          <a:solidFill>
                            <a:schemeClr val="tx1"/>
                          </a:solidFill>
                          <a:effectLst/>
                          <a:latin typeface="Calibri" panose="020F0502020204030204" pitchFamily="34" charset="0"/>
                        </a:rPr>
                        <a:t>232,850,314.47</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a:solidFill>
                  <a:srgbClr val="986918"/>
                </a:solidFill>
              </a:rPr>
              <a:t>¿Para qué se gasta el Presupuesto?</a:t>
            </a:r>
          </a:p>
          <a:p>
            <a:pPr algn="just"/>
            <a:endParaRPr lang="es-MX" sz="1700" b="1" dirty="0" smtClean="0">
              <a:solidFill>
                <a:srgbClr val="0070C0"/>
              </a:solidFill>
            </a:endParaRPr>
          </a:p>
          <a:p>
            <a:pPr algn="just"/>
            <a:r>
              <a:rPr lang="es-MX" sz="1600" b="1" dirty="0">
                <a:solidFill>
                  <a:schemeClr val="tx1"/>
                </a:solidFill>
              </a:rPr>
              <a:t>La Clasificación Funcional del Gasto agrupa los gastos según los propósitos u objetivos </a:t>
            </a:r>
            <a:r>
              <a:rPr lang="es-MX" sz="1600" b="1" dirty="0" smtClean="0">
                <a:solidFill>
                  <a:schemeClr val="tx1"/>
                </a:solidFill>
              </a:rPr>
              <a:t>socioeconómicos que persigue el municipio.</a:t>
            </a:r>
          </a:p>
          <a:p>
            <a:pPr algn="just"/>
            <a:endParaRPr lang="es-MX" sz="1700" b="1" dirty="0">
              <a:solidFill>
                <a:schemeClr val="tx1"/>
              </a:solidFill>
            </a:endParaRPr>
          </a:p>
          <a:p>
            <a:pPr algn="just"/>
            <a:r>
              <a:rPr lang="es-MX" sz="1600" b="1" dirty="0">
                <a:solidFill>
                  <a:schemeClr val="tx1"/>
                </a:solidFill>
              </a:rPr>
              <a:t>Presenta el gasto público según la naturaleza de los servicios gubernamentales brindados a la población</a:t>
            </a:r>
            <a:r>
              <a:rPr lang="es-MX" sz="1600" b="1" dirty="0" smtClean="0">
                <a:solidFill>
                  <a:schemeClr val="tx1"/>
                </a:solidFill>
              </a:rPr>
              <a:t>.</a:t>
            </a:r>
          </a:p>
          <a:p>
            <a:pPr algn="just"/>
            <a:endParaRPr lang="es-MX" sz="1600" b="1" dirty="0">
              <a:solidFill>
                <a:schemeClr val="tx1"/>
              </a:solidFill>
            </a:endParaRPr>
          </a:p>
          <a:p>
            <a:pPr algn="just"/>
            <a:r>
              <a:rPr lang="es-MX" sz="1600" b="1" dirty="0">
                <a:solidFill>
                  <a:schemeClr val="tx1"/>
                </a:solidFill>
              </a:rPr>
              <a:t>Con dicha clasificación se identifica el presupuesto destinado a funciones de gobierno, desarrollo </a:t>
            </a:r>
            <a:r>
              <a:rPr lang="es-MX" sz="1600" b="1" dirty="0" smtClean="0">
                <a:solidFill>
                  <a:schemeClr val="tx1"/>
                </a:solidFill>
              </a:rPr>
              <a:t>social, desarrollo </a:t>
            </a:r>
            <a:r>
              <a:rPr lang="es-MX" sz="1600" b="1" dirty="0">
                <a:solidFill>
                  <a:schemeClr val="tx1"/>
                </a:solidFill>
              </a:rPr>
              <a:t>económico y otras no clasificadas; permitiendo determinar los objetivos generales de las </a:t>
            </a:r>
            <a:r>
              <a:rPr lang="es-MX" sz="1600" b="1" dirty="0" smtClean="0">
                <a:solidFill>
                  <a:schemeClr val="tx1"/>
                </a:solidFill>
              </a:rPr>
              <a:t>políticas públicas </a:t>
            </a:r>
            <a:r>
              <a:rPr lang="es-MX" sz="1600" b="1" dirty="0">
                <a:solidFill>
                  <a:schemeClr val="tx1"/>
                </a:solidFill>
              </a:rPr>
              <a:t>y los recursos financieros que se asignan para alcanzar éstos</a:t>
            </a:r>
            <a:r>
              <a:rPr lang="es-MX" sz="1600" b="1" dirty="0" smtClean="0">
                <a:solidFill>
                  <a:schemeClr val="tx1"/>
                </a:solidFill>
              </a:rPr>
              <a:t>.</a:t>
            </a:r>
            <a:endParaRPr lang="es-MX" b="1" dirty="0">
              <a:solidFill>
                <a:schemeClr val="tx1"/>
              </a:solidFill>
            </a:endParaRPr>
          </a:p>
          <a:p>
            <a:pPr algn="just"/>
            <a:endParaRPr lang="es-MX" sz="1600" b="1" dirty="0" smtClean="0">
              <a:solidFill>
                <a:srgbClr val="0070C0"/>
              </a:solidFill>
            </a:endParaRPr>
          </a:p>
          <a:p>
            <a:pPr algn="just"/>
            <a:endParaRPr lang="es-MX" sz="1600" b="1" dirty="0" smtClean="0">
              <a:solidFill>
                <a:srgbClr val="0070C0"/>
              </a:solidFill>
            </a:endParaRPr>
          </a:p>
          <a:p>
            <a:pPr algn="just"/>
            <a:endParaRPr lang="es-MX" sz="1600" b="1" dirty="0" smtClean="0">
              <a:solidFill>
                <a:srgbClr val="0070C0"/>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4437112"/>
            <a:ext cx="1296144" cy="1296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2333796097"/>
              </p:ext>
            </p:extLst>
          </p:nvPr>
        </p:nvGraphicFramePr>
        <p:xfrm>
          <a:off x="971600" y="4509120"/>
          <a:ext cx="5778500" cy="1303020"/>
        </p:xfrm>
        <a:graphic>
          <a:graphicData uri="http://schemas.openxmlformats.org/drawingml/2006/table">
            <a:tbl>
              <a:tblPr>
                <a:tableStyleId>{93296810-A885-4BE3-A3E7-6D5BEEA58F35}</a:tableStyleId>
              </a:tblPr>
              <a:tblGrid>
                <a:gridCol w="4318000"/>
                <a:gridCol w="1460500"/>
              </a:tblGrid>
              <a:tr h="236220">
                <a:tc>
                  <a:txBody>
                    <a:bodyPr/>
                    <a:lstStyle/>
                    <a:p>
                      <a:pPr algn="ctr" rtl="0" fontAlgn="ctr"/>
                      <a:r>
                        <a:rPr lang="es-MX" sz="1400" b="1" u="none" strike="noStrike" dirty="0">
                          <a:effectLst/>
                        </a:rPr>
                        <a:t>CLASIFICACIÓN FUNCIONAL DEL GASTO (FINALIDAD)</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MX" sz="1400" b="1" u="none" strike="noStrike" dirty="0">
                          <a:effectLst/>
                        </a:rPr>
                        <a:t>PRESUPUESTADO</a:t>
                      </a:r>
                      <a:endParaRPr lang="es-MX" sz="1400" b="1" i="0" u="none" strike="noStrike" dirty="0">
                        <a:solidFill>
                          <a:srgbClr val="FFFFFF"/>
                        </a:solidFill>
                        <a:effectLst/>
                        <a:latin typeface="Calibri" panose="020F0502020204030204" pitchFamily="34" charset="0"/>
                      </a:endParaRPr>
                    </a:p>
                  </a:txBody>
                  <a:tcPr marL="7620" marR="7620" marT="7620" marB="0" anchor="ctr"/>
                </a:tc>
              </a:tr>
              <a:tr h="213360">
                <a:tc>
                  <a:txBody>
                    <a:bodyPr/>
                    <a:lstStyle/>
                    <a:p>
                      <a:pPr algn="l" rtl="0" fontAlgn="ctr"/>
                      <a:r>
                        <a:rPr lang="es-MX" sz="1200" u="none" strike="noStrike" dirty="0">
                          <a:effectLst/>
                        </a:rPr>
                        <a:t>GOBIERNO</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a:spcAft>
                          <a:spcPts val="0"/>
                        </a:spcAft>
                      </a:pPr>
                      <a:r>
                        <a:rPr lang="es-MX" sz="1000" dirty="0">
                          <a:solidFill>
                            <a:srgbClr val="000000"/>
                          </a:solidFill>
                          <a:effectLst/>
                          <a:latin typeface="Arial"/>
                          <a:ea typeface="Times New Roman"/>
                          <a:cs typeface="Times New Roman"/>
                        </a:rPr>
                        <a:t>154,931,694.22</a:t>
                      </a:r>
                      <a:endParaRPr lang="es-MX" sz="1600" dirty="0">
                        <a:effectLst/>
                        <a:latin typeface="Times New Roman"/>
                        <a:ea typeface="Times New Roman"/>
                        <a:cs typeface="Times New Roman"/>
                      </a:endParaRPr>
                    </a:p>
                  </a:txBody>
                  <a:tcPr marL="44450" marR="44450" marT="0" marB="0" anchor="ctr"/>
                </a:tc>
              </a:tr>
              <a:tr h="205740">
                <a:tc>
                  <a:txBody>
                    <a:bodyPr/>
                    <a:lstStyle/>
                    <a:p>
                      <a:pPr algn="l" rtl="0" fontAlgn="ctr"/>
                      <a:r>
                        <a:rPr lang="es-MX" sz="1200" u="none" strike="noStrike" dirty="0">
                          <a:effectLst/>
                        </a:rPr>
                        <a:t>DESARROLLO SOCIAL</a:t>
                      </a:r>
                      <a:endParaRPr lang="es-MX" sz="1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a:spcAft>
                          <a:spcPts val="0"/>
                        </a:spcAft>
                      </a:pPr>
                      <a:r>
                        <a:rPr lang="es-MX" sz="1000">
                          <a:solidFill>
                            <a:srgbClr val="000000"/>
                          </a:solidFill>
                          <a:effectLst/>
                          <a:latin typeface="Arial"/>
                          <a:ea typeface="Times New Roman"/>
                          <a:cs typeface="Times New Roman"/>
                        </a:rPr>
                        <a:t>68,717,658.25</a:t>
                      </a:r>
                      <a:endParaRPr lang="es-MX" sz="1600">
                        <a:effectLst/>
                        <a:latin typeface="Times New Roman"/>
                        <a:ea typeface="Times New Roman"/>
                        <a:cs typeface="Times New Roman"/>
                      </a:endParaRPr>
                    </a:p>
                  </a:txBody>
                  <a:tcPr marL="44450" marR="44450" marT="0" marB="0" anchor="ctr"/>
                </a:tc>
              </a:tr>
              <a:tr h="205740">
                <a:tc>
                  <a:txBody>
                    <a:bodyPr/>
                    <a:lstStyle/>
                    <a:p>
                      <a:pPr algn="l" rtl="0" fontAlgn="ctr"/>
                      <a:r>
                        <a:rPr lang="es-MX" sz="1200" u="none" strike="noStrike">
                          <a:effectLst/>
                        </a:rPr>
                        <a:t>DESARROLLO ECONÓMICO</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a:spcAft>
                          <a:spcPts val="0"/>
                        </a:spcAft>
                      </a:pPr>
                      <a:r>
                        <a:rPr lang="es-MX" sz="1000">
                          <a:solidFill>
                            <a:srgbClr val="000000"/>
                          </a:solidFill>
                          <a:effectLst/>
                          <a:latin typeface="Arial"/>
                          <a:ea typeface="Times New Roman"/>
                          <a:cs typeface="Times New Roman"/>
                        </a:rPr>
                        <a:t>9,200,962.00</a:t>
                      </a:r>
                      <a:endParaRPr lang="es-MX" sz="1600">
                        <a:effectLst/>
                        <a:latin typeface="Times New Roman"/>
                        <a:ea typeface="Times New Roman"/>
                        <a:cs typeface="Times New Roman"/>
                      </a:endParaRPr>
                    </a:p>
                  </a:txBody>
                  <a:tcPr marL="44450" marR="44450" marT="0" marB="0" anchor="ctr"/>
                </a:tc>
              </a:tr>
              <a:tr h="205740">
                <a:tc>
                  <a:txBody>
                    <a:bodyPr/>
                    <a:lstStyle/>
                    <a:p>
                      <a:pPr algn="l" rtl="0" fontAlgn="ctr"/>
                      <a:r>
                        <a:rPr lang="es-MX" sz="1200" u="none" strike="noStrike">
                          <a:effectLst/>
                        </a:rPr>
                        <a:t>OTRAS CLASIFICADAS EN FUNCIONES ANTERIORES</a:t>
                      </a:r>
                      <a:endParaRPr lang="es-MX" sz="1200" b="0" i="0" u="none" strike="noStrike">
                        <a:solidFill>
                          <a:srgbClr val="000000"/>
                        </a:solidFill>
                        <a:effectLst/>
                        <a:latin typeface="Calibri" panose="020F0502020204030204" pitchFamily="34" charset="0"/>
                      </a:endParaRPr>
                    </a:p>
                  </a:txBody>
                  <a:tcPr marL="7620" marR="7620" marT="7620" marB="0" anchor="ctr"/>
                </a:tc>
                <a:tc>
                  <a:txBody>
                    <a:bodyPr/>
                    <a:lstStyle/>
                    <a:p>
                      <a:pPr algn="ctr">
                        <a:spcAft>
                          <a:spcPts val="0"/>
                        </a:spcAft>
                      </a:pPr>
                      <a:r>
                        <a:rPr lang="es-MX" sz="1000" dirty="0">
                          <a:solidFill>
                            <a:srgbClr val="000000"/>
                          </a:solidFill>
                          <a:effectLst/>
                          <a:latin typeface="Arial"/>
                          <a:ea typeface="Times New Roman"/>
                          <a:cs typeface="Times New Roman"/>
                        </a:rPr>
                        <a:t>0.00</a:t>
                      </a:r>
                      <a:endParaRPr lang="es-MX" sz="1600" dirty="0">
                        <a:effectLst/>
                        <a:latin typeface="Times New Roman"/>
                        <a:ea typeface="Times New Roman"/>
                        <a:cs typeface="Times New Roman"/>
                      </a:endParaRPr>
                    </a:p>
                  </a:txBody>
                  <a:tcPr marL="44450" marR="44450" marT="0" marB="0" anchor="ctr"/>
                </a:tc>
              </a:tr>
              <a:tr h="236220">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r" rtl="0" fontAlgn="ctr"/>
                      <a:r>
                        <a:rPr lang="es-MX" sz="1400" b="1" i="0" u="none" strike="noStrike" dirty="0" smtClean="0">
                          <a:solidFill>
                            <a:schemeClr val="tx1"/>
                          </a:solidFill>
                          <a:effectLst/>
                          <a:latin typeface="Calibri" panose="020F0502020204030204" pitchFamily="34" charset="0"/>
                        </a:rPr>
                        <a:t>232,850,314.47</a:t>
                      </a:r>
                      <a:endParaRPr lang="es-MX" sz="1400" b="1" i="0" u="none" strike="noStrike" dirty="0">
                        <a:solidFill>
                          <a:schemeClr val="tx1"/>
                        </a:solidFill>
                        <a:effectLst/>
                        <a:latin typeface="Calibri" panose="020F0502020204030204" pitchFamily="34" charset="0"/>
                      </a:endParaRPr>
                    </a:p>
                  </a:txBody>
                  <a:tcPr marL="7620" marT="7620" marB="0" anchor="ct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548680"/>
            <a:ext cx="7200800" cy="6120680"/>
          </a:xfrm>
        </p:spPr>
        <p:txBody>
          <a:bodyPr>
            <a:normAutofit/>
          </a:bodyPr>
          <a:lstStyle/>
          <a:p>
            <a:r>
              <a:rPr lang="es-MX" sz="2800" b="1" dirty="0" smtClean="0">
                <a:solidFill>
                  <a:srgbClr val="986918"/>
                </a:solidFill>
              </a:rPr>
              <a:t>¿Quién gasta el Presupuesto? </a:t>
            </a:r>
          </a:p>
          <a:p>
            <a:endParaRPr lang="es-MX" sz="1400" b="1" dirty="0">
              <a:solidFill>
                <a:schemeClr val="tx1"/>
              </a:solidFill>
            </a:endParaRPr>
          </a:p>
          <a:p>
            <a:pPr algn="just"/>
            <a:r>
              <a:rPr lang="es-MX" sz="1400" b="1" dirty="0" smtClean="0">
                <a:solidFill>
                  <a:schemeClr val="tx1"/>
                </a:solidFill>
              </a:rPr>
              <a:t>La Clasificación Administrativa tiene como propósitos básicos identificar las unidades administrativas a través de las cuales se realiza la asignación, gestión y rendición de los recursos financieros públicos, así como establecer las bases institucionales y sectoriales para la elaboración y análisis de las estadísticas fiscales, organizadas y agregadas, mediante su integración y consolidación, tal como lo requieren las mejores prácticas y los modelos universales establecidos en la materia. </a:t>
            </a:r>
          </a:p>
          <a:p>
            <a:pPr algn="just"/>
            <a:endParaRPr lang="es-MX" sz="1400" b="1" dirty="0">
              <a:solidFill>
                <a:schemeClr val="tx1"/>
              </a:solidFill>
            </a:endParaRPr>
          </a:p>
          <a:p>
            <a:pPr algn="just"/>
            <a:r>
              <a:rPr lang="es-MX" sz="1400" b="1" dirty="0" smtClean="0">
                <a:solidFill>
                  <a:schemeClr val="tx1"/>
                </a:solidFill>
              </a:rPr>
              <a:t>Esta </a:t>
            </a:r>
            <a:r>
              <a:rPr lang="es-MX" sz="1400" b="1" dirty="0">
                <a:solidFill>
                  <a:schemeClr val="tx1"/>
                </a:solidFill>
              </a:rPr>
              <a:t>clasificación además permite </a:t>
            </a:r>
            <a:r>
              <a:rPr lang="es-MX" sz="1400" b="1" dirty="0" smtClean="0">
                <a:solidFill>
                  <a:schemeClr val="tx1"/>
                </a:solidFill>
              </a:rPr>
              <a:t>delimitar con </a:t>
            </a:r>
            <a:r>
              <a:rPr lang="es-MX" sz="1400" b="1" dirty="0">
                <a:solidFill>
                  <a:schemeClr val="tx1"/>
                </a:solidFill>
              </a:rPr>
              <a:t>precisión el ámbito de Sector Público de cada orden de gobierno y por ende los alcances de su </a:t>
            </a:r>
            <a:r>
              <a:rPr lang="es-MX" sz="1400" b="1" dirty="0" smtClean="0">
                <a:solidFill>
                  <a:schemeClr val="tx1"/>
                </a:solidFill>
              </a:rPr>
              <a:t>probable responsabilidad </a:t>
            </a:r>
            <a:r>
              <a:rPr lang="es-MX" sz="1400" b="1" dirty="0">
                <a:solidFill>
                  <a:schemeClr val="tx1"/>
                </a:solidFill>
              </a:rPr>
              <a:t>fiscal y cuasi fiscal</a:t>
            </a:r>
            <a:r>
              <a:rPr lang="es-MX" sz="1400" b="1" dirty="0" smtClean="0">
                <a:solidFill>
                  <a:schemeClr val="tx1"/>
                </a:solidFill>
              </a:rPr>
              <a:t>.</a:t>
            </a:r>
          </a:p>
          <a:p>
            <a:pPr algn="just"/>
            <a:endParaRPr lang="es-MX" sz="1600" b="1" dirty="0">
              <a:solidFill>
                <a:srgbClr val="0070C0"/>
              </a:solidFill>
            </a:endParaRPr>
          </a:p>
          <a:p>
            <a:pPr algn="just"/>
            <a:endParaRPr lang="es-MX" sz="1600" dirty="0">
              <a:solidFill>
                <a:schemeClr val="tx1"/>
              </a:solidFill>
            </a:endParaRPr>
          </a:p>
        </p:txBody>
      </p:sp>
      <p:pic>
        <p:nvPicPr>
          <p:cNvPr id="4097" name="Picture 1" descr="C:\Users\luis.flores\Pictures\estructura_organizacio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43697"/>
            <a:ext cx="2952328" cy="221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38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69137519"/>
              </p:ext>
            </p:extLst>
          </p:nvPr>
        </p:nvGraphicFramePr>
        <p:xfrm>
          <a:off x="1331640" y="836712"/>
          <a:ext cx="6480720" cy="4464491"/>
        </p:xfrm>
        <a:graphic>
          <a:graphicData uri="http://schemas.openxmlformats.org/drawingml/2006/table">
            <a:tbl>
              <a:tblPr>
                <a:tableStyleId>{93296810-A885-4BE3-A3E7-6D5BEEA58F35}</a:tableStyleId>
              </a:tblPr>
              <a:tblGrid>
                <a:gridCol w="4756121"/>
                <a:gridCol w="1724599"/>
              </a:tblGrid>
              <a:tr h="398335">
                <a:tc>
                  <a:txBody>
                    <a:bodyPr/>
                    <a:lstStyle/>
                    <a:p>
                      <a:pPr algn="ctr" rtl="0" fontAlgn="ctr"/>
                      <a:r>
                        <a:rPr lang="es-MX" sz="1200" b="1" u="none" strike="noStrike" dirty="0">
                          <a:effectLst/>
                        </a:rPr>
                        <a:t>Órgano Ejecutivo Municipal (CA)</a:t>
                      </a:r>
                      <a:endParaRPr lang="es-MX" sz="12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ctr" rtl="0" fontAlgn="ctr"/>
                      <a:r>
                        <a:rPr lang="es-MX" sz="1200" b="1" u="none" strike="noStrike" dirty="0">
                          <a:effectLst/>
                        </a:rPr>
                        <a:t>IMPORTE</a:t>
                      </a:r>
                      <a:endParaRPr lang="es-MX" sz="1200" b="1" i="0" u="none" strike="noStrike" dirty="0">
                        <a:solidFill>
                          <a:srgbClr val="FFFFFF"/>
                        </a:solidFill>
                        <a:effectLst/>
                        <a:latin typeface="Calibri" panose="020F0502020204030204" pitchFamily="34" charset="0"/>
                      </a:endParaRPr>
                    </a:p>
                  </a:txBody>
                  <a:tcPr marL="6366" marR="6366" marT="6366" marB="0" anchor="ctr"/>
                </a:tc>
              </a:tr>
              <a:tr h="359789">
                <a:tc>
                  <a:txBody>
                    <a:bodyPr/>
                    <a:lstStyle/>
                    <a:p>
                      <a:pPr algn="l" rtl="0" fontAlgn="ctr"/>
                      <a:r>
                        <a:rPr lang="es-MX" sz="1400" u="none" strike="noStrike">
                          <a:effectLst/>
                        </a:rPr>
                        <a:t>01-PRESIDENCIA</a:t>
                      </a:r>
                      <a:endParaRPr lang="es-MX" sz="14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108,729,555.00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a:effectLst/>
                        </a:rPr>
                        <a:t>02-CABILDO</a:t>
                      </a:r>
                      <a:endParaRPr lang="es-MX" sz="14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5,631,893.00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a:effectLst/>
                        </a:rPr>
                        <a:t>03-CONTRALORIA MUNICIPAL</a:t>
                      </a:r>
                      <a:endParaRPr lang="es-MX" sz="1400" b="0" i="0" u="none" strike="noStrike">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3,184,437.70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04-FORTALECIMIENTO</a:t>
                      </a:r>
                      <a:r>
                        <a:rPr lang="es-MX" sz="1400" u="none" strike="noStrike" baseline="0" dirty="0" smtClean="0">
                          <a:effectLst/>
                        </a:rPr>
                        <a:t> MUNICIPAL</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9,200,962.00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05-SEGURIDAD PUBLICA</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17,891,885.00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06-SECRETARIA</a:t>
                      </a:r>
                      <a:r>
                        <a:rPr lang="es-MX" sz="1400" u="none" strike="noStrike" baseline="0" dirty="0" smtClean="0">
                          <a:effectLst/>
                        </a:rPr>
                        <a:t> DEL AYUNTAMIENTO</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9,737,918.00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07-TESORERIA</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9,756,005.52</a:t>
                      </a:r>
                      <a:endParaRPr lang="es-MX" sz="1400" b="0" i="0" u="none" strike="noStrike" dirty="0">
                        <a:solidFill>
                          <a:srgbClr val="000000"/>
                        </a:solidFill>
                        <a:effectLst/>
                        <a:latin typeface="Calibri" panose="020F0502020204030204" pitchFamily="34" charset="0"/>
                      </a:endParaRPr>
                    </a:p>
                  </a:txBody>
                  <a:tcPr marL="6366" marR="76388" marT="6366" marB="0" anchor="ctr"/>
                </a:tc>
              </a:tr>
              <a:tr h="532536">
                <a:tc>
                  <a:txBody>
                    <a:bodyPr/>
                    <a:lstStyle/>
                    <a:p>
                      <a:pPr algn="l" rtl="0" fontAlgn="ctr"/>
                      <a:r>
                        <a:rPr lang="es-MX" sz="1400" u="none" strike="noStrike" dirty="0" smtClean="0">
                          <a:effectLst/>
                        </a:rPr>
                        <a:t>08-OBRAS PUBLICAS</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49,648,141.25</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09-DESARROLLO </a:t>
                      </a:r>
                      <a:r>
                        <a:rPr lang="es-MX" sz="1400" u="none" strike="noStrike" dirty="0">
                          <a:effectLst/>
                        </a:rPr>
                        <a:t>SOCIAL</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14,792,650.00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46937">
                <a:tc>
                  <a:txBody>
                    <a:bodyPr/>
                    <a:lstStyle/>
                    <a:p>
                      <a:pPr algn="l" rtl="0" fontAlgn="ctr"/>
                      <a:r>
                        <a:rPr lang="es-MX" sz="1400" u="none" strike="noStrike" dirty="0" smtClean="0">
                          <a:effectLst/>
                        </a:rPr>
                        <a:t>10-DIF</a:t>
                      </a:r>
                      <a:endParaRPr lang="es-MX" sz="1400" b="0" i="0" u="none" strike="noStrike" dirty="0">
                        <a:solidFill>
                          <a:srgbClr val="000000"/>
                        </a:solidFill>
                        <a:effectLst/>
                        <a:latin typeface="Calibri" panose="020F0502020204030204" pitchFamily="34" charset="0"/>
                      </a:endParaRPr>
                    </a:p>
                  </a:txBody>
                  <a:tcPr marL="6366" marR="6366" marT="6366" marB="0" anchor="ctr"/>
                </a:tc>
                <a:tc>
                  <a:txBody>
                    <a:bodyPr/>
                    <a:lstStyle/>
                    <a:p>
                      <a:pPr algn="r" rtl="0" fontAlgn="ctr"/>
                      <a:r>
                        <a:rPr lang="es-MX" sz="1400" b="0" i="0" u="none" strike="noStrike" dirty="0" smtClean="0">
                          <a:solidFill>
                            <a:srgbClr val="000000"/>
                          </a:solidFill>
                          <a:effectLst/>
                          <a:latin typeface="Calibri" panose="020F0502020204030204" pitchFamily="34" charset="0"/>
                        </a:rPr>
                        <a:t>4,276,867.00</a:t>
                      </a:r>
                      <a:endParaRPr lang="es-MX" sz="1400" b="0" i="0" u="none" strike="noStrike" dirty="0">
                        <a:solidFill>
                          <a:srgbClr val="000000"/>
                        </a:solidFill>
                        <a:effectLst/>
                        <a:latin typeface="Calibri" panose="020F0502020204030204" pitchFamily="34" charset="0"/>
                      </a:endParaRPr>
                    </a:p>
                  </a:txBody>
                  <a:tcPr marL="6366" marR="76388" marT="6366" marB="0" anchor="ctr"/>
                </a:tc>
              </a:tr>
              <a:tr h="398335">
                <a:tc>
                  <a:txBody>
                    <a:bodyPr/>
                    <a:lstStyle/>
                    <a:p>
                      <a:pPr algn="ctr" rtl="0" fontAlgn="ctr"/>
                      <a:r>
                        <a:rPr lang="es-MX" sz="1400" b="1" u="none" strike="noStrike" dirty="0">
                          <a:effectLst/>
                        </a:rPr>
                        <a:t>TOTAL</a:t>
                      </a:r>
                      <a:endParaRPr lang="es-MX" sz="1400" b="1" i="0" u="none" strike="noStrike" dirty="0">
                        <a:solidFill>
                          <a:srgbClr val="FFFFFF"/>
                        </a:solidFill>
                        <a:effectLst/>
                        <a:latin typeface="Calibri" panose="020F0502020204030204" pitchFamily="34" charset="0"/>
                      </a:endParaRPr>
                    </a:p>
                  </a:txBody>
                  <a:tcPr marL="6366" marR="6366" marT="6366" marB="0" anchor="ctr"/>
                </a:tc>
                <a:tc>
                  <a:txBody>
                    <a:bodyPr/>
                    <a:lstStyle/>
                    <a:p>
                      <a:pPr algn="r" rtl="0" fontAlgn="ctr"/>
                      <a:r>
                        <a:rPr lang="es-MX" sz="1400" b="1" i="0" u="none" strike="noStrike" dirty="0" smtClean="0">
                          <a:solidFill>
                            <a:schemeClr val="tx1"/>
                          </a:solidFill>
                          <a:effectLst/>
                          <a:latin typeface="Calibri" panose="020F0502020204030204" pitchFamily="34" charset="0"/>
                        </a:rPr>
                        <a:t>232,850,314.47</a:t>
                      </a:r>
                      <a:endParaRPr lang="es-MX" sz="1400" b="1" i="0" u="none" strike="noStrike" dirty="0">
                        <a:solidFill>
                          <a:schemeClr val="tx1"/>
                        </a:solidFill>
                        <a:effectLst/>
                        <a:latin typeface="Calibri" panose="020F0502020204030204" pitchFamily="34" charset="0"/>
                      </a:endParaRPr>
                    </a:p>
                  </a:txBody>
                  <a:tcPr marL="6366" marR="76388" marT="6366" marB="0" anchor="ctr"/>
                </a:tc>
              </a:tr>
            </a:tbl>
          </a:graphicData>
        </a:graphic>
      </p:graphicFrame>
    </p:spTree>
    <p:extLst>
      <p:ext uri="{BB962C8B-B14F-4D97-AF65-F5344CB8AC3E}">
        <p14:creationId xmlns:p14="http://schemas.microsoft.com/office/powerpoint/2010/main" val="275372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14830</TotalTime>
  <Words>1150</Words>
  <Application>Microsoft Office PowerPoint</Application>
  <PresentationFormat>Presentación en pantalla (4:3)</PresentationFormat>
  <Paragraphs>178</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   PRESUPUESTO CIUDADANO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Juan Jesus Trinidad Neira</cp:lastModifiedBy>
  <cp:revision>176</cp:revision>
  <dcterms:created xsi:type="dcterms:W3CDTF">2014-07-21T19:40:48Z</dcterms:created>
  <dcterms:modified xsi:type="dcterms:W3CDTF">2016-11-18T19:06:26Z</dcterms:modified>
</cp:coreProperties>
</file>