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427" r:id="rId3"/>
    <p:sldId id="258" r:id="rId4"/>
    <p:sldId id="257" r:id="rId5"/>
    <p:sldId id="268" r:id="rId6"/>
    <p:sldId id="323" r:id="rId7"/>
    <p:sldId id="269" r:id="rId8"/>
    <p:sldId id="324" r:id="rId9"/>
    <p:sldId id="315" r:id="rId10"/>
    <p:sldId id="425" r:id="rId11"/>
    <p:sldId id="418" r:id="rId12"/>
    <p:sldId id="384" r:id="rId13"/>
    <p:sldId id="383" r:id="rId14"/>
    <p:sldId id="318" r:id="rId15"/>
    <p:sldId id="319" r:id="rId16"/>
    <p:sldId id="321" r:id="rId17"/>
    <p:sldId id="320" r:id="rId18"/>
    <p:sldId id="322" r:id="rId19"/>
    <p:sldId id="307" r:id="rId20"/>
    <p:sldId id="359" r:id="rId21"/>
    <p:sldId id="363" r:id="rId22"/>
    <p:sldId id="286" r:id="rId23"/>
    <p:sldId id="326" r:id="rId24"/>
    <p:sldId id="385" r:id="rId25"/>
    <p:sldId id="386" r:id="rId26"/>
    <p:sldId id="422" r:id="rId27"/>
    <p:sldId id="387" r:id="rId28"/>
    <p:sldId id="388" r:id="rId29"/>
    <p:sldId id="389" r:id="rId30"/>
    <p:sldId id="390" r:id="rId31"/>
    <p:sldId id="419" r:id="rId32"/>
    <p:sldId id="391" r:id="rId33"/>
    <p:sldId id="392" r:id="rId34"/>
    <p:sldId id="393" r:id="rId35"/>
    <p:sldId id="394" r:id="rId36"/>
    <p:sldId id="424" r:id="rId37"/>
    <p:sldId id="330" r:id="rId38"/>
    <p:sldId id="426" r:id="rId39"/>
    <p:sldId id="332" r:id="rId40"/>
    <p:sldId id="275" r:id="rId41"/>
    <p:sldId id="395" r:id="rId42"/>
    <p:sldId id="396" r:id="rId43"/>
    <p:sldId id="423" r:id="rId44"/>
    <p:sldId id="398" r:id="rId45"/>
    <p:sldId id="39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13" r:id="rId60"/>
    <p:sldId id="414" r:id="rId61"/>
    <p:sldId id="415" r:id="rId62"/>
    <p:sldId id="416" r:id="rId6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71" autoAdjust="0"/>
  </p:normalViewPr>
  <p:slideViewPr>
    <p:cSldViewPr>
      <p:cViewPr varScale="1">
        <p:scale>
          <a:sx n="56" d="100"/>
          <a:sy n="56" d="100"/>
        </p:scale>
        <p:origin x="1104" y="53"/>
      </p:cViewPr>
      <p:guideLst>
        <p:guide orient="horz" pos="2160"/>
        <p:guide pos="2880"/>
      </p:guideLst>
    </p:cSldViewPr>
  </p:slideViewPr>
  <p:outlineViewPr>
    <p:cViewPr>
      <p:scale>
        <a:sx n="33" d="100"/>
        <a:sy n="33" d="100"/>
      </p:scale>
      <p:origin x="48" y="31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51B17-56FA-4B90-A3B8-9261EBA7FA2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06C1FCF9-EA54-4884-A113-4E6236D37E0A}">
      <dgm:prSet phldrT="[Texto]"/>
      <dgm:spPr>
        <a:solidFill>
          <a:schemeClr val="accent2"/>
        </a:solidFill>
        <a:ln>
          <a:solidFill>
            <a:schemeClr val="accent2"/>
          </a:solidFill>
        </a:ln>
      </dgm:spPr>
      <dgm:t>
        <a:bodyPr/>
        <a:lstStyle/>
        <a:p>
          <a:r>
            <a:rPr lang="es-MX" dirty="0" smtClean="0"/>
            <a:t>LEY DE INGRESOS</a:t>
          </a:r>
          <a:endParaRPr lang="es-MX" dirty="0"/>
        </a:p>
      </dgm:t>
    </dgm:pt>
    <dgm:pt modelId="{84E6A625-B183-4D9E-88E6-0F045558A647}" type="parTrans" cxnId="{B26AF341-95A5-4A22-A79E-65790D0982B6}">
      <dgm:prSet/>
      <dgm:spPr/>
      <dgm:t>
        <a:bodyPr/>
        <a:lstStyle/>
        <a:p>
          <a:endParaRPr lang="es-MX"/>
        </a:p>
      </dgm:t>
    </dgm:pt>
    <dgm:pt modelId="{FE545CF4-92D3-4267-B090-07C15A3688C1}" type="sibTrans" cxnId="{B26AF341-95A5-4A22-A79E-65790D0982B6}">
      <dgm:prSet/>
      <dgm:spPr/>
      <dgm:t>
        <a:bodyPr/>
        <a:lstStyle/>
        <a:p>
          <a:endParaRPr lang="es-MX"/>
        </a:p>
      </dgm:t>
    </dgm:pt>
    <dgm:pt modelId="{994CF8C1-82F4-4791-910F-70BC05DE6A54}">
      <dgm:prSet phldrT="[Texto]"/>
      <dgm:spPr/>
      <dgm:t>
        <a:bodyPr/>
        <a:lstStyle/>
        <a:p>
          <a:r>
            <a:rPr lang="es-MX" dirty="0" smtClean="0"/>
            <a:t>Autorización de la propuesta de Ley de Ingresos</a:t>
          </a:r>
          <a:endParaRPr lang="es-MX" dirty="0"/>
        </a:p>
      </dgm:t>
    </dgm:pt>
    <dgm:pt modelId="{B8AA6355-A23B-40E2-9B16-F88D9C2AAD46}" type="parTrans" cxnId="{DC528A35-48E9-4393-A39B-ABC9DFC0CB74}">
      <dgm:prSet/>
      <dgm:spPr/>
      <dgm:t>
        <a:bodyPr/>
        <a:lstStyle/>
        <a:p>
          <a:endParaRPr lang="es-MX"/>
        </a:p>
      </dgm:t>
    </dgm:pt>
    <dgm:pt modelId="{803DBFF4-1E41-44E9-BCBD-5EE1D5E9D1F5}" type="sibTrans" cxnId="{DC528A35-48E9-4393-A39B-ABC9DFC0CB74}">
      <dgm:prSet/>
      <dgm:spPr/>
      <dgm:t>
        <a:bodyPr/>
        <a:lstStyle/>
        <a:p>
          <a:endParaRPr lang="es-MX"/>
        </a:p>
      </dgm:t>
    </dgm:pt>
    <dgm:pt modelId="{2E211319-58DC-4B15-B99D-240D72466444}">
      <dgm:prSet phldrT="[Texto]"/>
      <dgm:spPr/>
      <dgm:t>
        <a:bodyPr/>
        <a:lstStyle/>
        <a:p>
          <a:r>
            <a:rPr lang="es-MX" dirty="0" smtClean="0"/>
            <a:t>12 de Octubre de 2015</a:t>
          </a:r>
          <a:endParaRPr lang="es-MX" dirty="0"/>
        </a:p>
      </dgm:t>
    </dgm:pt>
    <dgm:pt modelId="{21BAB7E5-C9A2-4F0C-9186-266C73A5A06A}" type="parTrans" cxnId="{03B22276-42B4-412A-B275-8EE59C2FC500}">
      <dgm:prSet/>
      <dgm:spPr/>
      <dgm:t>
        <a:bodyPr/>
        <a:lstStyle/>
        <a:p>
          <a:endParaRPr lang="es-MX"/>
        </a:p>
      </dgm:t>
    </dgm:pt>
    <dgm:pt modelId="{F6E77B8B-789A-4494-9624-64735E9864CD}" type="sibTrans" cxnId="{03B22276-42B4-412A-B275-8EE59C2FC500}">
      <dgm:prSet/>
      <dgm:spPr/>
      <dgm:t>
        <a:bodyPr/>
        <a:lstStyle/>
        <a:p>
          <a:endParaRPr lang="es-MX"/>
        </a:p>
      </dgm:t>
    </dgm:pt>
    <dgm:pt modelId="{45F4EE9C-B7C8-420A-B278-5EE05E6710B8}">
      <dgm:prSet phldrT="[Texto]"/>
      <dgm:spPr>
        <a:solidFill>
          <a:schemeClr val="accent6"/>
        </a:solidFill>
        <a:ln>
          <a:solidFill>
            <a:schemeClr val="accent6"/>
          </a:solidFill>
        </a:ln>
      </dgm:spPr>
      <dgm:t>
        <a:bodyPr/>
        <a:lstStyle/>
        <a:p>
          <a:r>
            <a:rPr lang="es-MX" dirty="0" smtClean="0"/>
            <a:t>PRESUPUESTO DE EGRESOS</a:t>
          </a:r>
          <a:endParaRPr lang="es-MX" dirty="0"/>
        </a:p>
      </dgm:t>
    </dgm:pt>
    <dgm:pt modelId="{96D275D1-6604-44B4-AEF2-B40569C74B4C}" type="parTrans" cxnId="{088A58A8-10BE-4CE4-BF4D-C863B763D06A}">
      <dgm:prSet/>
      <dgm:spPr/>
      <dgm:t>
        <a:bodyPr/>
        <a:lstStyle/>
        <a:p>
          <a:endParaRPr lang="es-MX"/>
        </a:p>
      </dgm:t>
    </dgm:pt>
    <dgm:pt modelId="{9865E506-5960-4004-8641-916001750E39}" type="sibTrans" cxnId="{088A58A8-10BE-4CE4-BF4D-C863B763D06A}">
      <dgm:prSet/>
      <dgm:spPr/>
      <dgm:t>
        <a:bodyPr/>
        <a:lstStyle/>
        <a:p>
          <a:endParaRPr lang="es-MX"/>
        </a:p>
      </dgm:t>
    </dgm:pt>
    <dgm:pt modelId="{915B4528-13CD-40F4-91D4-DD06C332B0E0}">
      <dgm:prSet phldrT="[Texto]"/>
      <dgm:spPr/>
      <dgm:t>
        <a:bodyPr/>
        <a:lstStyle/>
        <a:p>
          <a:r>
            <a:rPr lang="es-MX" dirty="0" smtClean="0"/>
            <a:t>Autorización del Presupuesto de Egresos</a:t>
          </a:r>
          <a:endParaRPr lang="es-MX" dirty="0"/>
        </a:p>
      </dgm:t>
    </dgm:pt>
    <dgm:pt modelId="{B4C44A31-1FAA-4656-B725-BEFB7FC31369}" type="parTrans" cxnId="{667DDD5F-C7DE-40F3-9D90-8E21DB13EE86}">
      <dgm:prSet/>
      <dgm:spPr/>
      <dgm:t>
        <a:bodyPr/>
        <a:lstStyle/>
        <a:p>
          <a:endParaRPr lang="es-MX"/>
        </a:p>
      </dgm:t>
    </dgm:pt>
    <dgm:pt modelId="{FF1BC577-591A-4DC4-B7C1-1F7179AD57C6}" type="sibTrans" cxnId="{667DDD5F-C7DE-40F3-9D90-8E21DB13EE86}">
      <dgm:prSet/>
      <dgm:spPr/>
      <dgm:t>
        <a:bodyPr/>
        <a:lstStyle/>
        <a:p>
          <a:endParaRPr lang="es-MX"/>
        </a:p>
      </dgm:t>
    </dgm:pt>
    <dgm:pt modelId="{F227B7E5-6756-4169-9EF7-FB4E0B6B3303}">
      <dgm:prSet phldrT="[Texto]"/>
      <dgm:spPr>
        <a:solidFill>
          <a:srgbClr val="00B050"/>
        </a:solidFill>
        <a:ln>
          <a:solidFill>
            <a:srgbClr val="00B050"/>
          </a:solidFill>
        </a:ln>
      </dgm:spPr>
      <dgm:t>
        <a:bodyPr/>
        <a:lstStyle/>
        <a:p>
          <a:r>
            <a:rPr lang="es-MX" dirty="0" smtClean="0"/>
            <a:t>PUBLICACION DE PRESUPUESTO DE EGRESOS</a:t>
          </a:r>
          <a:endParaRPr lang="es-MX" dirty="0"/>
        </a:p>
      </dgm:t>
    </dgm:pt>
    <dgm:pt modelId="{0418461A-CF29-4250-89AE-FACF18A39DC0}" type="parTrans" cxnId="{8D417353-0B31-4B78-95BD-B21487F8B4E6}">
      <dgm:prSet/>
      <dgm:spPr/>
      <dgm:t>
        <a:bodyPr/>
        <a:lstStyle/>
        <a:p>
          <a:endParaRPr lang="es-MX"/>
        </a:p>
      </dgm:t>
    </dgm:pt>
    <dgm:pt modelId="{2351D1CA-C330-4916-845F-1841A90D0507}" type="sibTrans" cxnId="{8D417353-0B31-4B78-95BD-B21487F8B4E6}">
      <dgm:prSet/>
      <dgm:spPr/>
      <dgm:t>
        <a:bodyPr/>
        <a:lstStyle/>
        <a:p>
          <a:endParaRPr lang="es-MX"/>
        </a:p>
      </dgm:t>
    </dgm:pt>
    <dgm:pt modelId="{214511A0-7B46-4547-81DA-CFD386624170}">
      <dgm:prSet/>
      <dgm:spPr/>
      <dgm:t>
        <a:bodyPr/>
        <a:lstStyle/>
        <a:p>
          <a:r>
            <a:rPr lang="es-MX" dirty="0" smtClean="0"/>
            <a:t>Publicación del Presupuesto de Egresos</a:t>
          </a:r>
          <a:endParaRPr lang="es-MX" dirty="0"/>
        </a:p>
      </dgm:t>
    </dgm:pt>
    <dgm:pt modelId="{D8BBCF5F-9F3C-4DA6-8446-1E4F483A7F97}" type="parTrans" cxnId="{EFC84C60-1BCC-48F4-B46D-64CCDB0E6A75}">
      <dgm:prSet/>
      <dgm:spPr/>
      <dgm:t>
        <a:bodyPr/>
        <a:lstStyle/>
        <a:p>
          <a:endParaRPr lang="es-MX"/>
        </a:p>
      </dgm:t>
    </dgm:pt>
    <dgm:pt modelId="{0B35F376-F73C-42A3-B109-DE89226B46FE}" type="sibTrans" cxnId="{EFC84C60-1BCC-48F4-B46D-64CCDB0E6A75}">
      <dgm:prSet/>
      <dgm:spPr/>
      <dgm:t>
        <a:bodyPr/>
        <a:lstStyle/>
        <a:p>
          <a:endParaRPr lang="es-MX"/>
        </a:p>
      </dgm:t>
    </dgm:pt>
    <dgm:pt modelId="{3EC147AD-907A-40CC-AAE9-F69384884561}">
      <dgm:prSet/>
      <dgm:spPr/>
      <dgm:t>
        <a:bodyPr/>
        <a:lstStyle/>
        <a:p>
          <a:r>
            <a:rPr lang="es-MX" dirty="0" smtClean="0"/>
            <a:t>04 de Enero de 2016</a:t>
          </a:r>
          <a:endParaRPr lang="es-MX" dirty="0"/>
        </a:p>
      </dgm:t>
    </dgm:pt>
    <dgm:pt modelId="{29BEF13F-076D-4DAC-B2F5-A11FF477D945}" type="parTrans" cxnId="{50119875-6A97-4C1A-951A-C5BC647A40AB}">
      <dgm:prSet/>
      <dgm:spPr/>
      <dgm:t>
        <a:bodyPr/>
        <a:lstStyle/>
        <a:p>
          <a:endParaRPr lang="es-MX"/>
        </a:p>
      </dgm:t>
    </dgm:pt>
    <dgm:pt modelId="{50C87DFB-75F6-42DE-A179-9226009AE08C}" type="sibTrans" cxnId="{50119875-6A97-4C1A-951A-C5BC647A40AB}">
      <dgm:prSet/>
      <dgm:spPr/>
      <dgm:t>
        <a:bodyPr/>
        <a:lstStyle/>
        <a:p>
          <a:endParaRPr lang="es-MX"/>
        </a:p>
      </dgm:t>
    </dgm:pt>
    <dgm:pt modelId="{274E714E-B576-412E-AE9E-A638C3CED83D}">
      <dgm:prSet/>
      <dgm:spPr/>
      <dgm:t>
        <a:bodyPr/>
        <a:lstStyle/>
        <a:p>
          <a:r>
            <a:rPr lang="es-MX" dirty="0" smtClean="0"/>
            <a:t>17 de Diciembre de 2015</a:t>
          </a:r>
        </a:p>
      </dgm:t>
    </dgm:pt>
    <dgm:pt modelId="{790C9380-1A8C-4F1F-A559-D7F78E3326C5}" type="parTrans" cxnId="{84E36E5D-8507-4569-97E7-DB126BA11032}">
      <dgm:prSet/>
      <dgm:spPr/>
      <dgm:t>
        <a:bodyPr/>
        <a:lstStyle/>
        <a:p>
          <a:endParaRPr lang="es-MX"/>
        </a:p>
      </dgm:t>
    </dgm:pt>
    <dgm:pt modelId="{94451124-3B6E-4F49-820D-054DE07939B7}" type="sibTrans" cxnId="{84E36E5D-8507-4569-97E7-DB126BA11032}">
      <dgm:prSet/>
      <dgm:spPr/>
      <dgm:t>
        <a:bodyPr/>
        <a:lstStyle/>
        <a:p>
          <a:endParaRPr lang="es-MX"/>
        </a:p>
      </dgm:t>
    </dgm:pt>
    <dgm:pt modelId="{12D48ED7-7D6C-43FD-9BA9-C95CF81A4724}">
      <dgm:prSet phldrT="[Texto]"/>
      <dgm:spPr>
        <a:solidFill>
          <a:schemeClr val="tx2"/>
        </a:solidFill>
        <a:ln>
          <a:solidFill>
            <a:schemeClr val="tx2"/>
          </a:solidFill>
        </a:ln>
      </dgm:spPr>
      <dgm:t>
        <a:bodyPr/>
        <a:lstStyle/>
        <a:p>
          <a:r>
            <a:rPr lang="es-MX" dirty="0" smtClean="0"/>
            <a:t>PUBLICACION DE PRESUPUESTO CIUDADANO</a:t>
          </a:r>
          <a:endParaRPr lang="es-MX" dirty="0"/>
        </a:p>
      </dgm:t>
    </dgm:pt>
    <dgm:pt modelId="{AA149C30-4036-401B-A4AD-48B55779AACA}" type="parTrans" cxnId="{301A22EF-6EE1-47C6-9154-8862A67D5A54}">
      <dgm:prSet/>
      <dgm:spPr/>
      <dgm:t>
        <a:bodyPr/>
        <a:lstStyle/>
        <a:p>
          <a:endParaRPr lang="es-MX"/>
        </a:p>
      </dgm:t>
    </dgm:pt>
    <dgm:pt modelId="{DBA55A1E-D49A-44D6-B5D4-1FCFCB3F0A8C}" type="sibTrans" cxnId="{301A22EF-6EE1-47C6-9154-8862A67D5A54}">
      <dgm:prSet/>
      <dgm:spPr/>
      <dgm:t>
        <a:bodyPr/>
        <a:lstStyle/>
        <a:p>
          <a:endParaRPr lang="es-MX"/>
        </a:p>
      </dgm:t>
    </dgm:pt>
    <dgm:pt modelId="{DA148DCC-1F84-4DEA-9774-783D7D29B327}">
      <dgm:prSet/>
      <dgm:spPr/>
      <dgm:t>
        <a:bodyPr/>
        <a:lstStyle/>
        <a:p>
          <a:r>
            <a:rPr lang="es-MX" smtClean="0"/>
            <a:t>Publicación del Presupuesto Ciudadano</a:t>
          </a:r>
          <a:endParaRPr lang="es-MX"/>
        </a:p>
      </dgm:t>
    </dgm:pt>
    <dgm:pt modelId="{F4E9FB89-A294-4468-B66B-BC63EFA35CB7}" type="parTrans" cxnId="{6001E841-61F9-4AF0-B9C3-318E165E823A}">
      <dgm:prSet/>
      <dgm:spPr/>
      <dgm:t>
        <a:bodyPr/>
        <a:lstStyle/>
        <a:p>
          <a:endParaRPr lang="es-MX"/>
        </a:p>
      </dgm:t>
    </dgm:pt>
    <dgm:pt modelId="{D6898978-425A-453C-8768-FB34DD75C76D}" type="sibTrans" cxnId="{6001E841-61F9-4AF0-B9C3-318E165E823A}">
      <dgm:prSet/>
      <dgm:spPr/>
      <dgm:t>
        <a:bodyPr/>
        <a:lstStyle/>
        <a:p>
          <a:endParaRPr lang="es-MX"/>
        </a:p>
      </dgm:t>
    </dgm:pt>
    <dgm:pt modelId="{8EF5AE5F-6754-4054-AE59-627FA0C212DB}">
      <dgm:prSet/>
      <dgm:spPr/>
      <dgm:t>
        <a:bodyPr/>
        <a:lstStyle/>
        <a:p>
          <a:r>
            <a:rPr lang="es-MX" dirty="0" smtClean="0"/>
            <a:t>24 de Febrero de 2015</a:t>
          </a:r>
          <a:endParaRPr lang="es-MX" dirty="0"/>
        </a:p>
      </dgm:t>
    </dgm:pt>
    <dgm:pt modelId="{50BDD884-9B81-49F0-8628-7A7825BC6273}" type="parTrans" cxnId="{9BC7C31F-5998-4972-9E8F-F04B46E86DC9}">
      <dgm:prSet/>
      <dgm:spPr/>
      <dgm:t>
        <a:bodyPr/>
        <a:lstStyle/>
        <a:p>
          <a:endParaRPr lang="es-MX"/>
        </a:p>
      </dgm:t>
    </dgm:pt>
    <dgm:pt modelId="{062F7E20-9CE0-457F-BFCA-7D5B85F9EE2D}" type="sibTrans" cxnId="{9BC7C31F-5998-4972-9E8F-F04B46E86DC9}">
      <dgm:prSet/>
      <dgm:spPr/>
      <dgm:t>
        <a:bodyPr/>
        <a:lstStyle/>
        <a:p>
          <a:endParaRPr lang="es-MX"/>
        </a:p>
      </dgm:t>
    </dgm:pt>
    <dgm:pt modelId="{B6BEABB9-2B7E-4757-BF79-2CE440442F09}" type="pres">
      <dgm:prSet presAssocID="{69551B17-56FA-4B90-A3B8-9261EBA7FA2C}" presName="linearFlow" presStyleCnt="0">
        <dgm:presLayoutVars>
          <dgm:dir/>
          <dgm:animLvl val="lvl"/>
          <dgm:resizeHandles val="exact"/>
        </dgm:presLayoutVars>
      </dgm:prSet>
      <dgm:spPr/>
      <dgm:t>
        <a:bodyPr/>
        <a:lstStyle/>
        <a:p>
          <a:endParaRPr lang="es-MX"/>
        </a:p>
      </dgm:t>
    </dgm:pt>
    <dgm:pt modelId="{F33FB945-8136-4810-B7A2-E13EB22134C6}" type="pres">
      <dgm:prSet presAssocID="{06C1FCF9-EA54-4884-A113-4E6236D37E0A}" presName="composite" presStyleCnt="0"/>
      <dgm:spPr/>
    </dgm:pt>
    <dgm:pt modelId="{4E36E16B-0AAB-4264-BA55-28E0AF40093B}" type="pres">
      <dgm:prSet presAssocID="{06C1FCF9-EA54-4884-A113-4E6236D37E0A}" presName="parentText" presStyleLbl="alignNode1" presStyleIdx="0" presStyleCnt="4" custScaleX="94586">
        <dgm:presLayoutVars>
          <dgm:chMax val="1"/>
          <dgm:bulletEnabled val="1"/>
        </dgm:presLayoutVars>
      </dgm:prSet>
      <dgm:spPr/>
      <dgm:t>
        <a:bodyPr/>
        <a:lstStyle/>
        <a:p>
          <a:endParaRPr lang="es-MX"/>
        </a:p>
      </dgm:t>
    </dgm:pt>
    <dgm:pt modelId="{09EF9C01-205C-4A0A-B3EC-B1A313559180}" type="pres">
      <dgm:prSet presAssocID="{06C1FCF9-EA54-4884-A113-4E6236D37E0A}" presName="descendantText" presStyleLbl="alignAcc1" presStyleIdx="0" presStyleCnt="4">
        <dgm:presLayoutVars>
          <dgm:bulletEnabled val="1"/>
        </dgm:presLayoutVars>
      </dgm:prSet>
      <dgm:spPr/>
      <dgm:t>
        <a:bodyPr/>
        <a:lstStyle/>
        <a:p>
          <a:endParaRPr lang="es-MX"/>
        </a:p>
      </dgm:t>
    </dgm:pt>
    <dgm:pt modelId="{0A700B86-B8B4-4CDD-8A3E-FF39238B7929}" type="pres">
      <dgm:prSet presAssocID="{FE545CF4-92D3-4267-B090-07C15A3688C1}" presName="sp" presStyleCnt="0"/>
      <dgm:spPr/>
    </dgm:pt>
    <dgm:pt modelId="{E7882729-A00B-4E92-B075-5FDEE9B295A7}" type="pres">
      <dgm:prSet presAssocID="{45F4EE9C-B7C8-420A-B278-5EE05E6710B8}" presName="composite" presStyleCnt="0"/>
      <dgm:spPr/>
    </dgm:pt>
    <dgm:pt modelId="{3561BBA5-03E8-49AC-BAD5-57E0B7CED4BE}" type="pres">
      <dgm:prSet presAssocID="{45F4EE9C-B7C8-420A-B278-5EE05E6710B8}" presName="parentText" presStyleLbl="alignNode1" presStyleIdx="1" presStyleCnt="4">
        <dgm:presLayoutVars>
          <dgm:chMax val="1"/>
          <dgm:bulletEnabled val="1"/>
        </dgm:presLayoutVars>
      </dgm:prSet>
      <dgm:spPr/>
      <dgm:t>
        <a:bodyPr/>
        <a:lstStyle/>
        <a:p>
          <a:endParaRPr lang="es-MX"/>
        </a:p>
      </dgm:t>
    </dgm:pt>
    <dgm:pt modelId="{8EADA774-0D45-4824-8D9F-07547F59C53E}" type="pres">
      <dgm:prSet presAssocID="{45F4EE9C-B7C8-420A-B278-5EE05E6710B8}" presName="descendantText" presStyleLbl="alignAcc1" presStyleIdx="1" presStyleCnt="4">
        <dgm:presLayoutVars>
          <dgm:bulletEnabled val="1"/>
        </dgm:presLayoutVars>
      </dgm:prSet>
      <dgm:spPr/>
      <dgm:t>
        <a:bodyPr/>
        <a:lstStyle/>
        <a:p>
          <a:endParaRPr lang="es-MX"/>
        </a:p>
      </dgm:t>
    </dgm:pt>
    <dgm:pt modelId="{00021630-D86C-43A2-8DC7-D5CD0716D7E7}" type="pres">
      <dgm:prSet presAssocID="{9865E506-5960-4004-8641-916001750E39}" presName="sp" presStyleCnt="0"/>
      <dgm:spPr/>
    </dgm:pt>
    <dgm:pt modelId="{108D41FE-8624-4EF0-8C92-2D2198F6E2B1}" type="pres">
      <dgm:prSet presAssocID="{F227B7E5-6756-4169-9EF7-FB4E0B6B3303}" presName="composite" presStyleCnt="0"/>
      <dgm:spPr/>
    </dgm:pt>
    <dgm:pt modelId="{6CBF5ECF-1689-46F2-BE58-8628DF587C16}" type="pres">
      <dgm:prSet presAssocID="{F227B7E5-6756-4169-9EF7-FB4E0B6B3303}" presName="parentText" presStyleLbl="alignNode1" presStyleIdx="2" presStyleCnt="4">
        <dgm:presLayoutVars>
          <dgm:chMax val="1"/>
          <dgm:bulletEnabled val="1"/>
        </dgm:presLayoutVars>
      </dgm:prSet>
      <dgm:spPr/>
      <dgm:t>
        <a:bodyPr/>
        <a:lstStyle/>
        <a:p>
          <a:endParaRPr lang="es-MX"/>
        </a:p>
      </dgm:t>
    </dgm:pt>
    <dgm:pt modelId="{C67CA825-F773-4FB8-A18A-D6B5E36C6616}" type="pres">
      <dgm:prSet presAssocID="{F227B7E5-6756-4169-9EF7-FB4E0B6B3303}" presName="descendantText" presStyleLbl="alignAcc1" presStyleIdx="2" presStyleCnt="4">
        <dgm:presLayoutVars>
          <dgm:bulletEnabled val="1"/>
        </dgm:presLayoutVars>
      </dgm:prSet>
      <dgm:spPr/>
      <dgm:t>
        <a:bodyPr/>
        <a:lstStyle/>
        <a:p>
          <a:endParaRPr lang="es-MX"/>
        </a:p>
      </dgm:t>
    </dgm:pt>
    <dgm:pt modelId="{9401C408-6C81-4172-A83F-3B05612763FB}" type="pres">
      <dgm:prSet presAssocID="{2351D1CA-C330-4916-845F-1841A90D0507}" presName="sp" presStyleCnt="0"/>
      <dgm:spPr/>
    </dgm:pt>
    <dgm:pt modelId="{1B6484E9-9A50-4B87-880C-A221B0C81FF9}" type="pres">
      <dgm:prSet presAssocID="{12D48ED7-7D6C-43FD-9BA9-C95CF81A4724}" presName="composite" presStyleCnt="0"/>
      <dgm:spPr/>
    </dgm:pt>
    <dgm:pt modelId="{55511764-7553-4D2C-9539-3E97D6A3C7F9}" type="pres">
      <dgm:prSet presAssocID="{12D48ED7-7D6C-43FD-9BA9-C95CF81A4724}" presName="parentText" presStyleLbl="alignNode1" presStyleIdx="3" presStyleCnt="4">
        <dgm:presLayoutVars>
          <dgm:chMax val="1"/>
          <dgm:bulletEnabled val="1"/>
        </dgm:presLayoutVars>
      </dgm:prSet>
      <dgm:spPr/>
      <dgm:t>
        <a:bodyPr/>
        <a:lstStyle/>
        <a:p>
          <a:endParaRPr lang="es-MX"/>
        </a:p>
      </dgm:t>
    </dgm:pt>
    <dgm:pt modelId="{9ADA1A41-0EDA-44A2-A9E0-15BCF5CAF979}" type="pres">
      <dgm:prSet presAssocID="{12D48ED7-7D6C-43FD-9BA9-C95CF81A4724}" presName="descendantText" presStyleLbl="alignAcc1" presStyleIdx="3" presStyleCnt="4">
        <dgm:presLayoutVars>
          <dgm:bulletEnabled val="1"/>
        </dgm:presLayoutVars>
      </dgm:prSet>
      <dgm:spPr/>
      <dgm:t>
        <a:bodyPr/>
        <a:lstStyle/>
        <a:p>
          <a:endParaRPr lang="es-MX"/>
        </a:p>
      </dgm:t>
    </dgm:pt>
  </dgm:ptLst>
  <dgm:cxnLst>
    <dgm:cxn modelId="{36AC1BE8-8479-47E3-A11C-A62341AE8D3E}" type="presOf" srcId="{F227B7E5-6756-4169-9EF7-FB4E0B6B3303}" destId="{6CBF5ECF-1689-46F2-BE58-8628DF587C16}" srcOrd="0" destOrd="0" presId="urn:microsoft.com/office/officeart/2005/8/layout/chevron2"/>
    <dgm:cxn modelId="{088A58A8-10BE-4CE4-BF4D-C863B763D06A}" srcId="{69551B17-56FA-4B90-A3B8-9261EBA7FA2C}" destId="{45F4EE9C-B7C8-420A-B278-5EE05E6710B8}" srcOrd="1" destOrd="0" parTransId="{96D275D1-6604-44B4-AEF2-B40569C74B4C}" sibTransId="{9865E506-5960-4004-8641-916001750E39}"/>
    <dgm:cxn modelId="{03B22276-42B4-412A-B275-8EE59C2FC500}" srcId="{06C1FCF9-EA54-4884-A113-4E6236D37E0A}" destId="{2E211319-58DC-4B15-B99D-240D72466444}" srcOrd="1" destOrd="0" parTransId="{21BAB7E5-C9A2-4F0C-9186-266C73A5A06A}" sibTransId="{F6E77B8B-789A-4494-9624-64735E9864CD}"/>
    <dgm:cxn modelId="{42F4090C-AB8A-4637-8A8B-B269FCCDF8EE}" type="presOf" srcId="{45F4EE9C-B7C8-420A-B278-5EE05E6710B8}" destId="{3561BBA5-03E8-49AC-BAD5-57E0B7CED4BE}" srcOrd="0" destOrd="0" presId="urn:microsoft.com/office/officeart/2005/8/layout/chevron2"/>
    <dgm:cxn modelId="{C1BA1B33-B2D6-4E00-97CF-E287B4CA6CB5}" type="presOf" srcId="{69551B17-56FA-4B90-A3B8-9261EBA7FA2C}" destId="{B6BEABB9-2B7E-4757-BF79-2CE440442F09}" srcOrd="0" destOrd="0" presId="urn:microsoft.com/office/officeart/2005/8/layout/chevron2"/>
    <dgm:cxn modelId="{9BC7C31F-5998-4972-9E8F-F04B46E86DC9}" srcId="{12D48ED7-7D6C-43FD-9BA9-C95CF81A4724}" destId="{8EF5AE5F-6754-4054-AE59-627FA0C212DB}" srcOrd="1" destOrd="0" parTransId="{50BDD884-9B81-49F0-8628-7A7825BC6273}" sibTransId="{062F7E20-9CE0-457F-BFCA-7D5B85F9EE2D}"/>
    <dgm:cxn modelId="{50119875-6A97-4C1A-951A-C5BC647A40AB}" srcId="{F227B7E5-6756-4169-9EF7-FB4E0B6B3303}" destId="{3EC147AD-907A-40CC-AAE9-F69384884561}" srcOrd="1" destOrd="0" parTransId="{29BEF13F-076D-4DAC-B2F5-A11FF477D945}" sibTransId="{50C87DFB-75F6-42DE-A179-9226009AE08C}"/>
    <dgm:cxn modelId="{8D417353-0B31-4B78-95BD-B21487F8B4E6}" srcId="{69551B17-56FA-4B90-A3B8-9261EBA7FA2C}" destId="{F227B7E5-6756-4169-9EF7-FB4E0B6B3303}" srcOrd="2" destOrd="0" parTransId="{0418461A-CF29-4250-89AE-FACF18A39DC0}" sibTransId="{2351D1CA-C330-4916-845F-1841A90D0507}"/>
    <dgm:cxn modelId="{301A22EF-6EE1-47C6-9154-8862A67D5A54}" srcId="{69551B17-56FA-4B90-A3B8-9261EBA7FA2C}" destId="{12D48ED7-7D6C-43FD-9BA9-C95CF81A4724}" srcOrd="3" destOrd="0" parTransId="{AA149C30-4036-401B-A4AD-48B55779AACA}" sibTransId="{DBA55A1E-D49A-44D6-B5D4-1FCFCB3F0A8C}"/>
    <dgm:cxn modelId="{448A3A82-822A-4D9D-BDBB-365F5AECBBFB}" type="presOf" srcId="{DA148DCC-1F84-4DEA-9774-783D7D29B327}" destId="{9ADA1A41-0EDA-44A2-A9E0-15BCF5CAF979}" srcOrd="0" destOrd="0" presId="urn:microsoft.com/office/officeart/2005/8/layout/chevron2"/>
    <dgm:cxn modelId="{DC528A35-48E9-4393-A39B-ABC9DFC0CB74}" srcId="{06C1FCF9-EA54-4884-A113-4E6236D37E0A}" destId="{994CF8C1-82F4-4791-910F-70BC05DE6A54}" srcOrd="0" destOrd="0" parTransId="{B8AA6355-A23B-40E2-9B16-F88D9C2AAD46}" sibTransId="{803DBFF4-1E41-44E9-BCBD-5EE1D5E9D1F5}"/>
    <dgm:cxn modelId="{093EB959-F495-4A70-8566-7229594F56E9}" type="presOf" srcId="{3EC147AD-907A-40CC-AAE9-F69384884561}" destId="{C67CA825-F773-4FB8-A18A-D6B5E36C6616}" srcOrd="0" destOrd="1" presId="urn:microsoft.com/office/officeart/2005/8/layout/chevron2"/>
    <dgm:cxn modelId="{FCAAEA98-7DC8-40C1-9502-49ECBDE3B866}" type="presOf" srcId="{994CF8C1-82F4-4791-910F-70BC05DE6A54}" destId="{09EF9C01-205C-4A0A-B3EC-B1A313559180}" srcOrd="0" destOrd="0" presId="urn:microsoft.com/office/officeart/2005/8/layout/chevron2"/>
    <dgm:cxn modelId="{667DDD5F-C7DE-40F3-9D90-8E21DB13EE86}" srcId="{45F4EE9C-B7C8-420A-B278-5EE05E6710B8}" destId="{915B4528-13CD-40F4-91D4-DD06C332B0E0}" srcOrd="0" destOrd="0" parTransId="{B4C44A31-1FAA-4656-B725-BEFB7FC31369}" sibTransId="{FF1BC577-591A-4DC4-B7C1-1F7179AD57C6}"/>
    <dgm:cxn modelId="{84E36E5D-8507-4569-97E7-DB126BA11032}" srcId="{45F4EE9C-B7C8-420A-B278-5EE05E6710B8}" destId="{274E714E-B576-412E-AE9E-A638C3CED83D}" srcOrd="1" destOrd="0" parTransId="{790C9380-1A8C-4F1F-A559-D7F78E3326C5}" sibTransId="{94451124-3B6E-4F49-820D-054DE07939B7}"/>
    <dgm:cxn modelId="{4BB0E071-7723-41CF-8F2C-5CF4E3B20093}" type="presOf" srcId="{214511A0-7B46-4547-81DA-CFD386624170}" destId="{C67CA825-F773-4FB8-A18A-D6B5E36C6616}" srcOrd="0" destOrd="0" presId="urn:microsoft.com/office/officeart/2005/8/layout/chevron2"/>
    <dgm:cxn modelId="{8E72D694-0890-442B-AC07-38FC7794F035}" type="presOf" srcId="{915B4528-13CD-40F4-91D4-DD06C332B0E0}" destId="{8EADA774-0D45-4824-8D9F-07547F59C53E}" srcOrd="0" destOrd="0" presId="urn:microsoft.com/office/officeart/2005/8/layout/chevron2"/>
    <dgm:cxn modelId="{D403888A-4585-4AFC-AE86-7C4E0046F029}" type="presOf" srcId="{8EF5AE5F-6754-4054-AE59-627FA0C212DB}" destId="{9ADA1A41-0EDA-44A2-A9E0-15BCF5CAF979}" srcOrd="0" destOrd="1" presId="urn:microsoft.com/office/officeart/2005/8/layout/chevron2"/>
    <dgm:cxn modelId="{9909A2D2-2A35-465D-897C-C4753DDCA0D0}" type="presOf" srcId="{2E211319-58DC-4B15-B99D-240D72466444}" destId="{09EF9C01-205C-4A0A-B3EC-B1A313559180}" srcOrd="0" destOrd="1" presId="urn:microsoft.com/office/officeart/2005/8/layout/chevron2"/>
    <dgm:cxn modelId="{05A22E21-E697-46AA-A955-9B8B199CD458}" type="presOf" srcId="{06C1FCF9-EA54-4884-A113-4E6236D37E0A}" destId="{4E36E16B-0AAB-4264-BA55-28E0AF40093B}" srcOrd="0" destOrd="0" presId="urn:microsoft.com/office/officeart/2005/8/layout/chevron2"/>
    <dgm:cxn modelId="{DD7BA633-0C68-4381-9029-87B608145E6D}" type="presOf" srcId="{12D48ED7-7D6C-43FD-9BA9-C95CF81A4724}" destId="{55511764-7553-4D2C-9539-3E97D6A3C7F9}" srcOrd="0" destOrd="0" presId="urn:microsoft.com/office/officeart/2005/8/layout/chevron2"/>
    <dgm:cxn modelId="{EFC84C60-1BCC-48F4-B46D-64CCDB0E6A75}" srcId="{F227B7E5-6756-4169-9EF7-FB4E0B6B3303}" destId="{214511A0-7B46-4547-81DA-CFD386624170}" srcOrd="0" destOrd="0" parTransId="{D8BBCF5F-9F3C-4DA6-8446-1E4F483A7F97}" sibTransId="{0B35F376-F73C-42A3-B109-DE89226B46FE}"/>
    <dgm:cxn modelId="{1C3E09CF-C670-4548-86C6-9617913F049C}" type="presOf" srcId="{274E714E-B576-412E-AE9E-A638C3CED83D}" destId="{8EADA774-0D45-4824-8D9F-07547F59C53E}" srcOrd="0" destOrd="1" presId="urn:microsoft.com/office/officeart/2005/8/layout/chevron2"/>
    <dgm:cxn modelId="{B26AF341-95A5-4A22-A79E-65790D0982B6}" srcId="{69551B17-56FA-4B90-A3B8-9261EBA7FA2C}" destId="{06C1FCF9-EA54-4884-A113-4E6236D37E0A}" srcOrd="0" destOrd="0" parTransId="{84E6A625-B183-4D9E-88E6-0F045558A647}" sibTransId="{FE545CF4-92D3-4267-B090-07C15A3688C1}"/>
    <dgm:cxn modelId="{6001E841-61F9-4AF0-B9C3-318E165E823A}" srcId="{12D48ED7-7D6C-43FD-9BA9-C95CF81A4724}" destId="{DA148DCC-1F84-4DEA-9774-783D7D29B327}" srcOrd="0" destOrd="0" parTransId="{F4E9FB89-A294-4468-B66B-BC63EFA35CB7}" sibTransId="{D6898978-425A-453C-8768-FB34DD75C76D}"/>
    <dgm:cxn modelId="{9BCB2DA4-F505-4F2E-BA01-F20F9C5027D1}" type="presParOf" srcId="{B6BEABB9-2B7E-4757-BF79-2CE440442F09}" destId="{F33FB945-8136-4810-B7A2-E13EB22134C6}" srcOrd="0" destOrd="0" presId="urn:microsoft.com/office/officeart/2005/8/layout/chevron2"/>
    <dgm:cxn modelId="{169B6D7F-7795-4662-8189-53B5BA8D33CA}" type="presParOf" srcId="{F33FB945-8136-4810-B7A2-E13EB22134C6}" destId="{4E36E16B-0AAB-4264-BA55-28E0AF40093B}" srcOrd="0" destOrd="0" presId="urn:microsoft.com/office/officeart/2005/8/layout/chevron2"/>
    <dgm:cxn modelId="{62E3F490-4CAD-44FE-8356-6F96870FC27D}" type="presParOf" srcId="{F33FB945-8136-4810-B7A2-E13EB22134C6}" destId="{09EF9C01-205C-4A0A-B3EC-B1A313559180}" srcOrd="1" destOrd="0" presId="urn:microsoft.com/office/officeart/2005/8/layout/chevron2"/>
    <dgm:cxn modelId="{33F8211B-EF50-4EFF-9D89-CD2A65805550}" type="presParOf" srcId="{B6BEABB9-2B7E-4757-BF79-2CE440442F09}" destId="{0A700B86-B8B4-4CDD-8A3E-FF39238B7929}" srcOrd="1" destOrd="0" presId="urn:microsoft.com/office/officeart/2005/8/layout/chevron2"/>
    <dgm:cxn modelId="{DF037E5E-D947-4FBB-AA1B-9E277277E500}" type="presParOf" srcId="{B6BEABB9-2B7E-4757-BF79-2CE440442F09}" destId="{E7882729-A00B-4E92-B075-5FDEE9B295A7}" srcOrd="2" destOrd="0" presId="urn:microsoft.com/office/officeart/2005/8/layout/chevron2"/>
    <dgm:cxn modelId="{C93CF084-F048-4906-87B7-C30F2E22ACF1}" type="presParOf" srcId="{E7882729-A00B-4E92-B075-5FDEE9B295A7}" destId="{3561BBA5-03E8-49AC-BAD5-57E0B7CED4BE}" srcOrd="0" destOrd="0" presId="urn:microsoft.com/office/officeart/2005/8/layout/chevron2"/>
    <dgm:cxn modelId="{911F589C-A2EC-44BD-B799-C0EFC097D8BE}" type="presParOf" srcId="{E7882729-A00B-4E92-B075-5FDEE9B295A7}" destId="{8EADA774-0D45-4824-8D9F-07547F59C53E}" srcOrd="1" destOrd="0" presId="urn:microsoft.com/office/officeart/2005/8/layout/chevron2"/>
    <dgm:cxn modelId="{6FAFB2A1-D840-4A1C-A45C-B5DE97B81053}" type="presParOf" srcId="{B6BEABB9-2B7E-4757-BF79-2CE440442F09}" destId="{00021630-D86C-43A2-8DC7-D5CD0716D7E7}" srcOrd="3" destOrd="0" presId="urn:microsoft.com/office/officeart/2005/8/layout/chevron2"/>
    <dgm:cxn modelId="{AF618F5F-4EA1-4570-8C37-B1E62E023AF2}" type="presParOf" srcId="{B6BEABB9-2B7E-4757-BF79-2CE440442F09}" destId="{108D41FE-8624-4EF0-8C92-2D2198F6E2B1}" srcOrd="4" destOrd="0" presId="urn:microsoft.com/office/officeart/2005/8/layout/chevron2"/>
    <dgm:cxn modelId="{31A296E3-10F9-4616-A1E3-C128F8CB812D}" type="presParOf" srcId="{108D41FE-8624-4EF0-8C92-2D2198F6E2B1}" destId="{6CBF5ECF-1689-46F2-BE58-8628DF587C16}" srcOrd="0" destOrd="0" presId="urn:microsoft.com/office/officeart/2005/8/layout/chevron2"/>
    <dgm:cxn modelId="{26F371B7-F857-40A9-A945-F9B740F70A8F}" type="presParOf" srcId="{108D41FE-8624-4EF0-8C92-2D2198F6E2B1}" destId="{C67CA825-F773-4FB8-A18A-D6B5E36C6616}" srcOrd="1" destOrd="0" presId="urn:microsoft.com/office/officeart/2005/8/layout/chevron2"/>
    <dgm:cxn modelId="{BD8E545A-321E-4FBD-997B-683DA7E45226}" type="presParOf" srcId="{B6BEABB9-2B7E-4757-BF79-2CE440442F09}" destId="{9401C408-6C81-4172-A83F-3B05612763FB}" srcOrd="5" destOrd="0" presId="urn:microsoft.com/office/officeart/2005/8/layout/chevron2"/>
    <dgm:cxn modelId="{B853862C-E5B3-485E-9A1A-69351158AE42}" type="presParOf" srcId="{B6BEABB9-2B7E-4757-BF79-2CE440442F09}" destId="{1B6484E9-9A50-4B87-880C-A221B0C81FF9}" srcOrd="6" destOrd="0" presId="urn:microsoft.com/office/officeart/2005/8/layout/chevron2"/>
    <dgm:cxn modelId="{4D877B24-82DB-47CB-9150-192C9128A3A1}" type="presParOf" srcId="{1B6484E9-9A50-4B87-880C-A221B0C81FF9}" destId="{55511764-7553-4D2C-9539-3E97D6A3C7F9}" srcOrd="0" destOrd="0" presId="urn:microsoft.com/office/officeart/2005/8/layout/chevron2"/>
    <dgm:cxn modelId="{2518F998-C373-4F54-B939-C7175194763A}" type="presParOf" srcId="{1B6484E9-9A50-4B87-880C-A221B0C81FF9}" destId="{9ADA1A41-0EDA-44A2-A9E0-15BCF5CAF97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99A23C5-64AA-4975-8BC2-850E0CE1E52E}" type="datetimeFigureOut">
              <a:rPr lang="es-MX" smtClean="0"/>
              <a:t>22/11/2016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5C1B321-98E1-47DE-A41B-EC8627F49737}" type="slidenum">
              <a:rPr lang="es-MX" smtClean="0"/>
              <a:t>‹Nº›</a:t>
            </a:fld>
            <a:endParaRPr lang="es-MX"/>
          </a:p>
        </p:txBody>
      </p:sp>
    </p:spTree>
    <p:extLst>
      <p:ext uri="{BB962C8B-B14F-4D97-AF65-F5344CB8AC3E}">
        <p14:creationId xmlns:p14="http://schemas.microsoft.com/office/powerpoint/2010/main" val="12313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99A23C5-64AA-4975-8BC2-850E0CE1E52E}" type="datetimeFigureOut">
              <a:rPr lang="es-MX" smtClean="0"/>
              <a:t>22/11/2016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5C1B321-98E1-47DE-A41B-EC8627F49737}" type="slidenum">
              <a:rPr lang="es-MX" smtClean="0"/>
              <a:t>‹Nº›</a:t>
            </a:fld>
            <a:endParaRPr lang="es-MX"/>
          </a:p>
        </p:txBody>
      </p:sp>
    </p:spTree>
    <p:extLst>
      <p:ext uri="{BB962C8B-B14F-4D97-AF65-F5344CB8AC3E}">
        <p14:creationId xmlns:p14="http://schemas.microsoft.com/office/powerpoint/2010/main" val="310377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99A23C5-64AA-4975-8BC2-850E0CE1E52E}" type="datetimeFigureOut">
              <a:rPr lang="es-MX" smtClean="0"/>
              <a:t>22/11/2016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5C1B321-98E1-47DE-A41B-EC8627F49737}" type="slidenum">
              <a:rPr lang="es-MX" smtClean="0"/>
              <a:t>‹Nº›</a:t>
            </a:fld>
            <a:endParaRPr lang="es-MX"/>
          </a:p>
        </p:txBody>
      </p:sp>
    </p:spTree>
    <p:extLst>
      <p:ext uri="{BB962C8B-B14F-4D97-AF65-F5344CB8AC3E}">
        <p14:creationId xmlns:p14="http://schemas.microsoft.com/office/powerpoint/2010/main" val="27359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99A23C5-64AA-4975-8BC2-850E0CE1E52E}" type="datetimeFigureOut">
              <a:rPr lang="es-MX" smtClean="0"/>
              <a:t>22/11/2016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5C1B321-98E1-47DE-A41B-EC8627F49737}" type="slidenum">
              <a:rPr lang="es-MX" smtClean="0"/>
              <a:t>‹Nº›</a:t>
            </a:fld>
            <a:endParaRPr lang="es-MX"/>
          </a:p>
        </p:txBody>
      </p:sp>
    </p:spTree>
    <p:extLst>
      <p:ext uri="{BB962C8B-B14F-4D97-AF65-F5344CB8AC3E}">
        <p14:creationId xmlns:p14="http://schemas.microsoft.com/office/powerpoint/2010/main" val="3867906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99A23C5-64AA-4975-8BC2-850E0CE1E52E}" type="datetimeFigureOut">
              <a:rPr lang="es-MX" smtClean="0"/>
              <a:t>22/11/2016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5C1B321-98E1-47DE-A41B-EC8627F49737}" type="slidenum">
              <a:rPr lang="es-MX" smtClean="0"/>
              <a:t>‹Nº›</a:t>
            </a:fld>
            <a:endParaRPr lang="es-MX"/>
          </a:p>
        </p:txBody>
      </p:sp>
    </p:spTree>
    <p:extLst>
      <p:ext uri="{BB962C8B-B14F-4D97-AF65-F5344CB8AC3E}">
        <p14:creationId xmlns:p14="http://schemas.microsoft.com/office/powerpoint/2010/main" val="59047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99A23C5-64AA-4975-8BC2-850E0CE1E52E}" type="datetimeFigureOut">
              <a:rPr lang="es-MX" smtClean="0"/>
              <a:t>22/11/2016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5C1B321-98E1-47DE-A41B-EC8627F49737}" type="slidenum">
              <a:rPr lang="es-MX" smtClean="0"/>
              <a:t>‹Nº›</a:t>
            </a:fld>
            <a:endParaRPr lang="es-MX"/>
          </a:p>
        </p:txBody>
      </p:sp>
    </p:spTree>
    <p:extLst>
      <p:ext uri="{BB962C8B-B14F-4D97-AF65-F5344CB8AC3E}">
        <p14:creationId xmlns:p14="http://schemas.microsoft.com/office/powerpoint/2010/main" val="77991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99A23C5-64AA-4975-8BC2-850E0CE1E52E}" type="datetimeFigureOut">
              <a:rPr lang="es-MX" smtClean="0"/>
              <a:t>22/11/2016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5C1B321-98E1-47DE-A41B-EC8627F49737}" type="slidenum">
              <a:rPr lang="es-MX" smtClean="0"/>
              <a:t>‹Nº›</a:t>
            </a:fld>
            <a:endParaRPr lang="es-MX"/>
          </a:p>
        </p:txBody>
      </p:sp>
    </p:spTree>
    <p:extLst>
      <p:ext uri="{BB962C8B-B14F-4D97-AF65-F5344CB8AC3E}">
        <p14:creationId xmlns:p14="http://schemas.microsoft.com/office/powerpoint/2010/main" val="43284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99A23C5-64AA-4975-8BC2-850E0CE1E52E}" type="datetimeFigureOut">
              <a:rPr lang="es-MX" smtClean="0"/>
              <a:t>22/11/2016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5C1B321-98E1-47DE-A41B-EC8627F49737}" type="slidenum">
              <a:rPr lang="es-MX" smtClean="0"/>
              <a:t>‹Nº›</a:t>
            </a:fld>
            <a:endParaRPr lang="es-MX"/>
          </a:p>
        </p:txBody>
      </p:sp>
    </p:spTree>
    <p:extLst>
      <p:ext uri="{BB962C8B-B14F-4D97-AF65-F5344CB8AC3E}">
        <p14:creationId xmlns:p14="http://schemas.microsoft.com/office/powerpoint/2010/main" val="209329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99A23C5-64AA-4975-8BC2-850E0CE1E52E}" type="datetimeFigureOut">
              <a:rPr lang="es-MX" smtClean="0"/>
              <a:t>22/11/2016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5C1B321-98E1-47DE-A41B-EC8627F49737}" type="slidenum">
              <a:rPr lang="es-MX" smtClean="0"/>
              <a:t>‹Nº›</a:t>
            </a:fld>
            <a:endParaRPr lang="es-MX"/>
          </a:p>
        </p:txBody>
      </p:sp>
    </p:spTree>
    <p:extLst>
      <p:ext uri="{BB962C8B-B14F-4D97-AF65-F5344CB8AC3E}">
        <p14:creationId xmlns:p14="http://schemas.microsoft.com/office/powerpoint/2010/main" val="98500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9A23C5-64AA-4975-8BC2-850E0CE1E52E}" type="datetimeFigureOut">
              <a:rPr lang="es-MX" smtClean="0"/>
              <a:t>22/11/2016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5C1B321-98E1-47DE-A41B-EC8627F49737}" type="slidenum">
              <a:rPr lang="es-MX" smtClean="0"/>
              <a:t>‹Nº›</a:t>
            </a:fld>
            <a:endParaRPr lang="es-MX"/>
          </a:p>
        </p:txBody>
      </p:sp>
    </p:spTree>
    <p:extLst>
      <p:ext uri="{BB962C8B-B14F-4D97-AF65-F5344CB8AC3E}">
        <p14:creationId xmlns:p14="http://schemas.microsoft.com/office/powerpoint/2010/main" val="139165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9A23C5-64AA-4975-8BC2-850E0CE1E52E}" type="datetimeFigureOut">
              <a:rPr lang="es-MX" smtClean="0"/>
              <a:t>22/11/2016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5C1B321-98E1-47DE-A41B-EC8627F49737}" type="slidenum">
              <a:rPr lang="es-MX" smtClean="0"/>
              <a:t>‹Nº›</a:t>
            </a:fld>
            <a:endParaRPr lang="es-MX"/>
          </a:p>
        </p:txBody>
      </p:sp>
    </p:spTree>
    <p:extLst>
      <p:ext uri="{BB962C8B-B14F-4D97-AF65-F5344CB8AC3E}">
        <p14:creationId xmlns:p14="http://schemas.microsoft.com/office/powerpoint/2010/main" val="330529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A23C5-64AA-4975-8BC2-850E0CE1E52E}" type="datetimeFigureOut">
              <a:rPr lang="es-MX" smtClean="0"/>
              <a:t>22/11/2016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1B321-98E1-47DE-A41B-EC8627F49737}" type="slidenum">
              <a:rPr lang="es-MX" smtClean="0"/>
              <a:t>‹Nº›</a:t>
            </a:fld>
            <a:endParaRPr lang="es-MX"/>
          </a:p>
        </p:txBody>
      </p:sp>
    </p:spTree>
    <p:extLst>
      <p:ext uri="{BB962C8B-B14F-4D97-AF65-F5344CB8AC3E}">
        <p14:creationId xmlns:p14="http://schemas.microsoft.com/office/powerpoint/2010/main" val="2717764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rolivaresg@torreon.gob.mx" TargetMode="External"/><Relationship Id="rId2" Type="http://schemas.openxmlformats.org/officeDocument/2006/relationships/hyperlink" Target="http://www.torreon.gob.mx/transparencia/info.cfm?e=20&amp;t=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torreon.gob.mx/transparencia/info.cfm?e=20&amp;t=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torreon.gob.m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dirty="0"/>
          </a:p>
        </p:txBody>
      </p:sp>
      <p:sp>
        <p:nvSpPr>
          <p:cNvPr id="3" name="2 Subtítulo"/>
          <p:cNvSpPr>
            <a:spLocks noGrp="1"/>
          </p:cNvSpPr>
          <p:nvPr>
            <p:ph type="subTitle" idx="1"/>
          </p:nvPr>
        </p:nvSpPr>
        <p:spPr/>
        <p:txBody>
          <a:bodyPr/>
          <a:lstStyle/>
          <a:p>
            <a:endParaRPr lang="es-MX"/>
          </a:p>
        </p:txBody>
      </p:sp>
      <p:pic>
        <p:nvPicPr>
          <p:cNvPr id="19460" name="Picture 4" descr="C:\Users\Rafael Olivares\Desktop\PORT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9391818" cy="689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381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CLASIFICACION POR FUENTE DE FINANCIAMIENTO</a:t>
            </a:r>
            <a:endParaRPr lang="es-MX"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753899036"/>
              </p:ext>
            </p:extLst>
          </p:nvPr>
        </p:nvGraphicFramePr>
        <p:xfrm>
          <a:off x="1547664" y="3068960"/>
          <a:ext cx="5443849" cy="2809620"/>
        </p:xfrm>
        <a:graphic>
          <a:graphicData uri="http://schemas.openxmlformats.org/drawingml/2006/table">
            <a:tbl>
              <a:tblPr firstRow="1" firstCol="1" bandRow="1">
                <a:tableStyleId>{21E4AEA4-8DFA-4A89-87EB-49C32662AFE0}</a:tableStyleId>
              </a:tblPr>
              <a:tblGrid>
                <a:gridCol w="3074289"/>
                <a:gridCol w="2369560"/>
              </a:tblGrid>
              <a:tr h="312180">
                <a:tc>
                  <a:txBody>
                    <a:bodyPr/>
                    <a:lstStyle/>
                    <a:p>
                      <a:pPr algn="ctr">
                        <a:lnSpc>
                          <a:spcPct val="115000"/>
                        </a:lnSpc>
                        <a:spcAft>
                          <a:spcPts val="0"/>
                        </a:spcAft>
                      </a:pPr>
                      <a:r>
                        <a:rPr lang="es-MX" sz="1100" dirty="0">
                          <a:effectLst/>
                        </a:rPr>
                        <a:t>CFF</a:t>
                      </a:r>
                      <a:endParaRPr lang="es-MX"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100">
                          <a:effectLst/>
                        </a:rPr>
                        <a:t>Presupuesto Aprobado</a:t>
                      </a:r>
                      <a:endParaRPr lang="es-MX" sz="1100">
                        <a:effectLst/>
                        <a:latin typeface="Calibri"/>
                        <a:ea typeface="Calibri"/>
                        <a:cs typeface="Times New Roman"/>
                      </a:endParaRPr>
                    </a:p>
                  </a:txBody>
                  <a:tcPr marL="44450" marR="44450" marT="0" marB="0" anchor="b"/>
                </a:tc>
              </a:tr>
              <a:tr h="312180">
                <a:tc>
                  <a:txBody>
                    <a:bodyPr/>
                    <a:lstStyle/>
                    <a:p>
                      <a:pPr>
                        <a:lnSpc>
                          <a:spcPct val="115000"/>
                        </a:lnSpc>
                        <a:spcAft>
                          <a:spcPts val="0"/>
                        </a:spcAft>
                      </a:pPr>
                      <a:r>
                        <a:rPr lang="es-MX" sz="1100">
                          <a:effectLst/>
                        </a:rPr>
                        <a:t>1. Recursos Fiscales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$ 1,104,810,415</a:t>
                      </a:r>
                      <a:endParaRPr lang="es-MX" sz="1100">
                        <a:effectLst/>
                        <a:latin typeface="Calibri"/>
                        <a:ea typeface="Calibri"/>
                        <a:cs typeface="Times New Roman"/>
                      </a:endParaRPr>
                    </a:p>
                  </a:txBody>
                  <a:tcPr marL="44450" marR="44450" marT="0" marB="0" anchor="b"/>
                </a:tc>
              </a:tr>
              <a:tr h="312180">
                <a:tc>
                  <a:txBody>
                    <a:bodyPr/>
                    <a:lstStyle/>
                    <a:p>
                      <a:pPr>
                        <a:lnSpc>
                          <a:spcPct val="115000"/>
                        </a:lnSpc>
                        <a:spcAft>
                          <a:spcPts val="0"/>
                        </a:spcAft>
                      </a:pPr>
                      <a:r>
                        <a:rPr lang="es-MX" sz="1100">
                          <a:effectLst/>
                        </a:rPr>
                        <a:t>2. Financiamientos internos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50" marR="44450" marT="0" marB="0" anchor="b"/>
                </a:tc>
              </a:tr>
              <a:tr h="312180">
                <a:tc>
                  <a:txBody>
                    <a:bodyPr/>
                    <a:lstStyle/>
                    <a:p>
                      <a:pPr>
                        <a:lnSpc>
                          <a:spcPct val="115000"/>
                        </a:lnSpc>
                        <a:spcAft>
                          <a:spcPts val="0"/>
                        </a:spcAft>
                      </a:pPr>
                      <a:r>
                        <a:rPr lang="es-MX" sz="1100">
                          <a:effectLst/>
                        </a:rPr>
                        <a:t>3. Financiamientos externos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50" marR="44450" marT="0" marB="0" anchor="b"/>
                </a:tc>
              </a:tr>
              <a:tr h="312180">
                <a:tc>
                  <a:txBody>
                    <a:bodyPr/>
                    <a:lstStyle/>
                    <a:p>
                      <a:pPr>
                        <a:lnSpc>
                          <a:spcPct val="115000"/>
                        </a:lnSpc>
                        <a:spcAft>
                          <a:spcPts val="0"/>
                        </a:spcAft>
                      </a:pPr>
                      <a:r>
                        <a:rPr lang="es-MX" sz="1100">
                          <a:effectLst/>
                        </a:rPr>
                        <a:t>4. Ingresos propios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50" marR="44450" marT="0" marB="0" anchor="b"/>
                </a:tc>
              </a:tr>
              <a:tr h="312180">
                <a:tc>
                  <a:txBody>
                    <a:bodyPr/>
                    <a:lstStyle/>
                    <a:p>
                      <a:pPr>
                        <a:lnSpc>
                          <a:spcPct val="115000"/>
                        </a:lnSpc>
                        <a:spcAft>
                          <a:spcPts val="0"/>
                        </a:spcAft>
                      </a:pPr>
                      <a:r>
                        <a:rPr lang="es-MX" sz="1100" dirty="0">
                          <a:effectLst/>
                        </a:rPr>
                        <a:t>5. Recursos Federales</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$1,078,206,027</a:t>
                      </a:r>
                      <a:endParaRPr lang="es-MX" sz="1100">
                        <a:effectLst/>
                        <a:latin typeface="Calibri"/>
                        <a:ea typeface="Calibri"/>
                        <a:cs typeface="Times New Roman"/>
                      </a:endParaRPr>
                    </a:p>
                  </a:txBody>
                  <a:tcPr marL="44450" marR="44450" marT="0" marB="0" anchor="b"/>
                </a:tc>
              </a:tr>
              <a:tr h="312180">
                <a:tc>
                  <a:txBody>
                    <a:bodyPr/>
                    <a:lstStyle/>
                    <a:p>
                      <a:pPr>
                        <a:lnSpc>
                          <a:spcPct val="115000"/>
                        </a:lnSpc>
                        <a:spcAft>
                          <a:spcPts val="0"/>
                        </a:spcAft>
                      </a:pPr>
                      <a:r>
                        <a:rPr lang="es-MX" sz="1100">
                          <a:effectLst/>
                        </a:rPr>
                        <a:t>6. Recursos Estatales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50" marR="44450" marT="0" marB="0" anchor="b"/>
                </a:tc>
              </a:tr>
              <a:tr h="312180">
                <a:tc>
                  <a:txBody>
                    <a:bodyPr/>
                    <a:lstStyle/>
                    <a:p>
                      <a:pPr>
                        <a:lnSpc>
                          <a:spcPct val="115000"/>
                        </a:lnSpc>
                        <a:spcAft>
                          <a:spcPts val="0"/>
                        </a:spcAft>
                      </a:pPr>
                      <a:r>
                        <a:rPr lang="es-MX" sz="1100" dirty="0">
                          <a:effectLst/>
                        </a:rPr>
                        <a:t>7. Otros recursos</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dirty="0">
                          <a:effectLst/>
                        </a:rPr>
                        <a:t>0.00</a:t>
                      </a:r>
                      <a:endParaRPr lang="es-MX" sz="1100" dirty="0">
                        <a:effectLst/>
                        <a:latin typeface="Calibri"/>
                        <a:ea typeface="Calibri"/>
                        <a:cs typeface="Times New Roman"/>
                      </a:endParaRPr>
                    </a:p>
                  </a:txBody>
                  <a:tcPr marL="44450" marR="44450" marT="0" marB="0" anchor="b"/>
                </a:tc>
              </a:tr>
              <a:tr h="312180">
                <a:tc>
                  <a:txBody>
                    <a:bodyPr/>
                    <a:lstStyle/>
                    <a:p>
                      <a:pPr algn="ctr">
                        <a:lnSpc>
                          <a:spcPct val="115000"/>
                        </a:lnSpc>
                        <a:spcAft>
                          <a:spcPts val="0"/>
                        </a:spcAft>
                      </a:pPr>
                      <a:r>
                        <a:rPr lang="es-MX" sz="1100">
                          <a:effectLst/>
                        </a:rPr>
                        <a:t>Total</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dirty="0">
                          <a:effectLst/>
                        </a:rPr>
                        <a:t>$2,183,016,442</a:t>
                      </a:r>
                      <a:endParaRPr lang="es-MX" sz="1100" dirty="0">
                        <a:effectLst/>
                        <a:latin typeface="Calibri"/>
                        <a:ea typeface="Calibri"/>
                        <a:cs typeface="Times New Roman"/>
                      </a:endParaRPr>
                    </a:p>
                  </a:txBody>
                  <a:tcPr marL="44450" marR="44450" marT="0" marB="0" anchor="b"/>
                </a:tc>
              </a:tr>
            </a:tbl>
          </a:graphicData>
        </a:graphic>
      </p:graphicFrame>
      <p:sp>
        <p:nvSpPr>
          <p:cNvPr id="6" name="5 CuadroTexto"/>
          <p:cNvSpPr txBox="1"/>
          <p:nvPr/>
        </p:nvSpPr>
        <p:spPr>
          <a:xfrm>
            <a:off x="899592" y="1722758"/>
            <a:ext cx="7405169" cy="923330"/>
          </a:xfrm>
          <a:prstGeom prst="rect">
            <a:avLst/>
          </a:prstGeom>
          <a:noFill/>
        </p:spPr>
        <p:txBody>
          <a:bodyPr wrap="none" rtlCol="0">
            <a:spAutoFit/>
          </a:bodyPr>
          <a:lstStyle/>
          <a:p>
            <a:r>
              <a:rPr lang="es-MX" b="1" dirty="0"/>
              <a:t>Clasificación por Fuente de Financiamiento:</a:t>
            </a:r>
            <a:r>
              <a:rPr lang="es-MX" dirty="0"/>
              <a:t> </a:t>
            </a:r>
            <a:r>
              <a:rPr lang="es-MX" dirty="0" smtClean="0"/>
              <a:t>consiste </a:t>
            </a:r>
            <a:r>
              <a:rPr lang="es-MX" dirty="0"/>
              <a:t>en presentar los gastos </a:t>
            </a:r>
            <a:endParaRPr lang="es-MX" dirty="0" smtClean="0"/>
          </a:p>
          <a:p>
            <a:r>
              <a:rPr lang="es-MX" dirty="0" smtClean="0"/>
              <a:t>públicos según </a:t>
            </a:r>
            <a:r>
              <a:rPr lang="es-MX" dirty="0"/>
              <a:t>los agregados genéricos </a:t>
            </a:r>
            <a:r>
              <a:rPr lang="es-MX" dirty="0" smtClean="0"/>
              <a:t>de </a:t>
            </a:r>
            <a:r>
              <a:rPr lang="es-MX" dirty="0"/>
              <a:t>los recursos empleados para su </a:t>
            </a:r>
            <a:endParaRPr lang="es-MX" dirty="0" smtClean="0"/>
          </a:p>
          <a:p>
            <a:r>
              <a:rPr lang="es-MX" dirty="0" smtClean="0"/>
              <a:t>financiamiento</a:t>
            </a:r>
            <a:endParaRPr lang="es-MX" dirty="0"/>
          </a:p>
        </p:txBody>
      </p:sp>
    </p:spTree>
    <p:extLst>
      <p:ext uri="{BB962C8B-B14F-4D97-AF65-F5344CB8AC3E}">
        <p14:creationId xmlns:p14="http://schemas.microsoft.com/office/powerpoint/2010/main" val="4283103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CLASIFICACION PROGRAMÁTICA</a:t>
            </a:r>
            <a:endParaRPr lang="es-MX" dirty="0"/>
          </a:p>
        </p:txBody>
      </p:sp>
      <p:sp>
        <p:nvSpPr>
          <p:cNvPr id="3" name="2 Marcador de contenido"/>
          <p:cNvSpPr>
            <a:spLocks noGrp="1"/>
          </p:cNvSpPr>
          <p:nvPr>
            <p:ph idx="1"/>
          </p:nvPr>
        </p:nvSpPr>
        <p:spPr>
          <a:xfrm>
            <a:off x="457200" y="1600200"/>
            <a:ext cx="8229600" cy="4133055"/>
          </a:xfrm>
        </p:spPr>
        <p:txBody>
          <a:bodyPr>
            <a:normAutofit/>
          </a:bodyPr>
          <a:lstStyle/>
          <a:p>
            <a:pPr algn="just"/>
            <a:r>
              <a:rPr lang="es-MX" sz="1800" b="1" dirty="0"/>
              <a:t>Clasificación Programática: </a:t>
            </a:r>
            <a:r>
              <a:rPr lang="es-MX" sz="1800" dirty="0" smtClean="0"/>
              <a:t>Establece </a:t>
            </a:r>
            <a:r>
              <a:rPr lang="es-MX" sz="1800" dirty="0"/>
              <a:t>la clasificación de los programas presupuestarios de los entes públicos, que </a:t>
            </a:r>
            <a:r>
              <a:rPr lang="es-MX" sz="1800" dirty="0" smtClean="0"/>
              <a:t>permite organizar</a:t>
            </a:r>
            <a:r>
              <a:rPr lang="es-MX" sz="1800" dirty="0"/>
              <a:t>, en forma representativa y homogénea, las asignaciones de recursos de los programas </a:t>
            </a:r>
            <a:r>
              <a:rPr lang="es-MX" sz="1800" dirty="0" smtClean="0"/>
              <a:t>presupuestarios.</a:t>
            </a:r>
          </a:p>
          <a:p>
            <a:pPr algn="just"/>
            <a:endParaRPr lang="es-MX" sz="1800" dirty="0"/>
          </a:p>
          <a:p>
            <a:pPr marL="0" indent="0" algn="just">
              <a:buNone/>
            </a:pPr>
            <a:endParaRPr lang="es-MX" sz="1800" dirty="0" smtClean="0"/>
          </a:p>
          <a:p>
            <a:pPr algn="just"/>
            <a:endParaRPr lang="es-MX" sz="1800" dirty="0"/>
          </a:p>
          <a:p>
            <a:endParaRPr lang="es-MX" sz="1800" dirty="0"/>
          </a:p>
          <a:p>
            <a:endParaRPr lang="es-MX" sz="1800" dirty="0"/>
          </a:p>
        </p:txBody>
      </p:sp>
    </p:spTree>
    <p:extLst>
      <p:ext uri="{BB962C8B-B14F-4D97-AF65-F5344CB8AC3E}">
        <p14:creationId xmlns:p14="http://schemas.microsoft.com/office/powerpoint/2010/main" val="1135604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CLASIFICACIÓN PROGRAMÁTICA</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71939056"/>
              </p:ext>
            </p:extLst>
          </p:nvPr>
        </p:nvGraphicFramePr>
        <p:xfrm>
          <a:off x="467544" y="1556785"/>
          <a:ext cx="4110630" cy="4680537"/>
        </p:xfrm>
        <a:graphic>
          <a:graphicData uri="http://schemas.openxmlformats.org/drawingml/2006/table">
            <a:tbl>
              <a:tblPr>
                <a:tableStyleId>{0505E3EF-67EA-436B-97B2-0124C06EBD24}</a:tableStyleId>
              </a:tblPr>
              <a:tblGrid>
                <a:gridCol w="2880320"/>
                <a:gridCol w="1230310"/>
              </a:tblGrid>
              <a:tr h="488046">
                <a:tc>
                  <a:txBody>
                    <a:bodyPr/>
                    <a:lstStyle/>
                    <a:p>
                      <a:pPr algn="ctr" fontAlgn="b"/>
                      <a:r>
                        <a:rPr lang="es-MX" sz="1200" b="1" u="none" strike="noStrike" dirty="0" smtClean="0">
                          <a:effectLst/>
                        </a:rPr>
                        <a:t>Clasificación Programática</a:t>
                      </a:r>
                      <a:endParaRPr lang="es-MX" sz="1200" b="1" i="0" u="none" strike="noStrike" dirty="0">
                        <a:solidFill>
                          <a:srgbClr val="000000"/>
                        </a:solidFill>
                        <a:effectLst/>
                        <a:latin typeface="Calibri"/>
                      </a:endParaRPr>
                    </a:p>
                  </a:txBody>
                  <a:tcPr marL="5281" marR="5281" marT="5281" marB="0" anchor="ctr">
                    <a:solidFill>
                      <a:schemeClr val="accent3">
                        <a:lumMod val="75000"/>
                      </a:schemeClr>
                    </a:solidFill>
                  </a:tcPr>
                </a:tc>
                <a:tc>
                  <a:txBody>
                    <a:bodyPr/>
                    <a:lstStyle/>
                    <a:p>
                      <a:pPr algn="ctr" fontAlgn="b"/>
                      <a:r>
                        <a:rPr lang="es-MX" sz="1200" b="1" u="none" strike="noStrike" dirty="0">
                          <a:effectLst/>
                        </a:rPr>
                        <a:t>Egresos                                 Aprobado</a:t>
                      </a:r>
                      <a:endParaRPr lang="es-MX" sz="1200" b="1" i="0" u="none" strike="noStrike" dirty="0">
                        <a:solidFill>
                          <a:srgbClr val="000000"/>
                        </a:solidFill>
                        <a:effectLst/>
                        <a:latin typeface="Calibri"/>
                      </a:endParaRPr>
                    </a:p>
                  </a:txBody>
                  <a:tcPr marL="5281" marR="5281" marT="5281" marB="0" anchor="ctr">
                    <a:solidFill>
                      <a:schemeClr val="accent3">
                        <a:lumMod val="75000"/>
                      </a:schemeClr>
                    </a:solidFill>
                  </a:tcPr>
                </a:tc>
              </a:tr>
              <a:tr h="155491">
                <a:tc>
                  <a:txBody>
                    <a:bodyPr/>
                    <a:lstStyle/>
                    <a:p>
                      <a:pPr algn="l" fontAlgn="b"/>
                      <a:r>
                        <a:rPr lang="es-MX" sz="900" u="none" strike="noStrike">
                          <a:effectLst/>
                        </a:rPr>
                        <a:t>1 - GOBIERNO</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dirty="0">
                          <a:effectLst/>
                        </a:rPr>
                        <a:t>1,134,446,442.00</a:t>
                      </a:r>
                      <a:endParaRPr lang="es-MX" sz="900" b="0" i="0" u="none" strike="noStrike" dirty="0">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1.3 - COORDINACION DE LA POLITICA DE GOBIERNO</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dirty="0">
                          <a:effectLst/>
                        </a:rPr>
                        <a:t>874,592,825.91</a:t>
                      </a:r>
                      <a:endParaRPr lang="es-MX" sz="900" b="0" i="0" u="none" strike="noStrike" dirty="0">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1.3.1 - PRESIDENCIA/GOBERNATURA</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874,592,825.91</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E - PRESTACIÓN DE SERVICIOS PÚBLICOS</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872,312,825.91</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S - SUJETOS A REGLAS DE OPERACIÓN</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2,280,000.00</a:t>
                      </a:r>
                      <a:endParaRPr lang="es-MX" sz="900" b="0" i="0" u="none" strike="noStrike">
                        <a:solidFill>
                          <a:srgbClr val="000000"/>
                        </a:solidFill>
                        <a:effectLst/>
                        <a:latin typeface="Calibri"/>
                      </a:endParaRPr>
                    </a:p>
                  </a:txBody>
                  <a:tcPr marL="5281" marR="5281" marT="5281" marB="0" anchor="b"/>
                </a:tc>
              </a:tr>
              <a:tr h="305216">
                <a:tc>
                  <a:txBody>
                    <a:bodyPr/>
                    <a:lstStyle/>
                    <a:p>
                      <a:pPr algn="l" fontAlgn="b"/>
                      <a:r>
                        <a:rPr lang="es-MX" sz="900" u="none" strike="noStrike">
                          <a:effectLst/>
                        </a:rPr>
                        <a:t>1.7 - ASUNTOS DE ORDEN PUBLICO Y DE SEGURIDAD INTERIOR</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259,853,616.09</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1.7.3 - OTROS ASUNTOS DE ORDEN PUBLICO Y SEGURIDAD</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8,160,000.00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S - SUJETOS A REGLAS DE OPERACIÓN</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8,160,000.00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1.7.1 - POLICIA</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246,893,616.09</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S - SUJETOS A REGLAS DE OPERACIÓN</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206,893,616.09</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U - OTROS SUBSIDIOS</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dirty="0">
                          <a:effectLst/>
                        </a:rPr>
                        <a:t>40,000,000.00</a:t>
                      </a:r>
                      <a:endParaRPr lang="es-MX" sz="900" b="0" i="0" u="none" strike="noStrike" dirty="0">
                        <a:solidFill>
                          <a:srgbClr val="000000"/>
                        </a:solidFill>
                        <a:effectLst/>
                        <a:latin typeface="Calibri"/>
                      </a:endParaRPr>
                    </a:p>
                  </a:txBody>
                  <a:tcPr marL="5281" marR="5281" marT="5281" marB="0" anchor="b"/>
                </a:tc>
              </a:tr>
              <a:tr h="155491">
                <a:tc>
                  <a:txBody>
                    <a:bodyPr/>
                    <a:lstStyle/>
                    <a:p>
                      <a:pPr algn="l" fontAlgn="b"/>
                      <a:r>
                        <a:rPr lang="es-MX" sz="900" u="none" strike="noStrike" dirty="0">
                          <a:effectLst/>
                        </a:rPr>
                        <a:t>1.7.2 - PROTECCION CIVIL</a:t>
                      </a:r>
                      <a:endParaRPr lang="es-MX" sz="900" b="0" i="0" u="none" strike="noStrike" dirty="0">
                        <a:solidFill>
                          <a:srgbClr val="000000"/>
                        </a:solidFill>
                        <a:effectLst/>
                        <a:latin typeface="Calibri"/>
                      </a:endParaRPr>
                    </a:p>
                  </a:txBody>
                  <a:tcPr marL="5281" marR="5281" marT="5281" marB="0" anchor="b"/>
                </a:tc>
                <a:tc>
                  <a:txBody>
                    <a:bodyPr/>
                    <a:lstStyle/>
                    <a:p>
                      <a:pPr algn="r" fontAlgn="b"/>
                      <a:r>
                        <a:rPr lang="es-MX" sz="900" u="none" strike="noStrike">
                          <a:effectLst/>
                        </a:rPr>
                        <a:t>4,800,000.00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S - SUJETOS A REGLAS DE OPERACIÓN</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4,800,000.00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2 - DESARROLLO SOCIAL</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1,019,490,000.00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2.1 - PROTECCION AMBIENTAL</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297,360,000.00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2.1.6 - OTROS DE PROTECCION AMBIENTAL</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297,360,000.00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E - PRESTACIÓN DE SERVICIOS PÚBLICOS</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120,760,000.00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S - SUJETOS A REGLAS DE OPERACIÓN</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dirty="0">
                          <a:effectLst/>
                        </a:rPr>
                        <a:t>176,600,000.00</a:t>
                      </a:r>
                      <a:endParaRPr lang="es-MX" sz="900" b="0" i="0" u="none" strike="noStrike" dirty="0">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2.2 - VIVIENDA Y SERVICIOS A LA COMUNIDAD</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501,980,000.00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2.2.2 - DESARROLLO COMUNITARIO</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439,540,000.00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S - SUJETOS A REGLAS DE OPERACIÓN</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439,540,000.00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2.2.6 - SERVICIOS COMUNALES</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43,940,000.00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E - PRESTACIÓN DE SERVICIOS PÚBLICOS</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34,940,000.00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S - SUJETOS A REGLAS DE OPERACIÓN</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9,000,000.00</a:t>
                      </a:r>
                      <a:endParaRPr lang="es-MX" sz="900" b="0" i="0" u="none" strike="noStrike">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2.2.5 - VIVIENDA</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dirty="0">
                          <a:effectLst/>
                        </a:rPr>
                        <a:t>18,500,000.00</a:t>
                      </a:r>
                      <a:endParaRPr lang="es-MX" sz="900" b="0" i="0" u="none" strike="noStrike" dirty="0">
                        <a:solidFill>
                          <a:srgbClr val="000000"/>
                        </a:solidFill>
                        <a:effectLst/>
                        <a:latin typeface="Calibri"/>
                      </a:endParaRPr>
                    </a:p>
                  </a:txBody>
                  <a:tcPr marL="5281" marR="5281" marT="5281" marB="0" anchor="b"/>
                </a:tc>
              </a:tr>
              <a:tr h="155491">
                <a:tc>
                  <a:txBody>
                    <a:bodyPr/>
                    <a:lstStyle/>
                    <a:p>
                      <a:pPr algn="l" fontAlgn="b"/>
                      <a:r>
                        <a:rPr lang="es-MX" sz="900" u="none" strike="noStrike">
                          <a:effectLst/>
                        </a:rPr>
                        <a:t>U - OTROS SUBSIDIOS</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dirty="0">
                          <a:effectLst/>
                        </a:rPr>
                        <a:t>18,500,000.00</a:t>
                      </a:r>
                      <a:endParaRPr lang="es-MX" sz="900" b="0" i="0" u="none" strike="noStrike" dirty="0">
                        <a:solidFill>
                          <a:srgbClr val="000000"/>
                        </a:solidFill>
                        <a:effectLst/>
                        <a:latin typeface="Calibri"/>
                      </a:endParaRPr>
                    </a:p>
                  </a:txBody>
                  <a:tcPr marL="5281" marR="5281" marT="5281" marB="0" anchor="b"/>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016034256"/>
              </p:ext>
            </p:extLst>
          </p:nvPr>
        </p:nvGraphicFramePr>
        <p:xfrm>
          <a:off x="4860032" y="1556792"/>
          <a:ext cx="3888432" cy="4679429"/>
        </p:xfrm>
        <a:graphic>
          <a:graphicData uri="http://schemas.openxmlformats.org/drawingml/2006/table">
            <a:tbl>
              <a:tblPr>
                <a:tableStyleId>{0505E3EF-67EA-436B-97B2-0124C06EBD24}</a:tableStyleId>
              </a:tblPr>
              <a:tblGrid>
                <a:gridCol w="2808312"/>
                <a:gridCol w="1080120"/>
              </a:tblGrid>
              <a:tr h="114220">
                <a:tc>
                  <a:txBody>
                    <a:bodyPr/>
                    <a:lstStyle/>
                    <a:p>
                      <a:pPr algn="l" fontAlgn="b"/>
                      <a:r>
                        <a:rPr lang="es-MX" sz="900" u="none" strike="noStrike" dirty="0">
                          <a:effectLst/>
                        </a:rPr>
                        <a:t>2.4 - "RECREACION, CULTURA Y OTRAS MANIFESTACIONES SOCIALES"</a:t>
                      </a:r>
                      <a:endParaRPr lang="es-MX" sz="900" b="0" i="0" u="none" strike="noStrike" dirty="0">
                        <a:solidFill>
                          <a:srgbClr val="000000"/>
                        </a:solidFill>
                        <a:effectLst/>
                        <a:latin typeface="Calibri"/>
                      </a:endParaRPr>
                    </a:p>
                  </a:txBody>
                  <a:tcPr marL="5281" marR="5281" marT="5281" marB="0" anchor="b"/>
                </a:tc>
                <a:tc>
                  <a:txBody>
                    <a:bodyPr/>
                    <a:lstStyle/>
                    <a:p>
                      <a:pPr algn="r" fontAlgn="b"/>
                      <a:r>
                        <a:rPr lang="es-MX" sz="900" u="none" strike="noStrike">
                          <a:effectLst/>
                        </a:rPr>
                        <a:t>58,900,000.00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2.4.1 - DEPORTE Y RECREACION</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13,000,000.00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E - PRESTACIÓN DE SERVICIOS PÚBLICOS</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dirty="0">
                          <a:effectLst/>
                        </a:rPr>
                        <a:t>13,000,000.00</a:t>
                      </a:r>
                      <a:endParaRPr lang="es-MX" sz="900" b="0" i="0" u="none" strike="noStrike" dirty="0">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2.4.2 - CULTURA</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45,900,000.00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E - PRESTACIÓN DE SERVICIOS PÚBLICOS</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40,800,000.00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O - APOYO A LA FUNCIÓN PÚBLICA Y AL MEJORAMIENTO DE LA GESTIÓN</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5,100,000.00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2.5 - EDUCACION</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5,000,000.00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2.5.1 - EDUCACION BASICA</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5,000,000.00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E - PRESTACIÓN DE SERVICIOS PÚBLICOS</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5,000,000.00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2.6 - PROTECCION SOCIAL</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153,150,000.00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2.6.3 - FAMILIA E HIJOS</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70,000,000.00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U - OTROS SUBSIDIOS</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70,000,000.00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2.6.9 - OTRAS DE SEGURIDAD SOCIAL Y ASISTENCIA SOCIAL</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58,150,000.00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U - OTROS SUBSIDIOS</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58,150,000.00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2.6.5 - ALIMENTACION Y NUTRICION</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25,000,000.00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U - OTROS SUBSIDIOS</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25,000,000.00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2.3 - SALUD</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3,100,000.00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2.3.5 - PROTECCION SOCIAL EN SALUD</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3,100,000.00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E - PRESTACIÓN DE SERVICIOS PÚBLICOS</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3,100,000.00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3 - DESARROLLO ECONOMICO</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29,080,000.00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dirty="0">
                          <a:effectLst/>
                        </a:rPr>
                        <a:t>3.1 - "ASUNTOS ECONOMICOS, COMERCIALES Y LABORALES EN GENERAL"</a:t>
                      </a:r>
                      <a:endParaRPr lang="es-MX" sz="900" b="0" i="0" u="none" strike="noStrike" dirty="0">
                        <a:solidFill>
                          <a:srgbClr val="000000"/>
                        </a:solidFill>
                        <a:effectLst/>
                        <a:latin typeface="Calibri"/>
                      </a:endParaRPr>
                    </a:p>
                  </a:txBody>
                  <a:tcPr marL="5281" marR="5281" marT="5281" marB="0" anchor="b"/>
                </a:tc>
                <a:tc>
                  <a:txBody>
                    <a:bodyPr/>
                    <a:lstStyle/>
                    <a:p>
                      <a:pPr algn="r" fontAlgn="b"/>
                      <a:r>
                        <a:rPr lang="es-MX" sz="900" u="none" strike="noStrike">
                          <a:effectLst/>
                        </a:rPr>
                        <a:t>19,080,000.00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3.1.1 - ASUNTOS ECONOMICOS Y COMERCIALES EN GENERAL</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3,000,000.00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F - PROMOCIÓN Y FOMENTO</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3,000,000.00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3.1.2 - ASUNTOS LABORALES GENERALES</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16,080,000.00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S - SUJETOS A REGLAS DE OPERACIÓN</a:t>
                      </a:r>
                      <a:endParaRPr lang="es-MX" sz="900" b="0" i="0" u="none" strike="noStrike">
                        <a:solidFill>
                          <a:srgbClr val="000000"/>
                        </a:solidFill>
                        <a:effectLst/>
                        <a:latin typeface="Calibri"/>
                      </a:endParaRPr>
                    </a:p>
                  </a:txBody>
                  <a:tcPr marL="95061" marR="5281" marT="5281" marB="0" anchor="b"/>
                </a:tc>
                <a:tc>
                  <a:txBody>
                    <a:bodyPr/>
                    <a:lstStyle/>
                    <a:p>
                      <a:pPr algn="r" fontAlgn="b"/>
                      <a:r>
                        <a:rPr lang="es-MX" sz="900" u="none" strike="noStrike">
                          <a:effectLst/>
                        </a:rPr>
                        <a:t>16,080,000.00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3.8 - "CIENCIA, TECNOLOGIA E INNOVACION"</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10,000,000.00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a:effectLst/>
                        </a:rPr>
                        <a:t>3.8.4 - INNOVACION</a:t>
                      </a:r>
                      <a:endParaRPr lang="es-MX" sz="900" b="0" i="0" u="none" strike="noStrike">
                        <a:solidFill>
                          <a:srgbClr val="000000"/>
                        </a:solidFill>
                        <a:effectLst/>
                        <a:latin typeface="Calibri"/>
                      </a:endParaRPr>
                    </a:p>
                  </a:txBody>
                  <a:tcPr marL="5281" marR="5281" marT="5281" marB="0" anchor="b"/>
                </a:tc>
                <a:tc>
                  <a:txBody>
                    <a:bodyPr/>
                    <a:lstStyle/>
                    <a:p>
                      <a:pPr algn="r" fontAlgn="b"/>
                      <a:r>
                        <a:rPr lang="es-MX" sz="900" u="none" strike="noStrike">
                          <a:effectLst/>
                        </a:rPr>
                        <a:t>10,000,000.00</a:t>
                      </a:r>
                      <a:endParaRPr lang="es-MX" sz="900" b="0" i="0" u="none" strike="noStrike">
                        <a:solidFill>
                          <a:srgbClr val="000000"/>
                        </a:solidFill>
                        <a:effectLst/>
                        <a:latin typeface="Calibri"/>
                      </a:endParaRPr>
                    </a:p>
                  </a:txBody>
                  <a:tcPr marL="5281" marR="5281" marT="5281" marB="0" anchor="b"/>
                </a:tc>
              </a:tr>
              <a:tr h="114220">
                <a:tc>
                  <a:txBody>
                    <a:bodyPr/>
                    <a:lstStyle/>
                    <a:p>
                      <a:pPr algn="l" fontAlgn="b"/>
                      <a:r>
                        <a:rPr lang="es-MX" sz="900" u="none" strike="noStrike" dirty="0">
                          <a:effectLst/>
                        </a:rPr>
                        <a:t>S - SUJETOS A REGLAS DE OPERACIÓN</a:t>
                      </a:r>
                      <a:endParaRPr lang="es-MX" sz="900" b="0" i="0" u="none" strike="noStrike" dirty="0">
                        <a:solidFill>
                          <a:srgbClr val="000000"/>
                        </a:solidFill>
                        <a:effectLst/>
                        <a:latin typeface="Calibri"/>
                      </a:endParaRPr>
                    </a:p>
                  </a:txBody>
                  <a:tcPr marL="95061" marR="5281" marT="5281" marB="0" anchor="b"/>
                </a:tc>
                <a:tc>
                  <a:txBody>
                    <a:bodyPr/>
                    <a:lstStyle/>
                    <a:p>
                      <a:pPr algn="r" fontAlgn="b"/>
                      <a:r>
                        <a:rPr lang="es-MX" sz="900" u="none" strike="noStrike" dirty="0">
                          <a:effectLst/>
                        </a:rPr>
                        <a:t>10,000,000.00</a:t>
                      </a:r>
                      <a:endParaRPr lang="es-MX" sz="900" b="0" i="0" u="none" strike="noStrike" dirty="0">
                        <a:solidFill>
                          <a:srgbClr val="000000"/>
                        </a:solidFill>
                        <a:effectLst/>
                        <a:latin typeface="Calibri"/>
                      </a:endParaRPr>
                    </a:p>
                  </a:txBody>
                  <a:tcPr marL="5281" marR="5281" marT="5281" marB="0" anchor="b"/>
                </a:tc>
              </a:tr>
              <a:tr h="114220">
                <a:tc>
                  <a:txBody>
                    <a:bodyPr/>
                    <a:lstStyle/>
                    <a:p>
                      <a:pPr algn="l" fontAlgn="b"/>
                      <a:r>
                        <a:rPr lang="es-MX" sz="900" u="none" strike="noStrike" dirty="0">
                          <a:effectLst/>
                        </a:rPr>
                        <a:t>Total general</a:t>
                      </a:r>
                      <a:endParaRPr lang="es-MX" sz="900" b="0" i="0" u="none" strike="noStrike" dirty="0">
                        <a:solidFill>
                          <a:srgbClr val="000000"/>
                        </a:solidFill>
                        <a:effectLst/>
                        <a:latin typeface="Calibri"/>
                      </a:endParaRPr>
                    </a:p>
                  </a:txBody>
                  <a:tcPr marL="5281" marR="5281" marT="5281" marB="0" anchor="b"/>
                </a:tc>
                <a:tc>
                  <a:txBody>
                    <a:bodyPr/>
                    <a:lstStyle/>
                    <a:p>
                      <a:pPr algn="r" fontAlgn="b"/>
                      <a:r>
                        <a:rPr lang="es-MX" sz="900" u="none" strike="noStrike" dirty="0">
                          <a:effectLst/>
                        </a:rPr>
                        <a:t>$2,183,016,442.01</a:t>
                      </a:r>
                      <a:endParaRPr lang="es-MX" sz="900" b="0" i="0" u="none" strike="noStrike" dirty="0">
                        <a:solidFill>
                          <a:srgbClr val="000000"/>
                        </a:solidFill>
                        <a:effectLst/>
                        <a:latin typeface="Calibri"/>
                      </a:endParaRPr>
                    </a:p>
                  </a:txBody>
                  <a:tcPr marL="5281" marR="5281" marT="5281" marB="0" anchor="b"/>
                </a:tc>
              </a:tr>
            </a:tbl>
          </a:graphicData>
        </a:graphic>
      </p:graphicFrame>
    </p:spTree>
    <p:extLst>
      <p:ext uri="{BB962C8B-B14F-4D97-AF65-F5344CB8AC3E}">
        <p14:creationId xmlns:p14="http://schemas.microsoft.com/office/powerpoint/2010/main" val="1280254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PRESUPUESTO PROGRAMÁTICO</a:t>
            </a:r>
            <a:endParaRPr lang="es-MX" dirty="0"/>
          </a:p>
        </p:txBody>
      </p:sp>
      <p:sp>
        <p:nvSpPr>
          <p:cNvPr id="3" name="2 Marcador de contenido"/>
          <p:cNvSpPr>
            <a:spLocks noGrp="1"/>
          </p:cNvSpPr>
          <p:nvPr>
            <p:ph idx="1"/>
          </p:nvPr>
        </p:nvSpPr>
        <p:spPr/>
        <p:txBody>
          <a:bodyPr>
            <a:normAutofit fontScale="40000" lnSpcReduction="20000"/>
          </a:bodyPr>
          <a:lstStyle/>
          <a:p>
            <a:pPr algn="just"/>
            <a:r>
              <a:rPr lang="es-MX" dirty="0"/>
              <a:t>El Gobierno Municipal de conformidad con lo establecido por la Ley General de Contabilidad Gubernamental ejerce un presupuesto programático que permite visualizar el destino de los recursos de forma más comprensible, al presentar los montos asignados a cada programa, </a:t>
            </a:r>
            <a:r>
              <a:rPr lang="es-MX" dirty="0" err="1"/>
              <a:t>asi</a:t>
            </a:r>
            <a:r>
              <a:rPr lang="es-MX" dirty="0"/>
              <a:t> como de cada uno de los componentes que conforman los diferentes </a:t>
            </a:r>
            <a:r>
              <a:rPr lang="es-MX" dirty="0" smtClean="0"/>
              <a:t>programas</a:t>
            </a:r>
          </a:p>
          <a:p>
            <a:pPr algn="just"/>
            <a:endParaRPr lang="es-MX" dirty="0"/>
          </a:p>
          <a:p>
            <a:pPr algn="just"/>
            <a:r>
              <a:rPr lang="es-MX" dirty="0" smtClean="0"/>
              <a:t>Alineado con el Plan Estatal de Desarrollo, se basa en los 5 ejes estratégicos definidos en el Plan Municipal de Desarrollo, a partir de los cuales se establecen programas, que a su vez están conformados de componentes y estos a su vez de proyectos y actividades.</a:t>
            </a:r>
          </a:p>
          <a:p>
            <a:pPr algn="just"/>
            <a:endParaRPr lang="es-MX" dirty="0"/>
          </a:p>
          <a:p>
            <a:pPr algn="just"/>
            <a:r>
              <a:rPr lang="es-MX" dirty="0" smtClean="0"/>
              <a:t>Dado que cada componente y proyecto consta de metas especificas a alcanzar, tanto en el aspecto físico como presupuestal, la utilización de indicadores gráficos hace accesible el poder visualizar el avance en el cumplimiento de las metas esperadas.</a:t>
            </a:r>
          </a:p>
          <a:p>
            <a:pPr algn="just"/>
            <a:endParaRPr lang="es-MX" dirty="0"/>
          </a:p>
          <a:p>
            <a:pPr algn="just"/>
            <a:r>
              <a:rPr lang="es-MX" dirty="0" smtClean="0"/>
              <a:t>Con todo lo anterior la rendición de cuentas y la transparencia adquieren una nueva dimensión, que nos permite afirmar que el presente presupuesto es único en el país, colocando a Torreón a la vanguardia nacional en estos rubros.</a:t>
            </a:r>
          </a:p>
          <a:p>
            <a:pPr algn="just"/>
            <a:endParaRPr lang="es-MX" dirty="0"/>
          </a:p>
          <a:p>
            <a:pPr algn="just"/>
            <a:r>
              <a:rPr lang="es-MX" dirty="0" smtClean="0"/>
              <a:t>Una mayor información del Presupuesto Programático y su relación con los Programas Operativos Anuales se puede encontrar en la siguiente liga</a:t>
            </a:r>
            <a:r>
              <a:rPr lang="es-MX" dirty="0"/>
              <a:t>: </a:t>
            </a:r>
            <a:endParaRPr lang="es-MX" dirty="0" smtClean="0"/>
          </a:p>
          <a:p>
            <a:pPr algn="just"/>
            <a:endParaRPr lang="es-MX" dirty="0"/>
          </a:p>
          <a:p>
            <a:pPr algn="just"/>
            <a:r>
              <a:rPr lang="es-MX" dirty="0" smtClean="0">
                <a:hlinkClick r:id="rId2"/>
              </a:rPr>
              <a:t>http</a:t>
            </a:r>
            <a:r>
              <a:rPr lang="es-MX" dirty="0">
                <a:hlinkClick r:id="rId2"/>
              </a:rPr>
              <a:t>://</a:t>
            </a:r>
            <a:r>
              <a:rPr lang="es-MX" dirty="0" smtClean="0">
                <a:hlinkClick r:id="rId2"/>
              </a:rPr>
              <a:t>www.torreon.gob.mx/transparencia/info.cfm?e=20&amp;t=1</a:t>
            </a:r>
            <a:endParaRPr lang="es-MX" dirty="0" smtClean="0"/>
          </a:p>
          <a:p>
            <a:pPr marL="0" indent="0" algn="just">
              <a:buNone/>
            </a:pPr>
            <a:endParaRPr lang="es-MX" dirty="0"/>
          </a:p>
          <a:p>
            <a:pPr algn="just"/>
            <a:r>
              <a:rPr lang="es-MX" dirty="0" smtClean="0"/>
              <a:t>Asimismo cualquier duda</a:t>
            </a:r>
            <a:r>
              <a:rPr lang="es-MX" dirty="0"/>
              <a:t> </a:t>
            </a:r>
            <a:r>
              <a:rPr lang="es-MX" dirty="0" smtClean="0"/>
              <a:t>o comentario será atendido por el Lic. Rafael Olivares García en el correo  electrónico : </a:t>
            </a:r>
            <a:r>
              <a:rPr lang="es-MX" dirty="0" smtClean="0">
                <a:hlinkClick r:id="rId3"/>
              </a:rPr>
              <a:t>rolivaresg@torreon.gob.mx</a:t>
            </a:r>
            <a:r>
              <a:rPr lang="es-MX" dirty="0" smtClean="0"/>
              <a:t> </a:t>
            </a:r>
          </a:p>
          <a:p>
            <a:pPr algn="just"/>
            <a:endParaRPr lang="es-MX" dirty="0"/>
          </a:p>
          <a:p>
            <a:pPr algn="just"/>
            <a:endParaRPr lang="es-MX" dirty="0"/>
          </a:p>
        </p:txBody>
      </p:sp>
    </p:spTree>
    <p:extLst>
      <p:ext uri="{BB962C8B-B14F-4D97-AF65-F5344CB8AC3E}">
        <p14:creationId xmlns:p14="http://schemas.microsoft.com/office/powerpoint/2010/main" val="1783799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15362" name="Picture 2" descr="C:\Users\Rafael Olivares\Desktop\FONDO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3" y="-3175"/>
            <a:ext cx="9167813" cy="6864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idx="1"/>
            <p:extLst>
              <p:ext uri="{D42A27DB-BD31-4B8C-83A1-F6EECF244321}">
                <p14:modId xmlns:p14="http://schemas.microsoft.com/office/powerpoint/2010/main" val="1236293123"/>
              </p:ext>
            </p:extLst>
          </p:nvPr>
        </p:nvGraphicFramePr>
        <p:xfrm>
          <a:off x="395536" y="1556792"/>
          <a:ext cx="7752516" cy="4525965"/>
        </p:xfrm>
        <a:graphic>
          <a:graphicData uri="http://schemas.openxmlformats.org/drawingml/2006/table">
            <a:tbl>
              <a:tblPr>
                <a:tableStyleId>{284E427A-3D55-4303-BF80-6455036E1DE7}</a:tableStyleId>
              </a:tblPr>
              <a:tblGrid>
                <a:gridCol w="1368152"/>
                <a:gridCol w="1728192"/>
                <a:gridCol w="3456384"/>
                <a:gridCol w="1199788"/>
              </a:tblGrid>
              <a:tr h="610471">
                <a:tc>
                  <a:txBody>
                    <a:bodyPr/>
                    <a:lstStyle/>
                    <a:p>
                      <a:pPr algn="ctr" fontAlgn="ctr"/>
                      <a:r>
                        <a:rPr lang="es-MX" sz="1300" u="none" strike="noStrike">
                          <a:effectLst/>
                        </a:rPr>
                        <a:t>EJE</a:t>
                      </a:r>
                      <a:endParaRPr lang="es-MX" sz="1300" b="1" i="0" u="none" strike="noStrike">
                        <a:solidFill>
                          <a:srgbClr val="F2F2F2"/>
                        </a:solidFill>
                        <a:effectLst/>
                        <a:latin typeface="Calibri"/>
                      </a:endParaRPr>
                    </a:p>
                  </a:txBody>
                  <a:tcPr marL="7847" marR="7847" marT="7847" marB="0" anchor="ctr"/>
                </a:tc>
                <a:tc>
                  <a:txBody>
                    <a:bodyPr/>
                    <a:lstStyle/>
                    <a:p>
                      <a:pPr algn="ctr" fontAlgn="ctr"/>
                      <a:r>
                        <a:rPr lang="es-MX" sz="1300" u="none" strike="noStrike">
                          <a:effectLst/>
                        </a:rPr>
                        <a:t>PROGRAMA</a:t>
                      </a:r>
                      <a:endParaRPr lang="es-MX" sz="1300" b="1" i="0" u="none" strike="noStrike">
                        <a:solidFill>
                          <a:srgbClr val="F2F2F2"/>
                        </a:solidFill>
                        <a:effectLst/>
                        <a:latin typeface="Calibri"/>
                      </a:endParaRPr>
                    </a:p>
                  </a:txBody>
                  <a:tcPr marL="7847" marR="7847" marT="7847" marB="0" anchor="ctr"/>
                </a:tc>
                <a:tc>
                  <a:txBody>
                    <a:bodyPr/>
                    <a:lstStyle/>
                    <a:p>
                      <a:pPr algn="ctr" fontAlgn="ctr"/>
                      <a:r>
                        <a:rPr lang="es-MX" sz="1300" u="none" strike="noStrike">
                          <a:effectLst/>
                        </a:rPr>
                        <a:t>PROYECTO</a:t>
                      </a:r>
                      <a:endParaRPr lang="es-MX" sz="1300" b="1" i="0" u="none" strike="noStrike">
                        <a:solidFill>
                          <a:srgbClr val="F2F2F2"/>
                        </a:solidFill>
                        <a:effectLst/>
                        <a:latin typeface="Calibri"/>
                      </a:endParaRPr>
                    </a:p>
                  </a:txBody>
                  <a:tcPr marL="7847" marR="7847" marT="7847" marB="0" anchor="ctr"/>
                </a:tc>
                <a:tc>
                  <a:txBody>
                    <a:bodyPr/>
                    <a:lstStyle/>
                    <a:p>
                      <a:pPr algn="ctr" fontAlgn="ctr"/>
                      <a:r>
                        <a:rPr lang="es-MX" sz="1300" u="none" strike="noStrike">
                          <a:effectLst/>
                        </a:rPr>
                        <a:t> PRESUPUESTO </a:t>
                      </a:r>
                      <a:endParaRPr lang="es-MX" sz="1300" b="1" i="0" u="none" strike="noStrike">
                        <a:solidFill>
                          <a:srgbClr val="F2F2F2"/>
                        </a:solidFill>
                        <a:effectLst/>
                        <a:latin typeface="Calibri"/>
                      </a:endParaRPr>
                    </a:p>
                  </a:txBody>
                  <a:tcPr marL="7847" marR="7847" marT="7847" marB="0" anchor="ctr"/>
                </a:tc>
              </a:tr>
              <a:tr h="284050">
                <a:tc rowSpan="12">
                  <a:txBody>
                    <a:bodyPr/>
                    <a:lstStyle/>
                    <a:p>
                      <a:pPr algn="ctr" fontAlgn="ctr"/>
                      <a:r>
                        <a:rPr lang="es-MX" sz="900" u="none" strike="noStrike">
                          <a:effectLst/>
                        </a:rPr>
                        <a:t>EJE 1 - BUEN GOBIERNO</a:t>
                      </a:r>
                      <a:endParaRPr lang="es-MX" sz="900" b="1" i="0" u="none" strike="noStrike">
                        <a:solidFill>
                          <a:srgbClr val="000000"/>
                        </a:solidFill>
                        <a:effectLst/>
                        <a:latin typeface="Calibri"/>
                      </a:endParaRPr>
                    </a:p>
                  </a:txBody>
                  <a:tcPr marL="7847" marR="7847" marT="7847" marB="0" anchor="ctr"/>
                </a:tc>
                <a:tc rowSpan="9">
                  <a:txBody>
                    <a:bodyPr/>
                    <a:lstStyle/>
                    <a:p>
                      <a:pPr algn="l" fontAlgn="ctr"/>
                      <a:r>
                        <a:rPr lang="es-MX" sz="900" u="none" strike="noStrike">
                          <a:effectLst/>
                        </a:rPr>
                        <a:t>1 GESTIÓN EFICIENTE DE LOS RECURSOS PÚBLICOS</a:t>
                      </a:r>
                      <a:endParaRPr lang="es-MX" sz="900" b="1"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1 MODERNIZACIÓN DE CATASTRO </a:t>
                      </a:r>
                      <a:endParaRPr lang="es-MX" sz="900" b="0"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             3,000,000.00 </a:t>
                      </a:r>
                      <a:endParaRPr lang="es-MX" sz="900" b="0" i="0" u="none" strike="noStrike">
                        <a:solidFill>
                          <a:srgbClr val="000000"/>
                        </a:solidFill>
                        <a:effectLst/>
                        <a:latin typeface="Calibri"/>
                      </a:endParaRPr>
                    </a:p>
                  </a:txBody>
                  <a:tcPr marL="7847" marR="7847" marT="7847" marB="0" anchor="ctr"/>
                </a:tc>
              </a:tr>
              <a:tr h="284050">
                <a:tc vMerge="1">
                  <a:txBody>
                    <a:bodyPr/>
                    <a:lstStyle/>
                    <a:p>
                      <a:endParaRPr lang="es-MX"/>
                    </a:p>
                  </a:txBody>
                  <a:tcPr/>
                </a:tc>
                <a:tc vMerge="1">
                  <a:txBody>
                    <a:bodyPr/>
                    <a:lstStyle/>
                    <a:p>
                      <a:endParaRPr lang="es-MX"/>
                    </a:p>
                  </a:txBody>
                  <a:tcPr/>
                </a:tc>
                <a:tc>
                  <a:txBody>
                    <a:bodyPr/>
                    <a:lstStyle/>
                    <a:p>
                      <a:pPr algn="l" fontAlgn="ctr"/>
                      <a:r>
                        <a:rPr lang="es-MX" sz="900" u="none" strike="noStrike">
                          <a:effectLst/>
                        </a:rPr>
                        <a:t> 2 SEGURO CASA PREDIAL </a:t>
                      </a:r>
                      <a:endParaRPr lang="es-MX" sz="900" b="0"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             7,600,000.00 </a:t>
                      </a:r>
                      <a:endParaRPr lang="es-MX" sz="900" b="0" i="0" u="none" strike="noStrike">
                        <a:solidFill>
                          <a:srgbClr val="000000"/>
                        </a:solidFill>
                        <a:effectLst/>
                        <a:latin typeface="Calibri"/>
                      </a:endParaRPr>
                    </a:p>
                  </a:txBody>
                  <a:tcPr marL="7847" marR="7847" marT="7847" marB="0" anchor="ctr"/>
                </a:tc>
              </a:tr>
              <a:tr h="284050">
                <a:tc vMerge="1">
                  <a:txBody>
                    <a:bodyPr/>
                    <a:lstStyle/>
                    <a:p>
                      <a:endParaRPr lang="es-MX"/>
                    </a:p>
                  </a:txBody>
                  <a:tcPr/>
                </a:tc>
                <a:tc vMerge="1">
                  <a:txBody>
                    <a:bodyPr/>
                    <a:lstStyle/>
                    <a:p>
                      <a:endParaRPr lang="es-MX"/>
                    </a:p>
                  </a:txBody>
                  <a:tcPr/>
                </a:tc>
                <a:tc>
                  <a:txBody>
                    <a:bodyPr/>
                    <a:lstStyle/>
                    <a:p>
                      <a:pPr algn="l" fontAlgn="ctr"/>
                      <a:r>
                        <a:rPr lang="es-MX" sz="900" u="none" strike="noStrike">
                          <a:effectLst/>
                        </a:rPr>
                        <a:t> 3 ADMINISTRACIÓN EFICAZ DE SERVICIOS PERSONALES </a:t>
                      </a:r>
                      <a:endParaRPr lang="es-MX" sz="900" b="0"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        508,700,000.00 </a:t>
                      </a:r>
                      <a:endParaRPr lang="es-MX" sz="900" b="0" i="0" u="none" strike="noStrike">
                        <a:solidFill>
                          <a:srgbClr val="000000"/>
                        </a:solidFill>
                        <a:effectLst/>
                        <a:latin typeface="Calibri"/>
                      </a:endParaRPr>
                    </a:p>
                  </a:txBody>
                  <a:tcPr marL="7847" marR="7847" marT="7847" marB="0" anchor="ctr"/>
                </a:tc>
              </a:tr>
              <a:tr h="284050">
                <a:tc vMerge="1">
                  <a:txBody>
                    <a:bodyPr/>
                    <a:lstStyle/>
                    <a:p>
                      <a:endParaRPr lang="es-MX"/>
                    </a:p>
                  </a:txBody>
                  <a:tcPr/>
                </a:tc>
                <a:tc vMerge="1">
                  <a:txBody>
                    <a:bodyPr/>
                    <a:lstStyle/>
                    <a:p>
                      <a:endParaRPr lang="es-MX"/>
                    </a:p>
                  </a:txBody>
                  <a:tcPr/>
                </a:tc>
                <a:tc>
                  <a:txBody>
                    <a:bodyPr/>
                    <a:lstStyle/>
                    <a:p>
                      <a:pPr algn="l" fontAlgn="ctr"/>
                      <a:r>
                        <a:rPr lang="es-MX" sz="900" u="none" strike="noStrike">
                          <a:effectLst/>
                        </a:rPr>
                        <a:t> 4 ADMINISTRACIÓN EFICAZ DE MATERIALES Y SUMINISTROS </a:t>
                      </a:r>
                      <a:endParaRPr lang="es-MX" sz="900" b="0"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          35,130,000.00 </a:t>
                      </a:r>
                      <a:endParaRPr lang="es-MX" sz="900" b="0" i="0" u="none" strike="noStrike">
                        <a:solidFill>
                          <a:srgbClr val="000000"/>
                        </a:solidFill>
                        <a:effectLst/>
                        <a:latin typeface="Calibri"/>
                      </a:endParaRPr>
                    </a:p>
                  </a:txBody>
                  <a:tcPr marL="7847" marR="7847" marT="7847" marB="0" anchor="ctr"/>
                </a:tc>
              </a:tr>
              <a:tr h="284050">
                <a:tc vMerge="1">
                  <a:txBody>
                    <a:bodyPr/>
                    <a:lstStyle/>
                    <a:p>
                      <a:endParaRPr lang="es-MX"/>
                    </a:p>
                  </a:txBody>
                  <a:tcPr/>
                </a:tc>
                <a:tc vMerge="1">
                  <a:txBody>
                    <a:bodyPr/>
                    <a:lstStyle/>
                    <a:p>
                      <a:endParaRPr lang="es-MX"/>
                    </a:p>
                  </a:txBody>
                  <a:tcPr/>
                </a:tc>
                <a:tc>
                  <a:txBody>
                    <a:bodyPr/>
                    <a:lstStyle/>
                    <a:p>
                      <a:pPr algn="l" fontAlgn="ctr"/>
                      <a:r>
                        <a:rPr lang="es-MX" sz="900" u="none" strike="noStrike">
                          <a:effectLst/>
                        </a:rPr>
                        <a:t> 5 ADMINISTRACIÓN EFICAZ DE SERVICIOS GENERALES </a:t>
                      </a:r>
                      <a:endParaRPr lang="es-MX" sz="900" b="0"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        249,542,825.91 </a:t>
                      </a:r>
                      <a:endParaRPr lang="es-MX" sz="900" b="0" i="0" u="none" strike="noStrike">
                        <a:solidFill>
                          <a:srgbClr val="000000"/>
                        </a:solidFill>
                        <a:effectLst/>
                        <a:latin typeface="Calibri"/>
                      </a:endParaRPr>
                    </a:p>
                  </a:txBody>
                  <a:tcPr marL="7847" marR="7847" marT="7847" marB="0" anchor="ctr"/>
                </a:tc>
              </a:tr>
              <a:tr h="284050">
                <a:tc vMerge="1">
                  <a:txBody>
                    <a:bodyPr/>
                    <a:lstStyle/>
                    <a:p>
                      <a:endParaRPr lang="es-MX"/>
                    </a:p>
                  </a:txBody>
                  <a:tcPr/>
                </a:tc>
                <a:tc vMerge="1">
                  <a:txBody>
                    <a:bodyPr/>
                    <a:lstStyle/>
                    <a:p>
                      <a:endParaRPr lang="es-MX"/>
                    </a:p>
                  </a:txBody>
                  <a:tcPr/>
                </a:tc>
                <a:tc>
                  <a:txBody>
                    <a:bodyPr/>
                    <a:lstStyle/>
                    <a:p>
                      <a:pPr algn="l" fontAlgn="ctr"/>
                      <a:r>
                        <a:rPr lang="es-MX" sz="900" u="none" strike="noStrike">
                          <a:effectLst/>
                        </a:rPr>
                        <a:t> 6 MOBILIARIO, VEHICULOS Y BIENES INFORMATICOS </a:t>
                      </a:r>
                      <a:endParaRPr lang="es-MX" sz="900" b="0"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          10,040,000.00 </a:t>
                      </a:r>
                      <a:endParaRPr lang="es-MX" sz="900" b="0" i="0" u="none" strike="noStrike">
                        <a:solidFill>
                          <a:srgbClr val="000000"/>
                        </a:solidFill>
                        <a:effectLst/>
                        <a:latin typeface="Calibri"/>
                      </a:endParaRPr>
                    </a:p>
                  </a:txBody>
                  <a:tcPr marL="7847" marR="7847" marT="7847" marB="0" anchor="ctr"/>
                </a:tc>
              </a:tr>
              <a:tr h="284050">
                <a:tc vMerge="1">
                  <a:txBody>
                    <a:bodyPr/>
                    <a:lstStyle/>
                    <a:p>
                      <a:endParaRPr lang="es-MX"/>
                    </a:p>
                  </a:txBody>
                  <a:tcPr/>
                </a:tc>
                <a:tc vMerge="1">
                  <a:txBody>
                    <a:bodyPr/>
                    <a:lstStyle/>
                    <a:p>
                      <a:endParaRPr lang="es-MX"/>
                    </a:p>
                  </a:txBody>
                  <a:tcPr/>
                </a:tc>
                <a:tc>
                  <a:txBody>
                    <a:bodyPr/>
                    <a:lstStyle/>
                    <a:p>
                      <a:pPr algn="l" fontAlgn="ctr"/>
                      <a:r>
                        <a:rPr lang="es-MX" sz="900" u="none" strike="noStrike">
                          <a:effectLst/>
                        </a:rPr>
                        <a:t> 7 PAGO DE DEUDA </a:t>
                      </a:r>
                      <a:endParaRPr lang="es-MX" sz="900" b="0"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          30,000,000.00 </a:t>
                      </a:r>
                      <a:endParaRPr lang="es-MX" sz="900" b="0" i="0" u="none" strike="noStrike">
                        <a:solidFill>
                          <a:srgbClr val="000000"/>
                        </a:solidFill>
                        <a:effectLst/>
                        <a:latin typeface="Calibri"/>
                      </a:endParaRPr>
                    </a:p>
                  </a:txBody>
                  <a:tcPr marL="7847" marR="7847" marT="7847" marB="0" anchor="ctr"/>
                </a:tc>
              </a:tr>
              <a:tr h="284050">
                <a:tc vMerge="1">
                  <a:txBody>
                    <a:bodyPr/>
                    <a:lstStyle/>
                    <a:p>
                      <a:endParaRPr lang="es-MX"/>
                    </a:p>
                  </a:txBody>
                  <a:tcPr/>
                </a:tc>
                <a:tc vMerge="1">
                  <a:txBody>
                    <a:bodyPr/>
                    <a:lstStyle/>
                    <a:p>
                      <a:endParaRPr lang="es-MX"/>
                    </a:p>
                  </a:txBody>
                  <a:tcPr/>
                </a:tc>
                <a:tc>
                  <a:txBody>
                    <a:bodyPr/>
                    <a:lstStyle/>
                    <a:p>
                      <a:pPr algn="l" fontAlgn="ctr"/>
                      <a:r>
                        <a:rPr lang="es-MX" sz="900" u="none" strike="noStrike">
                          <a:effectLst/>
                        </a:rPr>
                        <a:t> 8 AGENDA PÚBLICA PARA LA GOBERNABILIDAD Y GOBERNANZA </a:t>
                      </a:r>
                      <a:endParaRPr lang="es-MX" sz="900" b="0"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             8,000,000.00 </a:t>
                      </a:r>
                      <a:endParaRPr lang="es-MX" sz="900" b="0" i="0" u="none" strike="noStrike">
                        <a:solidFill>
                          <a:srgbClr val="000000"/>
                        </a:solidFill>
                        <a:effectLst/>
                        <a:latin typeface="Calibri"/>
                      </a:endParaRPr>
                    </a:p>
                  </a:txBody>
                  <a:tcPr marL="7847" marR="7847" marT="7847" marB="0" anchor="ctr"/>
                </a:tc>
              </a:tr>
              <a:tr h="284050">
                <a:tc vMerge="1">
                  <a:txBody>
                    <a:bodyPr/>
                    <a:lstStyle/>
                    <a:p>
                      <a:endParaRPr lang="es-MX"/>
                    </a:p>
                  </a:txBody>
                  <a:tcPr/>
                </a:tc>
                <a:tc vMerge="1">
                  <a:txBody>
                    <a:bodyPr/>
                    <a:lstStyle/>
                    <a:p>
                      <a:endParaRPr lang="es-MX"/>
                    </a:p>
                  </a:txBody>
                  <a:tcPr/>
                </a:tc>
                <a:tc>
                  <a:txBody>
                    <a:bodyPr/>
                    <a:lstStyle/>
                    <a:p>
                      <a:pPr algn="l" fontAlgn="ctr"/>
                      <a:r>
                        <a:rPr lang="es-MX" sz="900" u="none" strike="noStrike">
                          <a:effectLst/>
                        </a:rPr>
                        <a:t> 9 JUSTICIA Y MEDIACIÓN PARA LA ARMONÍA COMUNITARIA </a:t>
                      </a:r>
                      <a:endParaRPr lang="es-MX" sz="900" b="0"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             2,300,000.00 </a:t>
                      </a:r>
                      <a:endParaRPr lang="es-MX" sz="900" b="0" i="0" u="none" strike="noStrike">
                        <a:solidFill>
                          <a:srgbClr val="000000"/>
                        </a:solidFill>
                        <a:effectLst/>
                        <a:latin typeface="Calibri"/>
                      </a:endParaRPr>
                    </a:p>
                  </a:txBody>
                  <a:tcPr marL="7847" marR="7847" marT="7847" marB="0" anchor="ctr"/>
                </a:tc>
              </a:tr>
              <a:tr h="313867">
                <a:tc vMerge="1">
                  <a:txBody>
                    <a:bodyPr/>
                    <a:lstStyle/>
                    <a:p>
                      <a:endParaRPr lang="es-MX"/>
                    </a:p>
                  </a:txBody>
                  <a:tcPr/>
                </a:tc>
                <a:tc>
                  <a:txBody>
                    <a:bodyPr/>
                    <a:lstStyle/>
                    <a:p>
                      <a:pPr algn="l" fontAlgn="ctr"/>
                      <a:r>
                        <a:rPr lang="es-MX" sz="900" u="none" strike="noStrike">
                          <a:effectLst/>
                        </a:rPr>
                        <a:t>2 GESTIÓN INTEGRAL DE LA CALIDAD Y MEJORA REGULATORIA</a:t>
                      </a:r>
                      <a:endParaRPr lang="es-MX" sz="900" b="1"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10 SISTEMA DE GESTIÓN DE LA CALIDAD </a:t>
                      </a:r>
                      <a:endParaRPr lang="es-MX" sz="900" b="0"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             2,280,000.00 </a:t>
                      </a:r>
                      <a:endParaRPr lang="es-MX" sz="900" b="0" i="0" u="none" strike="noStrike">
                        <a:solidFill>
                          <a:srgbClr val="000000"/>
                        </a:solidFill>
                        <a:effectLst/>
                        <a:latin typeface="Calibri"/>
                      </a:endParaRPr>
                    </a:p>
                  </a:txBody>
                  <a:tcPr marL="7847" marR="7847" marT="7847" marB="0" anchor="ctr"/>
                </a:tc>
              </a:tr>
              <a:tr h="313867">
                <a:tc vMerge="1">
                  <a:txBody>
                    <a:bodyPr/>
                    <a:lstStyle/>
                    <a:p>
                      <a:endParaRPr lang="es-MX"/>
                    </a:p>
                  </a:txBody>
                  <a:tcPr/>
                </a:tc>
                <a:tc>
                  <a:txBody>
                    <a:bodyPr/>
                    <a:lstStyle/>
                    <a:p>
                      <a:pPr algn="l" fontAlgn="ctr"/>
                      <a:r>
                        <a:rPr lang="es-MX" sz="900" u="none" strike="noStrike">
                          <a:effectLst/>
                        </a:rPr>
                        <a:t>3 MODERNIZACIÓN DEL ARCHIVO HISTÓRICO</a:t>
                      </a:r>
                      <a:endParaRPr lang="es-MX" sz="900" b="1"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11 PLATAFORMA DIGITAL DEL ARCHIVO HISTÓRICO </a:t>
                      </a:r>
                      <a:endParaRPr lang="es-MX" sz="900" b="0"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                600,000.00 </a:t>
                      </a:r>
                      <a:endParaRPr lang="es-MX" sz="900" b="0" i="0" u="none" strike="noStrike">
                        <a:solidFill>
                          <a:srgbClr val="000000"/>
                        </a:solidFill>
                        <a:effectLst/>
                        <a:latin typeface="Calibri"/>
                      </a:endParaRPr>
                    </a:p>
                  </a:txBody>
                  <a:tcPr marL="7847" marR="7847" marT="7847" marB="0" anchor="ctr"/>
                </a:tc>
              </a:tr>
              <a:tr h="422151">
                <a:tc vMerge="1">
                  <a:txBody>
                    <a:bodyPr/>
                    <a:lstStyle/>
                    <a:p>
                      <a:endParaRPr lang="es-MX"/>
                    </a:p>
                  </a:txBody>
                  <a:tcPr/>
                </a:tc>
                <a:tc>
                  <a:txBody>
                    <a:bodyPr/>
                    <a:lstStyle/>
                    <a:p>
                      <a:pPr algn="l" fontAlgn="ctr"/>
                      <a:r>
                        <a:rPr lang="es-MX" sz="900" u="none" strike="noStrike">
                          <a:effectLst/>
                        </a:rPr>
                        <a:t>4 PROGRAMA DE GOBIERNO MUNICIPAL CERCANO Y VINCULADO</a:t>
                      </a:r>
                      <a:endParaRPr lang="es-MX" sz="900" b="1"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12 NOS VEMOS EL MIERCOLES EN TU COLONIA </a:t>
                      </a:r>
                      <a:endParaRPr lang="es-MX" sz="900" b="0" i="0" u="none" strike="noStrike">
                        <a:solidFill>
                          <a:srgbClr val="000000"/>
                        </a:solidFill>
                        <a:effectLst/>
                        <a:latin typeface="Calibri"/>
                      </a:endParaRPr>
                    </a:p>
                  </a:txBody>
                  <a:tcPr marL="7847" marR="7847" marT="7847" marB="0" anchor="ctr"/>
                </a:tc>
                <a:tc>
                  <a:txBody>
                    <a:bodyPr/>
                    <a:lstStyle/>
                    <a:p>
                      <a:pPr algn="l" fontAlgn="ctr"/>
                      <a:r>
                        <a:rPr lang="es-MX" sz="900" u="none" strike="noStrike">
                          <a:effectLst/>
                        </a:rPr>
                        <a:t> $                600,000.00 </a:t>
                      </a:r>
                      <a:endParaRPr lang="es-MX" sz="900" b="0" i="0" u="none" strike="noStrike">
                        <a:solidFill>
                          <a:srgbClr val="000000"/>
                        </a:solidFill>
                        <a:effectLst/>
                        <a:latin typeface="Calibri"/>
                      </a:endParaRPr>
                    </a:p>
                  </a:txBody>
                  <a:tcPr marL="7847" marR="7847" marT="7847" marB="0" anchor="ctr"/>
                </a:tc>
              </a:tr>
              <a:tr h="309159">
                <a:tc>
                  <a:txBody>
                    <a:bodyPr/>
                    <a:lstStyle/>
                    <a:p>
                      <a:pPr algn="ctr" fontAlgn="ctr"/>
                      <a:endParaRPr lang="es-MX" sz="900" b="1" i="0" u="none" strike="noStrike">
                        <a:solidFill>
                          <a:srgbClr val="000000"/>
                        </a:solidFill>
                        <a:effectLst/>
                        <a:latin typeface="Calibri"/>
                      </a:endParaRPr>
                    </a:p>
                  </a:txBody>
                  <a:tcPr marL="7847" marR="7847" marT="7847" marB="0" anchor="ctr"/>
                </a:tc>
                <a:tc>
                  <a:txBody>
                    <a:bodyPr/>
                    <a:lstStyle/>
                    <a:p>
                      <a:pPr algn="l" fontAlgn="ctr"/>
                      <a:endParaRPr lang="es-MX" sz="900" b="1" i="0" u="none" strike="noStrike">
                        <a:solidFill>
                          <a:srgbClr val="000000"/>
                        </a:solidFill>
                        <a:effectLst/>
                        <a:latin typeface="Calibri"/>
                      </a:endParaRPr>
                    </a:p>
                  </a:txBody>
                  <a:tcPr marL="7847" marR="7847" marT="7847" marB="0" anchor="ctr"/>
                </a:tc>
                <a:tc>
                  <a:txBody>
                    <a:bodyPr/>
                    <a:lstStyle/>
                    <a:p>
                      <a:pPr algn="ctr" fontAlgn="ctr"/>
                      <a:r>
                        <a:rPr lang="es-MX" sz="1000" u="none" strike="noStrike">
                          <a:effectLst/>
                        </a:rPr>
                        <a:t>TOTAL EJE 1</a:t>
                      </a:r>
                      <a:endParaRPr lang="es-MX" sz="1000" b="1" i="0" u="none" strike="noStrike">
                        <a:solidFill>
                          <a:srgbClr val="F2F2F2"/>
                        </a:solidFill>
                        <a:effectLst/>
                        <a:latin typeface="Calibri"/>
                      </a:endParaRPr>
                    </a:p>
                  </a:txBody>
                  <a:tcPr marL="7847" marR="7847" marT="7847" marB="0" anchor="ctr"/>
                </a:tc>
                <a:tc>
                  <a:txBody>
                    <a:bodyPr/>
                    <a:lstStyle/>
                    <a:p>
                      <a:pPr algn="ctr" fontAlgn="ctr"/>
                      <a:r>
                        <a:rPr lang="es-MX" sz="1000" u="none" strike="noStrike" dirty="0">
                          <a:effectLst/>
                        </a:rPr>
                        <a:t> $  857,792,825.92 </a:t>
                      </a:r>
                      <a:endParaRPr lang="es-MX" sz="1000" b="1" i="0" u="none" strike="noStrike" dirty="0">
                        <a:solidFill>
                          <a:srgbClr val="F2F2F2"/>
                        </a:solidFill>
                        <a:effectLst/>
                        <a:latin typeface="Calibri"/>
                      </a:endParaRPr>
                    </a:p>
                  </a:txBody>
                  <a:tcPr marL="7847" marR="7847" marT="7847" marB="0" anchor="ctr"/>
                </a:tc>
              </a:tr>
            </a:tbl>
          </a:graphicData>
        </a:graphic>
      </p:graphicFrame>
    </p:spTree>
    <p:extLst>
      <p:ext uri="{BB962C8B-B14F-4D97-AF65-F5344CB8AC3E}">
        <p14:creationId xmlns:p14="http://schemas.microsoft.com/office/powerpoint/2010/main" val="2143457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16387" name="Picture 3" descr="C:\Users\Rafael Olivares\Desktop\FONDO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9144000" cy="6864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idx="1"/>
            <p:extLst>
              <p:ext uri="{D42A27DB-BD31-4B8C-83A1-F6EECF244321}">
                <p14:modId xmlns:p14="http://schemas.microsoft.com/office/powerpoint/2010/main" val="808166782"/>
              </p:ext>
            </p:extLst>
          </p:nvPr>
        </p:nvGraphicFramePr>
        <p:xfrm>
          <a:off x="457200" y="2582033"/>
          <a:ext cx="7715201" cy="2527125"/>
        </p:xfrm>
        <a:graphic>
          <a:graphicData uri="http://schemas.openxmlformats.org/drawingml/2006/table">
            <a:tbl>
              <a:tblPr>
                <a:tableStyleId>{3C2FFA5D-87B4-456A-9821-1D502468CF0F}</a:tableStyleId>
              </a:tblPr>
              <a:tblGrid>
                <a:gridCol w="1224825"/>
                <a:gridCol w="1822691"/>
                <a:gridCol w="3105325"/>
                <a:gridCol w="1562360"/>
              </a:tblGrid>
              <a:tr h="648039">
                <a:tc>
                  <a:txBody>
                    <a:bodyPr/>
                    <a:lstStyle/>
                    <a:p>
                      <a:pPr algn="ctr" fontAlgn="ctr"/>
                      <a:r>
                        <a:rPr lang="es-MX" sz="1400" u="none" strike="noStrike" dirty="0">
                          <a:effectLst/>
                        </a:rPr>
                        <a:t>EJE</a:t>
                      </a:r>
                      <a:endParaRPr lang="es-MX" sz="1400" b="1" i="0" u="none" strike="noStrike" dirty="0">
                        <a:solidFill>
                          <a:srgbClr val="F2F2F2"/>
                        </a:solidFill>
                        <a:effectLst/>
                        <a:latin typeface="Calibri"/>
                      </a:endParaRPr>
                    </a:p>
                  </a:txBody>
                  <a:tcPr marL="8330" marR="8330" marT="8330" marB="0" anchor="ctr"/>
                </a:tc>
                <a:tc>
                  <a:txBody>
                    <a:bodyPr/>
                    <a:lstStyle/>
                    <a:p>
                      <a:pPr algn="ctr" fontAlgn="ctr"/>
                      <a:r>
                        <a:rPr lang="es-MX" sz="1400" u="none" strike="noStrike">
                          <a:effectLst/>
                        </a:rPr>
                        <a:t>PROGRAMA</a:t>
                      </a:r>
                      <a:endParaRPr lang="es-MX" sz="1400" b="1" i="0" u="none" strike="noStrike">
                        <a:solidFill>
                          <a:srgbClr val="F2F2F2"/>
                        </a:solidFill>
                        <a:effectLst/>
                        <a:latin typeface="Calibri"/>
                      </a:endParaRPr>
                    </a:p>
                  </a:txBody>
                  <a:tcPr marL="8330" marR="8330" marT="8330" marB="0" anchor="ctr"/>
                </a:tc>
                <a:tc>
                  <a:txBody>
                    <a:bodyPr/>
                    <a:lstStyle/>
                    <a:p>
                      <a:pPr algn="ctr" fontAlgn="ctr"/>
                      <a:r>
                        <a:rPr lang="es-MX" sz="1400" u="none" strike="noStrike">
                          <a:effectLst/>
                        </a:rPr>
                        <a:t>PROYECTO</a:t>
                      </a:r>
                      <a:endParaRPr lang="es-MX" sz="1400" b="1" i="0" u="none" strike="noStrike">
                        <a:solidFill>
                          <a:srgbClr val="F2F2F2"/>
                        </a:solidFill>
                        <a:effectLst/>
                        <a:latin typeface="Calibri"/>
                      </a:endParaRPr>
                    </a:p>
                  </a:txBody>
                  <a:tcPr marL="8330" marR="8330" marT="8330" marB="0" anchor="ctr"/>
                </a:tc>
                <a:tc>
                  <a:txBody>
                    <a:bodyPr/>
                    <a:lstStyle/>
                    <a:p>
                      <a:pPr algn="ctr" fontAlgn="ctr"/>
                      <a:r>
                        <a:rPr lang="es-MX" sz="1400" u="none" strike="noStrike">
                          <a:effectLst/>
                        </a:rPr>
                        <a:t> PRESUPUESTO </a:t>
                      </a:r>
                      <a:endParaRPr lang="es-MX" sz="1400" b="1" i="0" u="none" strike="noStrike">
                        <a:solidFill>
                          <a:srgbClr val="F2F2F2"/>
                        </a:solidFill>
                        <a:effectLst/>
                        <a:latin typeface="Calibri"/>
                      </a:endParaRPr>
                    </a:p>
                  </a:txBody>
                  <a:tcPr marL="8330" marR="8330" marT="8330" marB="0" anchor="ctr"/>
                </a:tc>
              </a:tr>
              <a:tr h="301530">
                <a:tc rowSpan="5">
                  <a:txBody>
                    <a:bodyPr/>
                    <a:lstStyle/>
                    <a:p>
                      <a:pPr algn="ctr" fontAlgn="ctr"/>
                      <a:r>
                        <a:rPr lang="es-MX" sz="1000" u="none" strike="noStrike">
                          <a:effectLst/>
                        </a:rPr>
                        <a:t>EJE 2 - SEGURIDAD CIUDADANA</a:t>
                      </a:r>
                      <a:endParaRPr lang="es-MX" sz="1000" b="1" i="0" u="none" strike="noStrike">
                        <a:solidFill>
                          <a:srgbClr val="000000"/>
                        </a:solidFill>
                        <a:effectLst/>
                        <a:latin typeface="Calibri"/>
                      </a:endParaRPr>
                    </a:p>
                  </a:txBody>
                  <a:tcPr marL="8330" marR="8330" marT="8330" marB="0" anchor="ctr"/>
                </a:tc>
                <a:tc>
                  <a:txBody>
                    <a:bodyPr/>
                    <a:lstStyle/>
                    <a:p>
                      <a:pPr algn="l" fontAlgn="ctr"/>
                      <a:r>
                        <a:rPr lang="es-MX" sz="1000" u="none" strike="noStrike" dirty="0">
                          <a:effectLst/>
                        </a:rPr>
                        <a:t>5 DESARROLLO POLICIAL INTEGRAL</a:t>
                      </a:r>
                      <a:endParaRPr lang="es-MX" sz="1000" b="1" i="0" u="none" strike="noStrike" dirty="0">
                        <a:solidFill>
                          <a:srgbClr val="000000"/>
                        </a:solidFill>
                        <a:effectLst/>
                        <a:latin typeface="Calibri"/>
                      </a:endParaRPr>
                    </a:p>
                  </a:txBody>
                  <a:tcPr marL="8330" marR="8330" marT="8330" marB="0" anchor="ctr"/>
                </a:tc>
                <a:tc>
                  <a:txBody>
                    <a:bodyPr/>
                    <a:lstStyle/>
                    <a:p>
                      <a:pPr algn="l" fontAlgn="ctr"/>
                      <a:r>
                        <a:rPr lang="es-MX" sz="1000" u="none" strike="noStrike">
                          <a:effectLst/>
                        </a:rPr>
                        <a:t> 13 ADMINISTRACIÓN Y OPERACIÓN DE SEGURIDAD PÚBLICA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206,893,616.08 </a:t>
                      </a:r>
                      <a:endParaRPr lang="es-MX" sz="1000" b="0" i="0" u="none" strike="noStrike">
                        <a:solidFill>
                          <a:srgbClr val="000000"/>
                        </a:solidFill>
                        <a:effectLst/>
                        <a:latin typeface="Calibri"/>
                      </a:endParaRPr>
                    </a:p>
                  </a:txBody>
                  <a:tcPr marL="8330" marR="8330" marT="8330" marB="0" anchor="ctr"/>
                </a:tc>
              </a:tr>
              <a:tr h="301530">
                <a:tc vMerge="1">
                  <a:txBody>
                    <a:bodyPr/>
                    <a:lstStyle/>
                    <a:p>
                      <a:endParaRPr lang="es-MX"/>
                    </a:p>
                  </a:txBody>
                  <a:tcPr/>
                </a:tc>
                <a:tc rowSpan="2">
                  <a:txBody>
                    <a:bodyPr/>
                    <a:lstStyle/>
                    <a:p>
                      <a:pPr algn="l" fontAlgn="ctr"/>
                      <a:r>
                        <a:rPr lang="es-MX" sz="1000" u="none" strike="noStrike">
                          <a:effectLst/>
                        </a:rPr>
                        <a:t>6 PROTECCIÓN CIVIL Y PREVENCIÓN DE ACCIDENTES</a:t>
                      </a:r>
                      <a:endParaRPr lang="es-MX" sz="1000" b="1"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14 BOMBEROS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4,800,000.00 </a:t>
                      </a:r>
                      <a:endParaRPr lang="es-MX" sz="1000" b="0" i="0" u="none" strike="noStrike">
                        <a:solidFill>
                          <a:srgbClr val="000000"/>
                        </a:solidFill>
                        <a:effectLst/>
                        <a:latin typeface="Calibri"/>
                      </a:endParaRPr>
                    </a:p>
                  </a:txBody>
                  <a:tcPr marL="8330" marR="8330" marT="8330" marB="0" anchor="ctr"/>
                </a:tc>
              </a:tr>
              <a:tr h="301530">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15 PROTECCIÓN CIVIL Y PREVENCIÓN DE ACCIDENTES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3,900,000.00 </a:t>
                      </a:r>
                      <a:endParaRPr lang="es-MX" sz="1000" b="0" i="0" u="none" strike="noStrike">
                        <a:solidFill>
                          <a:srgbClr val="000000"/>
                        </a:solidFill>
                        <a:effectLst/>
                        <a:latin typeface="Calibri"/>
                      </a:endParaRPr>
                    </a:p>
                  </a:txBody>
                  <a:tcPr marL="8330" marR="8330" marT="8330" marB="0" anchor="ctr"/>
                </a:tc>
              </a:tr>
              <a:tr h="333182">
                <a:tc vMerge="1">
                  <a:txBody>
                    <a:bodyPr/>
                    <a:lstStyle/>
                    <a:p>
                      <a:endParaRPr lang="es-MX"/>
                    </a:p>
                  </a:txBody>
                  <a:tcPr/>
                </a:tc>
                <a:tc>
                  <a:txBody>
                    <a:bodyPr/>
                    <a:lstStyle/>
                    <a:p>
                      <a:pPr algn="l" fontAlgn="ctr"/>
                      <a:r>
                        <a:rPr lang="es-MX" sz="1000" u="none" strike="noStrike">
                          <a:effectLst/>
                        </a:rPr>
                        <a:t>7 EQUIPAMIENTO CAPACITACIÓN Y PROFESIONALIZACIÓN</a:t>
                      </a:r>
                      <a:endParaRPr lang="es-MX" sz="1000" b="1"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16 SUBSEMUN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40,000,000.00 </a:t>
                      </a:r>
                      <a:endParaRPr lang="es-MX" sz="1000" b="0" i="0" u="none" strike="noStrike">
                        <a:solidFill>
                          <a:srgbClr val="000000"/>
                        </a:solidFill>
                        <a:effectLst/>
                        <a:latin typeface="Calibri"/>
                      </a:endParaRPr>
                    </a:p>
                  </a:txBody>
                  <a:tcPr marL="8330" marR="8330" marT="8330" marB="0" anchor="ctr"/>
                </a:tc>
              </a:tr>
              <a:tr h="301530">
                <a:tc vMerge="1">
                  <a:txBody>
                    <a:bodyPr/>
                    <a:lstStyle/>
                    <a:p>
                      <a:endParaRPr lang="es-MX"/>
                    </a:p>
                  </a:txBody>
                  <a:tcPr/>
                </a:tc>
                <a:tc>
                  <a:txBody>
                    <a:bodyPr/>
                    <a:lstStyle/>
                    <a:p>
                      <a:pPr algn="l" fontAlgn="ctr"/>
                      <a:r>
                        <a:rPr lang="es-MX" sz="1000" u="none" strike="noStrike">
                          <a:effectLst/>
                        </a:rPr>
                        <a:t>8 TORREÓN EN PAZ</a:t>
                      </a:r>
                      <a:endParaRPr lang="es-MX" sz="1000" b="1"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17 LÍNEA VERDE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8,160,000.00 </a:t>
                      </a:r>
                      <a:endParaRPr lang="es-MX" sz="1000" b="0" i="0" u="none" strike="noStrike">
                        <a:solidFill>
                          <a:srgbClr val="000000"/>
                        </a:solidFill>
                        <a:effectLst/>
                        <a:latin typeface="Calibri"/>
                      </a:endParaRPr>
                    </a:p>
                  </a:txBody>
                  <a:tcPr marL="8330" marR="8330" marT="8330" marB="0" anchor="ctr"/>
                </a:tc>
              </a:tr>
              <a:tr h="328184">
                <a:tc>
                  <a:txBody>
                    <a:bodyPr/>
                    <a:lstStyle/>
                    <a:p>
                      <a:pPr algn="ctr" fontAlgn="ctr"/>
                      <a:endParaRPr lang="es-MX" sz="1000" b="1" i="0" u="none" strike="noStrike">
                        <a:solidFill>
                          <a:srgbClr val="000000"/>
                        </a:solidFill>
                        <a:effectLst/>
                        <a:latin typeface="Calibri"/>
                      </a:endParaRPr>
                    </a:p>
                  </a:txBody>
                  <a:tcPr marL="8330" marR="8330" marT="8330" marB="0" anchor="ctr"/>
                </a:tc>
                <a:tc>
                  <a:txBody>
                    <a:bodyPr/>
                    <a:lstStyle/>
                    <a:p>
                      <a:pPr algn="l" fontAlgn="ctr"/>
                      <a:endParaRPr lang="es-MX" sz="1000" b="1" i="0" u="none" strike="noStrike">
                        <a:solidFill>
                          <a:srgbClr val="000000"/>
                        </a:solidFill>
                        <a:effectLst/>
                        <a:latin typeface="Calibri"/>
                      </a:endParaRPr>
                    </a:p>
                  </a:txBody>
                  <a:tcPr marL="8330" marR="8330" marT="8330" marB="0" anchor="ctr"/>
                </a:tc>
                <a:tc>
                  <a:txBody>
                    <a:bodyPr/>
                    <a:lstStyle/>
                    <a:p>
                      <a:pPr algn="ctr" fontAlgn="ctr"/>
                      <a:r>
                        <a:rPr lang="es-MX" sz="1000" u="none" strike="noStrike">
                          <a:effectLst/>
                        </a:rPr>
                        <a:t>TOTAL EJE 2</a:t>
                      </a:r>
                      <a:endParaRPr lang="es-MX" sz="1000" b="1" i="0" u="none" strike="noStrike">
                        <a:solidFill>
                          <a:srgbClr val="F2F2F2"/>
                        </a:solidFill>
                        <a:effectLst/>
                        <a:latin typeface="Calibri"/>
                      </a:endParaRPr>
                    </a:p>
                  </a:txBody>
                  <a:tcPr marL="8330" marR="8330" marT="8330" marB="0" anchor="ctr"/>
                </a:tc>
                <a:tc>
                  <a:txBody>
                    <a:bodyPr/>
                    <a:lstStyle/>
                    <a:p>
                      <a:pPr algn="ctr" fontAlgn="ctr"/>
                      <a:r>
                        <a:rPr lang="es-MX" sz="1000" u="none" strike="noStrike" dirty="0">
                          <a:effectLst/>
                        </a:rPr>
                        <a:t> $  263,753,616.08 </a:t>
                      </a:r>
                      <a:endParaRPr lang="es-MX" sz="1000" b="1" i="0" u="none" strike="noStrike" dirty="0">
                        <a:solidFill>
                          <a:srgbClr val="F2F2F2"/>
                        </a:solidFill>
                        <a:effectLst/>
                        <a:latin typeface="Calibri"/>
                      </a:endParaRPr>
                    </a:p>
                  </a:txBody>
                  <a:tcPr marL="8330" marR="8330" marT="8330" marB="0" anchor="ctr"/>
                </a:tc>
              </a:tr>
            </a:tbl>
          </a:graphicData>
        </a:graphic>
      </p:graphicFrame>
    </p:spTree>
    <p:extLst>
      <p:ext uri="{BB962C8B-B14F-4D97-AF65-F5344CB8AC3E}">
        <p14:creationId xmlns:p14="http://schemas.microsoft.com/office/powerpoint/2010/main" val="3933284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5" name="4 Marcador de contenido"/>
          <p:cNvGraphicFramePr>
            <a:graphicFrameLocks noGrp="1"/>
          </p:cNvGraphicFramePr>
          <p:nvPr>
            <p:ph idx="1"/>
          </p:nvPr>
        </p:nvGraphicFramePr>
        <p:xfrm>
          <a:off x="2489758" y="1600200"/>
          <a:ext cx="4164483" cy="4525962"/>
        </p:xfrm>
        <a:graphic>
          <a:graphicData uri="http://schemas.openxmlformats.org/drawingml/2006/table">
            <a:tbl>
              <a:tblPr>
                <a:tableStyleId>{5C22544A-7EE6-4342-B048-85BDC9FD1C3A}</a:tableStyleId>
              </a:tblPr>
              <a:tblGrid>
                <a:gridCol w="1193728"/>
                <a:gridCol w="1193728"/>
                <a:gridCol w="1193728"/>
                <a:gridCol w="583299"/>
              </a:tblGrid>
              <a:tr h="89623">
                <a:tc>
                  <a:txBody>
                    <a:bodyPr/>
                    <a:lstStyle/>
                    <a:p>
                      <a:pPr algn="ctr" fontAlgn="ctr"/>
                      <a:r>
                        <a:rPr lang="es-MX" sz="500" u="none" strike="noStrike">
                          <a:effectLst/>
                        </a:rPr>
                        <a:t>EJE</a:t>
                      </a:r>
                      <a:endParaRPr lang="es-MX" sz="500" b="1" i="0" u="none" strike="noStrike">
                        <a:solidFill>
                          <a:srgbClr val="000000"/>
                        </a:solidFill>
                        <a:effectLst/>
                        <a:latin typeface="Calibri Light"/>
                      </a:endParaRPr>
                    </a:p>
                  </a:txBody>
                  <a:tcPr marL="4481" marR="4481" marT="4481" marB="0" anchor="ctr"/>
                </a:tc>
                <a:tc>
                  <a:txBody>
                    <a:bodyPr/>
                    <a:lstStyle/>
                    <a:p>
                      <a:pPr algn="l" fontAlgn="ctr"/>
                      <a:r>
                        <a:rPr lang="es-MX" sz="500" u="none" strike="noStrike">
                          <a:effectLst/>
                        </a:rPr>
                        <a:t>PROGRAMA</a:t>
                      </a:r>
                      <a:endParaRPr lang="es-MX" sz="500" b="1" i="0" u="none" strike="noStrike">
                        <a:solidFill>
                          <a:srgbClr val="000000"/>
                        </a:solidFill>
                        <a:effectLst/>
                        <a:latin typeface="Calibri Light"/>
                      </a:endParaRPr>
                    </a:p>
                  </a:txBody>
                  <a:tcPr marL="4481" marR="4481" marT="4481" marB="0" anchor="ctr"/>
                </a:tc>
                <a:tc>
                  <a:txBody>
                    <a:bodyPr/>
                    <a:lstStyle/>
                    <a:p>
                      <a:pPr algn="l" fontAlgn="ctr"/>
                      <a:r>
                        <a:rPr lang="es-MX" sz="500" u="none" strike="noStrike">
                          <a:effectLst/>
                        </a:rPr>
                        <a:t>COMPONENTE</a:t>
                      </a:r>
                      <a:endParaRPr lang="es-MX" sz="500" b="1" i="0" u="none" strike="noStrike">
                        <a:solidFill>
                          <a:srgbClr val="000000"/>
                        </a:solidFill>
                        <a:effectLst/>
                        <a:latin typeface="Calibri Light"/>
                      </a:endParaRPr>
                    </a:p>
                  </a:txBody>
                  <a:tcPr marL="4481" marR="4481" marT="4481" marB="0" anchor="ctr"/>
                </a:tc>
                <a:tc>
                  <a:txBody>
                    <a:bodyPr/>
                    <a:lstStyle/>
                    <a:p>
                      <a:pPr algn="ctr" fontAlgn="ctr"/>
                      <a:r>
                        <a:rPr lang="es-MX" sz="500" u="none" strike="noStrike">
                          <a:effectLst/>
                        </a:rPr>
                        <a:t>PRESUPUESTO</a:t>
                      </a:r>
                      <a:endParaRPr lang="es-MX" sz="500" b="1" i="0" u="none" strike="noStrike">
                        <a:solidFill>
                          <a:srgbClr val="000000"/>
                        </a:solidFill>
                        <a:effectLst/>
                        <a:latin typeface="Calibri Light"/>
                      </a:endParaRPr>
                    </a:p>
                  </a:txBody>
                  <a:tcPr marL="4481" marR="4481" marT="4481" marB="0" anchor="ctr"/>
                </a:tc>
              </a:tr>
              <a:tr h="179246">
                <a:tc rowSpan="37">
                  <a:txBody>
                    <a:bodyPr/>
                    <a:lstStyle/>
                    <a:p>
                      <a:pPr algn="ctr" fontAlgn="ctr"/>
                      <a:r>
                        <a:rPr lang="es-MX" sz="500" u="none" strike="noStrike">
                          <a:effectLst/>
                        </a:rPr>
                        <a:t>EJE 3 - MEDIO AMBIENTE Y ENTORNO URBANO</a:t>
                      </a:r>
                      <a:endParaRPr lang="es-MX" sz="500" b="1" i="0" u="none" strike="noStrike">
                        <a:solidFill>
                          <a:srgbClr val="000000"/>
                        </a:solidFill>
                        <a:effectLst/>
                        <a:latin typeface="Calibri Light"/>
                      </a:endParaRPr>
                    </a:p>
                  </a:txBody>
                  <a:tcPr marL="4481" marR="4481" marT="4481" marB="0" anchor="ctr"/>
                </a:tc>
                <a:tc rowSpan="5">
                  <a:txBody>
                    <a:bodyPr/>
                    <a:lstStyle/>
                    <a:p>
                      <a:pPr algn="ctr" fontAlgn="ctr"/>
                      <a:r>
                        <a:rPr lang="es-MX" sz="500" u="none" strike="noStrike">
                          <a:effectLst/>
                        </a:rPr>
                        <a:t>9 DESARROLLO SUSTENTABLE Y LA PROTECCIÓN AL MEDIO AMBIENTE</a:t>
                      </a:r>
                      <a:endParaRPr lang="es-MX" sz="500" b="1" i="0" u="none" strike="noStrike">
                        <a:solidFill>
                          <a:srgbClr val="000000"/>
                        </a:solidFill>
                        <a:effectLst/>
                        <a:latin typeface="Calibri Light"/>
                      </a:endParaRPr>
                    </a:p>
                  </a:txBody>
                  <a:tcPr marL="4481" marR="4481" marT="4481" marB="0" anchor="ctr"/>
                </a:tc>
                <a:tc>
                  <a:txBody>
                    <a:bodyPr/>
                    <a:lstStyle/>
                    <a:p>
                      <a:pPr algn="ctr" fontAlgn="ctr"/>
                      <a:r>
                        <a:rPr lang="es-MX" sz="500" u="none" strike="noStrike">
                          <a:effectLst/>
                        </a:rPr>
                        <a:t>17 PRESERVACIÓN DE LOS RECURSOS BIOTICOS DEL MUNICIPIO DE TORREON</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$1,000,000.00</a:t>
                      </a:r>
                      <a:endParaRPr lang="es-MX" sz="500" b="0" i="0" u="none" strike="noStrike">
                        <a:solidFill>
                          <a:srgbClr val="000000"/>
                        </a:solidFill>
                        <a:effectLst/>
                        <a:latin typeface="Calibri Light"/>
                      </a:endParaRPr>
                    </a:p>
                  </a:txBody>
                  <a:tcPr marL="4481" marR="4481" marT="4481" marB="0" anchor="ctr"/>
                </a:tc>
              </a:tr>
              <a:tr h="179246">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18 EDUCACIÓN Y CULTURA AMBIENTAL PARA UN ESTILO DE VIDA SALUDABLE</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$900,000.00</a:t>
                      </a:r>
                      <a:endParaRPr lang="es-MX" sz="500" b="0" i="0" u="none" strike="noStrike">
                        <a:solidFill>
                          <a:srgbClr val="000000"/>
                        </a:solidFill>
                        <a:effectLst/>
                        <a:latin typeface="Calibri Light"/>
                      </a:endParaRPr>
                    </a:p>
                  </a:txBody>
                  <a:tcPr marL="4481" marR="4481" marT="4481" marB="0" anchor="ctr"/>
                </a:tc>
              </a:tr>
              <a:tr h="241086">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19 REGULACIÓN Y VIGILANCIA EN EL CUMPLIMIENTO DE LA NORMATIVIDAD AMBIENTAL</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$100,000.00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20 CALIDAD DEL AIRE</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$800,000.00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21 GESTIÓN DE RESIDUOS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$300,000.00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a:txBody>
                    <a:bodyPr/>
                    <a:lstStyle/>
                    <a:p>
                      <a:pPr algn="ctr" fontAlgn="ctr"/>
                      <a:r>
                        <a:rPr lang="es-MX" sz="500" u="none" strike="noStrike">
                          <a:effectLst/>
                        </a:rPr>
                        <a:t>10 PASEO COLÓN</a:t>
                      </a:r>
                      <a:endParaRPr lang="es-MX" sz="500" b="1" i="0" u="none" strike="noStrike">
                        <a:solidFill>
                          <a:srgbClr val="000000"/>
                        </a:solidFill>
                        <a:effectLst/>
                        <a:latin typeface="Calibri Light"/>
                      </a:endParaRPr>
                    </a:p>
                  </a:txBody>
                  <a:tcPr marL="4481" marR="4481" marT="4481" marB="0" anchor="ctr"/>
                </a:tc>
                <a:tc>
                  <a:txBody>
                    <a:bodyPr/>
                    <a:lstStyle/>
                    <a:p>
                      <a:pPr algn="ctr" fontAlgn="ctr"/>
                      <a:r>
                        <a:rPr lang="es-MX" sz="500" u="none" strike="noStrike">
                          <a:effectLst/>
                        </a:rPr>
                        <a:t>22 PASEO COLÓN</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$4,000,000.00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rowSpan="24">
                  <a:txBody>
                    <a:bodyPr/>
                    <a:lstStyle/>
                    <a:p>
                      <a:pPr algn="ctr" fontAlgn="ctr"/>
                      <a:r>
                        <a:rPr lang="es-MX" sz="500" u="none" strike="noStrike">
                          <a:effectLst/>
                        </a:rPr>
                        <a:t>11 MEJOR IMAGEN DE LA COMUNIDAD</a:t>
                      </a:r>
                      <a:endParaRPr lang="es-MX" sz="500" b="1" i="0" u="none" strike="noStrike">
                        <a:solidFill>
                          <a:srgbClr val="000000"/>
                        </a:solidFill>
                        <a:effectLst/>
                        <a:latin typeface="Calibri Light"/>
                      </a:endParaRPr>
                    </a:p>
                  </a:txBody>
                  <a:tcPr marL="4481" marR="4481" marT="4481" marB="0" anchor="ctr"/>
                </a:tc>
                <a:tc>
                  <a:txBody>
                    <a:bodyPr/>
                    <a:lstStyle/>
                    <a:p>
                      <a:pPr algn="ctr" fontAlgn="ctr"/>
                      <a:r>
                        <a:rPr lang="es-MX" sz="500" u="none" strike="noStrike">
                          <a:effectLst/>
                        </a:rPr>
                        <a:t>23 PINTURA EN PLAZAS Y VIALIDADES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$7,000,000.00</a:t>
                      </a:r>
                      <a:endParaRPr lang="es-MX" sz="500" b="0" i="0" u="none" strike="noStrike">
                        <a:solidFill>
                          <a:srgbClr val="000000"/>
                        </a:solidFill>
                        <a:effectLst/>
                        <a:latin typeface="Calibri Light"/>
                      </a:endParaRPr>
                    </a:p>
                  </a:txBody>
                  <a:tcPr marL="4481" marR="4481" marT="4481" marB="0" anchor="ctr"/>
                </a:tc>
              </a:tr>
              <a:tr h="179246">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24 MANTENIMIENTO Y CONSERVACIÓN DE PLAZAS Y ÁREAS VERDES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$5,700,000.00</a:t>
                      </a:r>
                      <a:endParaRPr lang="es-MX" sz="500" b="0" i="0" u="none" strike="noStrike">
                        <a:solidFill>
                          <a:srgbClr val="000000"/>
                        </a:solidFill>
                        <a:effectLst/>
                        <a:latin typeface="Calibri Light"/>
                      </a:endParaRPr>
                    </a:p>
                  </a:txBody>
                  <a:tcPr marL="4481" marR="4481" marT="4481" marB="0" anchor="ctr"/>
                </a:tc>
              </a:tr>
              <a:tr h="179246">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25 MANTENIMIENTO INTEGRAL BOSQUE V. CARRANZA Y PLAZA MAYOR</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$1,800,000.00</a:t>
                      </a:r>
                      <a:endParaRPr lang="es-MX" sz="500" b="0" i="0" u="none" strike="noStrike">
                        <a:solidFill>
                          <a:srgbClr val="000000"/>
                        </a:solidFill>
                        <a:effectLst/>
                        <a:latin typeface="Calibri Light"/>
                      </a:endParaRPr>
                    </a:p>
                  </a:txBody>
                  <a:tcPr marL="4481" marR="4481" marT="4481" marB="0" anchor="ctr"/>
                </a:tc>
              </a:tr>
              <a:tr h="162218">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26 MANTENIMIENTO DE PUENTES PEATONALES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$400,000.00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27 BOSQUE URBANO</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$2,500,000.00</a:t>
                      </a:r>
                      <a:endParaRPr lang="es-MX" sz="500" b="0" i="0" u="none" strike="noStrike">
                        <a:solidFill>
                          <a:srgbClr val="000000"/>
                        </a:solidFill>
                        <a:effectLst/>
                        <a:latin typeface="Calibri Light"/>
                      </a:endParaRPr>
                    </a:p>
                  </a:txBody>
                  <a:tcPr marL="4481" marR="4481" marT="4481" marB="0" anchor="ctr"/>
                </a:tc>
              </a:tr>
              <a:tr h="179246">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28 REHABILITACIÓN Y REGULARIZACIÓN DE ALUMBRADO PÚBLICO</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$600,000.00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29 SERVICIOS EN PANTEONES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$100,000.00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30 SEÑALÉTICA EN VIALIDADES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$5,505,471.81</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31 ANTIGRAFITTI</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$2,000,000.00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32 CERO BACHES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$2,000,000.00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33 ALUMBRADO PÚBLICO</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$130,000,000.00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34 PAVIMENTACIÓN</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$32,000,000.00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35 DRENAJE</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$1,500,000.00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36 TECHUMBRES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$9,000,000.00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37 INFRAESTRUCTURA EN ESCUELAS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$2,000,000.00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38 BARDAS PERIMETRALES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$7,000,000.00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39 ESTUDIOS Y PROYECTOS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$1,700,000.00</a:t>
                      </a:r>
                      <a:endParaRPr lang="es-MX" sz="500" b="0" i="0" u="none" strike="noStrike">
                        <a:solidFill>
                          <a:srgbClr val="000000"/>
                        </a:solidFill>
                        <a:effectLst/>
                        <a:latin typeface="Calibri Light"/>
                      </a:endParaRPr>
                    </a:p>
                  </a:txBody>
                  <a:tcPr marL="4481" marR="4481" marT="4481" marB="0" anchor="ctr"/>
                </a:tc>
              </a:tr>
              <a:tr h="179246">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40 REPARACIÓN DE VIVIENDAS EN 1RA Y 2DA RINCONADA DE LA UNIÓN</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$4,500,000.00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41 MUSEO DEL ALGODÓN</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$7,000,000.00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42 CIUDAD DIF</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$10,000,000.00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43 REMOZAMIENTO BLVD. LAS QUINTAS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$1,400,000.00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44 ADECUACIÓN AL MERCADO JUÁREZ</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$3,000,000.00</a:t>
                      </a:r>
                      <a:endParaRPr lang="es-MX" sz="500" b="0" i="0" u="none" strike="noStrike">
                        <a:solidFill>
                          <a:srgbClr val="000000"/>
                        </a:solidFill>
                        <a:effectLst/>
                        <a:latin typeface="Calibri Light"/>
                      </a:endParaRPr>
                    </a:p>
                  </a:txBody>
                  <a:tcPr marL="4481" marR="4481" marT="4481" marB="0" anchor="ctr"/>
                </a:tc>
              </a:tr>
              <a:tr h="179246">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45 REMODELACIÓN Y EQUIPAMIENTO DE EDIFICIOS MUNICIPALES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$2,000,000.00</a:t>
                      </a:r>
                      <a:endParaRPr lang="es-MX" sz="500" b="0" i="0" u="none" strike="noStrike">
                        <a:solidFill>
                          <a:srgbClr val="000000"/>
                        </a:solidFill>
                        <a:effectLst/>
                        <a:latin typeface="Calibri Light"/>
                      </a:endParaRPr>
                    </a:p>
                  </a:txBody>
                  <a:tcPr marL="4481" marR="4481" marT="4481" marB="0" anchor="ctr"/>
                </a:tc>
              </a:tr>
              <a:tr h="179246">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46 RECOLECCIÓN Y DISPOSICIÓN DE RESIDUOS SÓLIDOS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$1,000,000.00</a:t>
                      </a:r>
                      <a:endParaRPr lang="es-MX" sz="500" b="0" i="0" u="none" strike="noStrike">
                        <a:solidFill>
                          <a:srgbClr val="000000"/>
                        </a:solidFill>
                        <a:effectLst/>
                        <a:latin typeface="Calibri Light"/>
                      </a:endParaRPr>
                    </a:p>
                  </a:txBody>
                  <a:tcPr marL="4481" marR="4481" marT="4481" marB="0" anchor="ctr"/>
                </a:tc>
              </a:tr>
              <a:tr h="268869">
                <a:tc vMerge="1">
                  <a:txBody>
                    <a:bodyPr/>
                    <a:lstStyle/>
                    <a:p>
                      <a:endParaRPr lang="es-MX"/>
                    </a:p>
                  </a:txBody>
                  <a:tcPr/>
                </a:tc>
                <a:tc>
                  <a:txBody>
                    <a:bodyPr/>
                    <a:lstStyle/>
                    <a:p>
                      <a:pPr algn="ctr" fontAlgn="ctr"/>
                      <a:r>
                        <a:rPr lang="es-MX" sz="500" u="none" strike="noStrike">
                          <a:effectLst/>
                        </a:rPr>
                        <a:t>12 GESTIÓN INTEGRAL PARA UNA MOVILIDAD URBANA SUSTENTABLE</a:t>
                      </a:r>
                      <a:endParaRPr lang="es-MX" sz="500" b="1" i="0" u="none" strike="noStrike">
                        <a:solidFill>
                          <a:srgbClr val="000000"/>
                        </a:solidFill>
                        <a:effectLst/>
                        <a:latin typeface="Calibri Light"/>
                      </a:endParaRPr>
                    </a:p>
                  </a:txBody>
                  <a:tcPr marL="4481" marR="4481" marT="4481" marB="0" anchor="ctr"/>
                </a:tc>
                <a:tc>
                  <a:txBody>
                    <a:bodyPr/>
                    <a:lstStyle/>
                    <a:p>
                      <a:pPr algn="ctr" fontAlgn="ctr"/>
                      <a:r>
                        <a:rPr lang="es-MX" sz="500" u="none" strike="noStrike">
                          <a:effectLst/>
                        </a:rPr>
                        <a:t>47 REORDENAMIENTO Y EQUIPAMIENTO DE INFRAESTRUCTURA VIAL</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$1,000,000.00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rowSpan="4">
                  <a:txBody>
                    <a:bodyPr/>
                    <a:lstStyle/>
                    <a:p>
                      <a:pPr algn="ctr" fontAlgn="ctr"/>
                      <a:r>
                        <a:rPr lang="es-MX" sz="500" u="none" strike="noStrike">
                          <a:effectLst/>
                        </a:rPr>
                        <a:t>13 LIMPIEZA</a:t>
                      </a:r>
                      <a:endParaRPr lang="es-MX" sz="500" b="1" i="0" u="none" strike="noStrike">
                        <a:solidFill>
                          <a:srgbClr val="000000"/>
                        </a:solidFill>
                        <a:effectLst/>
                        <a:latin typeface="Calibri Light"/>
                      </a:endParaRPr>
                    </a:p>
                  </a:txBody>
                  <a:tcPr marL="4481" marR="4481" marT="4481" marB="0" anchor="ctr"/>
                </a:tc>
                <a:tc>
                  <a:txBody>
                    <a:bodyPr/>
                    <a:lstStyle/>
                    <a:p>
                      <a:pPr algn="ctr" fontAlgn="ctr"/>
                      <a:r>
                        <a:rPr lang="es-MX" sz="500" u="none" strike="noStrike">
                          <a:effectLst/>
                        </a:rPr>
                        <a:t>48 PASA</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$138,000,000.00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49 BRIGADAS DE LIMPIEZA</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$35,000,000.00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50 SUPERVISIÓN LIMPIEZA</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$600,000.00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51 LIMPIEZA Y RETIRO DE ESCOMBRO</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$4,200,000.00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rowSpan="2">
                  <a:txBody>
                    <a:bodyPr/>
                    <a:lstStyle/>
                    <a:p>
                      <a:pPr algn="ctr" fontAlgn="ctr"/>
                      <a:r>
                        <a:rPr lang="es-MX" sz="500" u="none" strike="noStrike">
                          <a:effectLst/>
                        </a:rPr>
                        <a:t>14 PROGRAMAS FEDERALES</a:t>
                      </a:r>
                      <a:endParaRPr lang="es-MX" sz="500" b="1" i="0" u="none" strike="noStrike">
                        <a:solidFill>
                          <a:srgbClr val="000000"/>
                        </a:solidFill>
                        <a:effectLst/>
                        <a:latin typeface="Calibri Light"/>
                      </a:endParaRPr>
                    </a:p>
                  </a:txBody>
                  <a:tcPr marL="4481" marR="4481" marT="4481" marB="0" anchor="ctr"/>
                </a:tc>
                <a:tc>
                  <a:txBody>
                    <a:bodyPr/>
                    <a:lstStyle/>
                    <a:p>
                      <a:pPr algn="ctr" fontAlgn="ctr"/>
                      <a:r>
                        <a:rPr lang="es-MX" sz="500" u="none" strike="noStrike">
                          <a:effectLst/>
                        </a:rPr>
                        <a:t>52 PROGRAMAS FEDERALES</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a:effectLst/>
                        </a:rPr>
                        <a:t>$26,480,000.00</a:t>
                      </a:r>
                      <a:endParaRPr lang="es-MX" sz="500" b="0" i="0" u="none" strike="noStrike">
                        <a:solidFill>
                          <a:srgbClr val="000000"/>
                        </a:solidFill>
                        <a:effectLst/>
                        <a:latin typeface="Calibri Light"/>
                      </a:endParaRPr>
                    </a:p>
                  </a:txBody>
                  <a:tcPr marL="4481" marR="4481" marT="4481" marB="0" anchor="ctr"/>
                </a:tc>
              </a:tr>
              <a:tr h="89623">
                <a:tc vMerge="1">
                  <a:txBody>
                    <a:bodyPr/>
                    <a:lstStyle/>
                    <a:p>
                      <a:endParaRPr lang="es-MX"/>
                    </a:p>
                  </a:txBody>
                  <a:tcPr/>
                </a:tc>
                <a:tc vMerge="1">
                  <a:txBody>
                    <a:bodyPr/>
                    <a:lstStyle/>
                    <a:p>
                      <a:endParaRPr lang="es-MX"/>
                    </a:p>
                  </a:txBody>
                  <a:tcPr/>
                </a:tc>
                <a:tc>
                  <a:txBody>
                    <a:bodyPr/>
                    <a:lstStyle/>
                    <a:p>
                      <a:pPr algn="ctr" fontAlgn="ctr"/>
                      <a:r>
                        <a:rPr lang="es-MX" sz="500" u="none" strike="noStrike">
                          <a:effectLst/>
                        </a:rPr>
                        <a:t>53 FONDO DE INFRAESTRUCTURA</a:t>
                      </a:r>
                      <a:endParaRPr lang="es-MX" sz="500" b="0" i="0" u="none" strike="noStrike">
                        <a:solidFill>
                          <a:srgbClr val="000000"/>
                        </a:solidFill>
                        <a:effectLst/>
                        <a:latin typeface="Calibri Light"/>
                      </a:endParaRPr>
                    </a:p>
                  </a:txBody>
                  <a:tcPr marL="4481" marR="4481" marT="4481" marB="0" anchor="ctr"/>
                </a:tc>
                <a:tc>
                  <a:txBody>
                    <a:bodyPr/>
                    <a:lstStyle/>
                    <a:p>
                      <a:pPr algn="r" fontAlgn="ctr"/>
                      <a:r>
                        <a:rPr lang="es-MX" sz="500" u="none" strike="noStrike" dirty="0">
                          <a:effectLst/>
                        </a:rPr>
                        <a:t>$52,707,000.00</a:t>
                      </a:r>
                      <a:endParaRPr lang="es-MX" sz="500" b="0" i="0" u="none" strike="noStrike" dirty="0">
                        <a:solidFill>
                          <a:srgbClr val="000000"/>
                        </a:solidFill>
                        <a:effectLst/>
                        <a:latin typeface="Calibri Light"/>
                      </a:endParaRPr>
                    </a:p>
                  </a:txBody>
                  <a:tcPr marL="4481" marR="4481" marT="4481" marB="0" anchor="ctr"/>
                </a:tc>
              </a:tr>
            </a:tbl>
          </a:graphicData>
        </a:graphic>
      </p:graphicFrame>
      <p:pic>
        <p:nvPicPr>
          <p:cNvPr id="18433" name="Picture 1" descr="C:\Users\Rafael Olivares\Desktop\FONDO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63500"/>
            <a:ext cx="9150350" cy="69865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3520193540"/>
              </p:ext>
            </p:extLst>
          </p:nvPr>
        </p:nvGraphicFramePr>
        <p:xfrm>
          <a:off x="467544" y="993783"/>
          <a:ext cx="7488832" cy="5187784"/>
        </p:xfrm>
        <a:graphic>
          <a:graphicData uri="http://schemas.openxmlformats.org/drawingml/2006/table">
            <a:tbl>
              <a:tblPr>
                <a:tableStyleId>{69C7853C-536D-4A76-A0AE-DD22124D55A5}</a:tableStyleId>
              </a:tblPr>
              <a:tblGrid>
                <a:gridCol w="1224136"/>
                <a:gridCol w="1728192"/>
                <a:gridCol w="3096344"/>
                <a:gridCol w="1440160"/>
              </a:tblGrid>
              <a:tr h="512222">
                <a:tc>
                  <a:txBody>
                    <a:bodyPr/>
                    <a:lstStyle/>
                    <a:p>
                      <a:pPr algn="ctr" fontAlgn="ctr"/>
                      <a:r>
                        <a:rPr lang="es-MX" sz="1000" u="none" strike="noStrike" dirty="0">
                          <a:effectLst/>
                        </a:rPr>
                        <a:t>EJE</a:t>
                      </a:r>
                      <a:endParaRPr lang="es-MX" sz="1000" b="1" i="0" u="none" strike="noStrike" dirty="0">
                        <a:solidFill>
                          <a:srgbClr val="F2F2F2"/>
                        </a:solidFill>
                        <a:effectLst/>
                        <a:latin typeface="Calibri"/>
                      </a:endParaRPr>
                    </a:p>
                  </a:txBody>
                  <a:tcPr marL="3107" marR="3107" marT="3107" marB="0" anchor="ctr"/>
                </a:tc>
                <a:tc>
                  <a:txBody>
                    <a:bodyPr/>
                    <a:lstStyle/>
                    <a:p>
                      <a:pPr algn="ctr" fontAlgn="ctr"/>
                      <a:r>
                        <a:rPr lang="es-MX" sz="1000" u="none" strike="noStrike">
                          <a:effectLst/>
                        </a:rPr>
                        <a:t>PROGRAMA</a:t>
                      </a:r>
                      <a:endParaRPr lang="es-MX" sz="1000" b="1" i="0" u="none" strike="noStrike">
                        <a:solidFill>
                          <a:srgbClr val="F2F2F2"/>
                        </a:solidFill>
                        <a:effectLst/>
                        <a:latin typeface="Calibri"/>
                      </a:endParaRPr>
                    </a:p>
                  </a:txBody>
                  <a:tcPr marL="3107" marR="3107" marT="3107" marB="0" anchor="ctr"/>
                </a:tc>
                <a:tc>
                  <a:txBody>
                    <a:bodyPr/>
                    <a:lstStyle/>
                    <a:p>
                      <a:pPr algn="ctr" fontAlgn="ctr"/>
                      <a:r>
                        <a:rPr lang="es-MX" sz="1000" u="none" strike="noStrike">
                          <a:effectLst/>
                        </a:rPr>
                        <a:t>PROYECTO</a:t>
                      </a:r>
                      <a:endParaRPr lang="es-MX" sz="1000" b="1" i="0" u="none" strike="noStrike">
                        <a:solidFill>
                          <a:srgbClr val="F2F2F2"/>
                        </a:solidFill>
                        <a:effectLst/>
                        <a:latin typeface="Calibri"/>
                      </a:endParaRPr>
                    </a:p>
                  </a:txBody>
                  <a:tcPr marL="3107" marR="3107" marT="3107" marB="0" anchor="ctr"/>
                </a:tc>
                <a:tc>
                  <a:txBody>
                    <a:bodyPr/>
                    <a:lstStyle/>
                    <a:p>
                      <a:pPr algn="ctr" fontAlgn="ctr"/>
                      <a:r>
                        <a:rPr lang="es-MX" sz="1000" u="none" strike="noStrike">
                          <a:effectLst/>
                        </a:rPr>
                        <a:t> PRESUPUESTO </a:t>
                      </a:r>
                      <a:endParaRPr lang="es-MX" sz="1000" b="1" i="0" u="none" strike="noStrike">
                        <a:solidFill>
                          <a:srgbClr val="F2F2F2"/>
                        </a:solidFill>
                        <a:effectLst/>
                        <a:latin typeface="Calibri"/>
                      </a:endParaRPr>
                    </a:p>
                  </a:txBody>
                  <a:tcPr marL="3107" marR="3107" marT="3107" marB="0" anchor="ctr"/>
                </a:tc>
              </a:tr>
              <a:tr h="264918">
                <a:tc rowSpan="17">
                  <a:txBody>
                    <a:bodyPr/>
                    <a:lstStyle/>
                    <a:p>
                      <a:pPr algn="ctr" fontAlgn="ctr"/>
                      <a:r>
                        <a:rPr lang="es-MX" sz="1000" u="none" strike="noStrike" dirty="0">
                          <a:effectLst/>
                        </a:rPr>
                        <a:t>EJE 3 - MEDIO AMBIENTE Y ENTORNO URBANO</a:t>
                      </a:r>
                      <a:endParaRPr lang="es-MX" sz="1000" b="1" i="0" u="none" strike="noStrike" dirty="0">
                        <a:solidFill>
                          <a:srgbClr val="000000"/>
                        </a:solidFill>
                        <a:effectLst/>
                        <a:latin typeface="Calibri"/>
                      </a:endParaRPr>
                    </a:p>
                  </a:txBody>
                  <a:tcPr marL="3107" marR="3107" marT="3107" marB="0" anchor="ctr"/>
                </a:tc>
                <a:tc rowSpan="5">
                  <a:txBody>
                    <a:bodyPr/>
                    <a:lstStyle/>
                    <a:p>
                      <a:pPr algn="l" fontAlgn="ctr"/>
                      <a:r>
                        <a:rPr lang="es-MX" sz="1000" u="none" strike="noStrike" dirty="0">
                          <a:effectLst/>
                        </a:rPr>
                        <a:t>9 DESARROLLO SUSTENTABLE Y LA PROTECCIÓN AL MEDIO AMBIENTE</a:t>
                      </a:r>
                      <a:endParaRPr lang="es-MX" sz="1000" b="1" i="0" u="none" strike="noStrike" dirty="0">
                        <a:solidFill>
                          <a:srgbClr val="000000"/>
                        </a:solidFill>
                        <a:effectLst/>
                        <a:latin typeface="Calibri"/>
                      </a:endParaRPr>
                    </a:p>
                  </a:txBody>
                  <a:tcPr marL="3107" marR="3107" marT="3107" marB="0" anchor="ctr"/>
                </a:tc>
                <a:tc>
                  <a:txBody>
                    <a:bodyPr/>
                    <a:lstStyle/>
                    <a:p>
                      <a:pPr algn="l" fontAlgn="ctr"/>
                      <a:r>
                        <a:rPr lang="es-MX" sz="1000" u="none" strike="noStrike" dirty="0">
                          <a:effectLst/>
                        </a:rPr>
                        <a:t> 18 CALIDAD DEL AIRE </a:t>
                      </a:r>
                      <a:endParaRPr lang="es-MX" sz="1000" b="0" i="0" u="none" strike="noStrike" dirty="0">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800,000.00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dirty="0">
                          <a:effectLst/>
                        </a:rPr>
                        <a:t> 19 EDUCACIÓN Y CULTURA AMBIENTAL PARA UN ESTILO DE VIDA SALUDABLE </a:t>
                      </a:r>
                      <a:endParaRPr lang="es-MX" sz="1000" b="0" i="0" u="none" strike="noStrike" dirty="0">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900,000.00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20 GESTIÓN DE RESIDUOS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1,170,000.00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21 PRESERVACIÓN DE LOS RECURSOS BIOTICOS DEL MUNICIPIO DE TORREON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2,030,000.00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22 REGULACIÓN Y VIGILANCIA EN EL CUMPLIMIENTO DE LA NORMATIVIDAD AMBIENTAL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100,000.00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a:txBody>
                    <a:bodyPr/>
                    <a:lstStyle/>
                    <a:p>
                      <a:pPr algn="l" fontAlgn="ctr"/>
                      <a:r>
                        <a:rPr lang="es-MX" sz="1000" u="none" strike="noStrike">
                          <a:effectLst/>
                        </a:rPr>
                        <a:t>10 PASEO COLÓN</a:t>
                      </a:r>
                      <a:endParaRPr lang="es-MX" sz="1000" b="1"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23 PASEO COLÓN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3,000,000.00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rowSpan="11">
                  <a:txBody>
                    <a:bodyPr/>
                    <a:lstStyle/>
                    <a:p>
                      <a:pPr algn="ctr" fontAlgn="ctr"/>
                      <a:r>
                        <a:rPr lang="es-MX" sz="1000" u="none" strike="noStrike">
                          <a:effectLst/>
                        </a:rPr>
                        <a:t>11 MEJOR IMAGEN DE LA COMUNIDAD</a:t>
                      </a:r>
                      <a:endParaRPr lang="es-MX" sz="1000" b="1"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24 ALUMBRADO PÚBLICO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186,000,000.00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25 ANTIGRAFITTI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6,790,000.00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26 BOSQUE URBANO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52,100,000.00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27 CENTRO CULTURAL Y DEPORTIVO LA JABONERA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16,750,000.00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28 CERO BACHES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2,600,000.00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29 CIUDAD DIF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30,000,000.00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30 DRENAJE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90,000.00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31 INFRAESTRUCTURA EN ESCUELAS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990,000.00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32 INTERCONEXIÓN AVENIDA JUAREZ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8,000,000.00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33 MANTENIMIENTO DE PUENTES PEATONALES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410,000.00 </a:t>
                      </a:r>
                      <a:endParaRPr lang="es-MX" sz="1000" b="0" i="0" u="none" strike="noStrike" dirty="0">
                        <a:solidFill>
                          <a:srgbClr val="000000"/>
                        </a:solidFill>
                        <a:effectLst/>
                        <a:latin typeface="Calibri"/>
                      </a:endParaRPr>
                    </a:p>
                  </a:txBody>
                  <a:tcPr marL="3107" marR="3107" marT="3107" marB="0" anchor="ctr"/>
                </a:tc>
              </a:tr>
              <a:tr h="264918">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34 MANTENIMIENTO INTEGRAL BOSQUE V. CARRANZA Y PLAZA MAYOR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dirty="0">
                          <a:effectLst/>
                        </a:rPr>
                        <a:t> $             2,500,000.00 </a:t>
                      </a:r>
                      <a:endParaRPr lang="es-MX" sz="1000" b="0" i="0" u="none" strike="noStrike" dirty="0">
                        <a:solidFill>
                          <a:srgbClr val="000000"/>
                        </a:solidFill>
                        <a:effectLst/>
                        <a:latin typeface="Calibri"/>
                      </a:endParaRPr>
                    </a:p>
                  </a:txBody>
                  <a:tcPr marL="3107" marR="3107" marT="3107" marB="0" anchor="ctr"/>
                </a:tc>
              </a:tr>
            </a:tbl>
          </a:graphicData>
        </a:graphic>
      </p:graphicFrame>
    </p:spTree>
    <p:extLst>
      <p:ext uri="{BB962C8B-B14F-4D97-AF65-F5344CB8AC3E}">
        <p14:creationId xmlns:p14="http://schemas.microsoft.com/office/powerpoint/2010/main" val="205541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Rafael Olivares\Desktop\FONDO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63500"/>
            <a:ext cx="9150350" cy="698658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33708469"/>
              </p:ext>
            </p:extLst>
          </p:nvPr>
        </p:nvGraphicFramePr>
        <p:xfrm>
          <a:off x="683568" y="1366798"/>
          <a:ext cx="7344816" cy="4692947"/>
        </p:xfrm>
        <a:graphic>
          <a:graphicData uri="http://schemas.openxmlformats.org/drawingml/2006/table">
            <a:tbl>
              <a:tblPr>
                <a:tableStyleId>{69C7853C-536D-4A76-A0AE-DD22124D55A5}</a:tableStyleId>
              </a:tblPr>
              <a:tblGrid>
                <a:gridCol w="1296144"/>
                <a:gridCol w="1656184"/>
                <a:gridCol w="3168352"/>
                <a:gridCol w="1224136"/>
              </a:tblGrid>
              <a:tr h="384917">
                <a:tc>
                  <a:txBody>
                    <a:bodyPr/>
                    <a:lstStyle/>
                    <a:p>
                      <a:pPr algn="ctr" fontAlgn="ctr"/>
                      <a:r>
                        <a:rPr lang="es-MX" sz="1000" u="none" strike="noStrike" dirty="0">
                          <a:effectLst/>
                        </a:rPr>
                        <a:t>EJE</a:t>
                      </a:r>
                      <a:endParaRPr lang="es-MX" sz="1000" b="1" i="0" u="none" strike="noStrike" dirty="0">
                        <a:solidFill>
                          <a:srgbClr val="F2F2F2"/>
                        </a:solidFill>
                        <a:effectLst/>
                        <a:latin typeface="Calibri"/>
                      </a:endParaRPr>
                    </a:p>
                  </a:txBody>
                  <a:tcPr marL="3107" marR="3107" marT="3107" marB="0" anchor="ctr"/>
                </a:tc>
                <a:tc>
                  <a:txBody>
                    <a:bodyPr/>
                    <a:lstStyle/>
                    <a:p>
                      <a:pPr algn="ctr" fontAlgn="ctr"/>
                      <a:r>
                        <a:rPr lang="es-MX" sz="1000" u="none" strike="noStrike">
                          <a:effectLst/>
                        </a:rPr>
                        <a:t>PROGRAMA</a:t>
                      </a:r>
                      <a:endParaRPr lang="es-MX" sz="1000" b="1" i="0" u="none" strike="noStrike">
                        <a:solidFill>
                          <a:srgbClr val="F2F2F2"/>
                        </a:solidFill>
                        <a:effectLst/>
                        <a:latin typeface="Calibri"/>
                      </a:endParaRPr>
                    </a:p>
                  </a:txBody>
                  <a:tcPr marL="3107" marR="3107" marT="3107" marB="0" anchor="ctr"/>
                </a:tc>
                <a:tc>
                  <a:txBody>
                    <a:bodyPr/>
                    <a:lstStyle/>
                    <a:p>
                      <a:pPr algn="ctr" fontAlgn="ctr"/>
                      <a:r>
                        <a:rPr lang="es-MX" sz="1000" u="none" strike="noStrike">
                          <a:effectLst/>
                        </a:rPr>
                        <a:t>PROYECTO</a:t>
                      </a:r>
                      <a:endParaRPr lang="es-MX" sz="1000" b="1" i="0" u="none" strike="noStrike">
                        <a:solidFill>
                          <a:srgbClr val="F2F2F2"/>
                        </a:solidFill>
                        <a:effectLst/>
                        <a:latin typeface="Calibri"/>
                      </a:endParaRPr>
                    </a:p>
                  </a:txBody>
                  <a:tcPr marL="3107" marR="3107" marT="3107" marB="0" anchor="ctr"/>
                </a:tc>
                <a:tc>
                  <a:txBody>
                    <a:bodyPr/>
                    <a:lstStyle/>
                    <a:p>
                      <a:pPr algn="ctr" fontAlgn="ctr"/>
                      <a:r>
                        <a:rPr lang="es-MX" sz="1000" u="none" strike="noStrike">
                          <a:effectLst/>
                        </a:rPr>
                        <a:t> PRESUPUESTO </a:t>
                      </a:r>
                      <a:endParaRPr lang="es-MX" sz="1000" b="1" i="0" u="none" strike="noStrike">
                        <a:solidFill>
                          <a:srgbClr val="F2F2F2"/>
                        </a:solidFill>
                        <a:effectLst/>
                        <a:latin typeface="Calibri"/>
                      </a:endParaRPr>
                    </a:p>
                  </a:txBody>
                  <a:tcPr marL="3107" marR="3107" marT="3107" marB="0" anchor="ctr"/>
                </a:tc>
              </a:tr>
              <a:tr h="199077">
                <a:tc rowSpan="19">
                  <a:txBody>
                    <a:bodyPr/>
                    <a:lstStyle/>
                    <a:p>
                      <a:pPr algn="ctr" fontAlgn="ctr"/>
                      <a:r>
                        <a:rPr lang="es-MX" sz="1000" u="none" strike="noStrike" dirty="0">
                          <a:effectLst/>
                        </a:rPr>
                        <a:t>EJE 3 - MEDIO AMBIENTE Y ENTORNO URBANO</a:t>
                      </a:r>
                      <a:endParaRPr lang="es-MX" sz="1000" b="1" i="0" u="none" strike="noStrike" dirty="0">
                        <a:solidFill>
                          <a:srgbClr val="000000"/>
                        </a:solidFill>
                        <a:effectLst/>
                        <a:latin typeface="Calibri"/>
                      </a:endParaRPr>
                    </a:p>
                  </a:txBody>
                  <a:tcPr marL="3107" marR="3107" marT="3107" marB="0" anchor="ctr"/>
                </a:tc>
                <a:tc rowSpan="8">
                  <a:txBody>
                    <a:bodyPr/>
                    <a:lstStyle/>
                    <a:p>
                      <a:pPr algn="ctr" fontAlgn="ctr"/>
                      <a:r>
                        <a:rPr lang="es-MX" sz="1000" u="none" strike="noStrike">
                          <a:effectLst/>
                        </a:rPr>
                        <a:t>11 MEJOR IMAGEN DE LA COMUNIDAD</a:t>
                      </a:r>
                      <a:endParaRPr lang="es-MX" sz="1000" b="1"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36 NOMENCLATURAS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1,200,000.00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37 OBRAS DIVERSAS (OTRAS)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5,210,000.00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38 PINTURA EN PLAZAS Y VIALIDADES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12,600,000.00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39 RECOLECCIÓN Y DISPOSICIÓN DE RESIDUOS SÓLIDOS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1,000,000.00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40 REHABILITACIÓN Y REGULARIZACIÓN DE ALUMBRADO PÚBLICO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1,800,000.00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41 SEÑALÉTICA EN VIALIDADES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15,800,000.00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42 TECHUMBRES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7,100,000.00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43 SISTEMA INTEGRAL DE MANTENIMIENTO VIAL DE TORREÓN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70,000,000.00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rowSpan="2">
                  <a:txBody>
                    <a:bodyPr/>
                    <a:lstStyle/>
                    <a:p>
                      <a:pPr algn="l" fontAlgn="ctr"/>
                      <a:r>
                        <a:rPr lang="es-MX" sz="1000" u="none" strike="noStrike">
                          <a:effectLst/>
                        </a:rPr>
                        <a:t>12 GESTIÓN INTEGRAL PARA UNA MOVILIDAD URBANA SUSTENTABLE</a:t>
                      </a:r>
                      <a:endParaRPr lang="es-MX" sz="1000" b="1"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44 ORDENAMIENTO TERRITORIAL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2,300,000.00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45 REORDENAMIENTO Y EQUIPAMIENTO DE INFRAESTRUCTURA VIAL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1,100,000.00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rowSpan="3">
                  <a:txBody>
                    <a:bodyPr/>
                    <a:lstStyle/>
                    <a:p>
                      <a:pPr algn="l" fontAlgn="ctr"/>
                      <a:r>
                        <a:rPr lang="es-MX" sz="1000" u="none" strike="noStrike">
                          <a:effectLst/>
                        </a:rPr>
                        <a:t>13 LIMPIEZA</a:t>
                      </a:r>
                      <a:endParaRPr lang="es-MX" sz="1000" b="1"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46 BRIGADAS DE LIMPIEZA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38,000,000.00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47 PASA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138,000,000.00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48 SUPERVISIÓN LIMPIEZA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600,000.00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rowSpan="4">
                  <a:txBody>
                    <a:bodyPr/>
                    <a:lstStyle/>
                    <a:p>
                      <a:pPr algn="l" fontAlgn="ctr"/>
                      <a:r>
                        <a:rPr lang="es-MX" sz="1000" u="none" strike="noStrike">
                          <a:effectLst/>
                        </a:rPr>
                        <a:t>14 PROGRAMAS FEDERALES</a:t>
                      </a:r>
                      <a:endParaRPr lang="es-MX" sz="1000" b="1"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49 FONDO DE INFRAESTRUCTURA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53,000,000.00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50 FOPADEM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7,000,000.00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51 INFRAESTRUCTURA DEPORTIVA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39,960,000.00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52 PROGRAMAS FEDERALES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12,400,000.00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rowSpan="2">
                  <a:txBody>
                    <a:bodyPr/>
                    <a:lstStyle/>
                    <a:p>
                      <a:pPr algn="l" fontAlgn="ctr"/>
                      <a:r>
                        <a:rPr lang="es-MX" sz="1000" u="none" strike="noStrike">
                          <a:effectLst/>
                        </a:rPr>
                        <a:t>15 SANIDAD Y PREVENCIÓN DE RIESGOS SANITARIOS</a:t>
                      </a:r>
                      <a:endParaRPr lang="es-MX" sz="1000" b="1"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53 RASTRO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11,000,000.00 </a:t>
                      </a:r>
                      <a:endParaRPr lang="es-MX" sz="1000" b="0" i="0" u="none" strike="noStrike">
                        <a:solidFill>
                          <a:srgbClr val="000000"/>
                        </a:solidFill>
                        <a:effectLst/>
                        <a:latin typeface="Calibri"/>
                      </a:endParaRPr>
                    </a:p>
                  </a:txBody>
                  <a:tcPr marL="3107" marR="3107" marT="3107" marB="0" anchor="ctr"/>
                </a:tc>
              </a:tr>
              <a:tr h="199077">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54 SERVICIOS EN PANTEONES </a:t>
                      </a:r>
                      <a:endParaRPr lang="es-MX" sz="1000" b="0" i="0" u="none" strike="noStrike">
                        <a:solidFill>
                          <a:srgbClr val="000000"/>
                        </a:solidFill>
                        <a:effectLst/>
                        <a:latin typeface="Calibri"/>
                      </a:endParaRPr>
                    </a:p>
                  </a:txBody>
                  <a:tcPr marL="3107" marR="3107" marT="3107" marB="0" anchor="ctr"/>
                </a:tc>
                <a:tc>
                  <a:txBody>
                    <a:bodyPr/>
                    <a:lstStyle/>
                    <a:p>
                      <a:pPr algn="l" fontAlgn="ctr"/>
                      <a:r>
                        <a:rPr lang="es-MX" sz="1000" u="none" strike="noStrike">
                          <a:effectLst/>
                        </a:rPr>
                        <a:t> $                100,000.00 </a:t>
                      </a:r>
                      <a:endParaRPr lang="es-MX" sz="1000" b="0" i="0" u="none" strike="noStrike">
                        <a:solidFill>
                          <a:srgbClr val="000000"/>
                        </a:solidFill>
                        <a:effectLst/>
                        <a:latin typeface="Calibri"/>
                      </a:endParaRPr>
                    </a:p>
                  </a:txBody>
                  <a:tcPr marL="3107" marR="3107" marT="3107" marB="0" anchor="ctr"/>
                </a:tc>
              </a:tr>
              <a:tr h="199077">
                <a:tc>
                  <a:txBody>
                    <a:bodyPr/>
                    <a:lstStyle/>
                    <a:p>
                      <a:pPr algn="ctr" fontAlgn="ctr"/>
                      <a:endParaRPr lang="es-MX" sz="1000" b="1" i="0" u="none" strike="noStrike" dirty="0">
                        <a:solidFill>
                          <a:srgbClr val="000000"/>
                        </a:solidFill>
                        <a:effectLst/>
                        <a:latin typeface="Calibri"/>
                      </a:endParaRPr>
                    </a:p>
                  </a:txBody>
                  <a:tcPr marL="3107" marR="3107" marT="3107" marB="0" anchor="ctr"/>
                </a:tc>
                <a:tc>
                  <a:txBody>
                    <a:bodyPr/>
                    <a:lstStyle/>
                    <a:p>
                      <a:pPr algn="l" fontAlgn="ctr"/>
                      <a:endParaRPr lang="es-MX" sz="1000" b="1" i="0" u="none" strike="noStrike" dirty="0">
                        <a:solidFill>
                          <a:srgbClr val="000000"/>
                        </a:solidFill>
                        <a:effectLst/>
                        <a:latin typeface="Calibri"/>
                      </a:endParaRPr>
                    </a:p>
                  </a:txBody>
                  <a:tcPr marL="3107" marR="3107" marT="3107" marB="0" anchor="ctr"/>
                </a:tc>
                <a:tc>
                  <a:txBody>
                    <a:bodyPr/>
                    <a:lstStyle/>
                    <a:p>
                      <a:pPr algn="ctr" fontAlgn="ctr"/>
                      <a:r>
                        <a:rPr lang="es-MX" sz="1000" u="none" strike="noStrike" dirty="0">
                          <a:effectLst/>
                        </a:rPr>
                        <a:t>TOTAL EJE 3</a:t>
                      </a:r>
                      <a:endParaRPr lang="es-MX" sz="1000" b="1" i="0" u="none" strike="noStrike" dirty="0">
                        <a:solidFill>
                          <a:srgbClr val="F2F2F2"/>
                        </a:solidFill>
                        <a:effectLst/>
                        <a:latin typeface="Calibri"/>
                      </a:endParaRPr>
                    </a:p>
                  </a:txBody>
                  <a:tcPr marL="3107" marR="3107" marT="3107" marB="0" anchor="ctr"/>
                </a:tc>
                <a:tc>
                  <a:txBody>
                    <a:bodyPr/>
                    <a:lstStyle/>
                    <a:p>
                      <a:pPr algn="ctr" fontAlgn="ctr"/>
                      <a:r>
                        <a:rPr lang="es-MX" sz="1000" u="none" strike="noStrike" dirty="0">
                          <a:effectLst/>
                        </a:rPr>
                        <a:t> $  743,100,000.00 </a:t>
                      </a:r>
                      <a:endParaRPr lang="es-MX" sz="1000" b="1" i="0" u="none" strike="noStrike" dirty="0">
                        <a:solidFill>
                          <a:srgbClr val="F2F2F2"/>
                        </a:solidFill>
                        <a:effectLst/>
                        <a:latin typeface="Calibri"/>
                      </a:endParaRPr>
                    </a:p>
                  </a:txBody>
                  <a:tcPr marL="3107" marR="3107" marT="3107" marB="0" anchor="ctr"/>
                </a:tc>
              </a:tr>
            </a:tbl>
          </a:graphicData>
        </a:graphic>
      </p:graphicFrame>
    </p:spTree>
    <p:extLst>
      <p:ext uri="{BB962C8B-B14F-4D97-AF65-F5344CB8AC3E}">
        <p14:creationId xmlns:p14="http://schemas.microsoft.com/office/powerpoint/2010/main" val="649545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19458" name="Picture 2" descr="C:\Users\Rafael Olivares\Desktop\FONDO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6350"/>
            <a:ext cx="9147176" cy="6870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idx="1"/>
            <p:extLst>
              <p:ext uri="{D42A27DB-BD31-4B8C-83A1-F6EECF244321}">
                <p14:modId xmlns:p14="http://schemas.microsoft.com/office/powerpoint/2010/main" val="4283736965"/>
              </p:ext>
            </p:extLst>
          </p:nvPr>
        </p:nvGraphicFramePr>
        <p:xfrm>
          <a:off x="457200" y="1955773"/>
          <a:ext cx="7643192" cy="3733245"/>
        </p:xfrm>
        <a:graphic>
          <a:graphicData uri="http://schemas.openxmlformats.org/drawingml/2006/table">
            <a:tbl>
              <a:tblPr>
                <a:tableStyleId>{08FB837D-C827-4EFA-A057-4D05807E0F7C}</a:tableStyleId>
              </a:tblPr>
              <a:tblGrid>
                <a:gridCol w="1378496"/>
                <a:gridCol w="1800200"/>
                <a:gridCol w="3168352"/>
                <a:gridCol w="1296144"/>
              </a:tblGrid>
              <a:tr h="648039">
                <a:tc>
                  <a:txBody>
                    <a:bodyPr/>
                    <a:lstStyle/>
                    <a:p>
                      <a:pPr algn="ctr" fontAlgn="ctr"/>
                      <a:r>
                        <a:rPr lang="es-MX" sz="1400" u="none" strike="noStrike" dirty="0">
                          <a:effectLst/>
                        </a:rPr>
                        <a:t>EJE</a:t>
                      </a:r>
                      <a:endParaRPr lang="es-MX" sz="1400" b="1" i="0" u="none" strike="noStrike" dirty="0">
                        <a:solidFill>
                          <a:srgbClr val="F2F2F2"/>
                        </a:solidFill>
                        <a:effectLst/>
                        <a:latin typeface="Calibri"/>
                      </a:endParaRPr>
                    </a:p>
                  </a:txBody>
                  <a:tcPr marL="8330" marR="8330" marT="8330" marB="0" anchor="ctr"/>
                </a:tc>
                <a:tc>
                  <a:txBody>
                    <a:bodyPr/>
                    <a:lstStyle/>
                    <a:p>
                      <a:pPr algn="ctr" fontAlgn="ctr"/>
                      <a:r>
                        <a:rPr lang="es-MX" sz="1400" u="none" strike="noStrike">
                          <a:effectLst/>
                        </a:rPr>
                        <a:t>PROGRAMA</a:t>
                      </a:r>
                      <a:endParaRPr lang="es-MX" sz="1400" b="1" i="0" u="none" strike="noStrike">
                        <a:solidFill>
                          <a:srgbClr val="F2F2F2"/>
                        </a:solidFill>
                        <a:effectLst/>
                        <a:latin typeface="Calibri"/>
                      </a:endParaRPr>
                    </a:p>
                  </a:txBody>
                  <a:tcPr marL="8330" marR="8330" marT="8330" marB="0" anchor="ctr"/>
                </a:tc>
                <a:tc>
                  <a:txBody>
                    <a:bodyPr/>
                    <a:lstStyle/>
                    <a:p>
                      <a:pPr algn="ctr" fontAlgn="ctr"/>
                      <a:r>
                        <a:rPr lang="es-MX" sz="1400" u="none" strike="noStrike" dirty="0">
                          <a:effectLst/>
                        </a:rPr>
                        <a:t>PROYECTO</a:t>
                      </a:r>
                      <a:endParaRPr lang="es-MX" sz="1400" b="1" i="0" u="none" strike="noStrike" dirty="0">
                        <a:solidFill>
                          <a:srgbClr val="F2F2F2"/>
                        </a:solidFill>
                        <a:effectLst/>
                        <a:latin typeface="Calibri"/>
                      </a:endParaRPr>
                    </a:p>
                  </a:txBody>
                  <a:tcPr marL="8330" marR="8330" marT="8330" marB="0" anchor="ctr"/>
                </a:tc>
                <a:tc>
                  <a:txBody>
                    <a:bodyPr/>
                    <a:lstStyle/>
                    <a:p>
                      <a:pPr algn="ctr" fontAlgn="ctr"/>
                      <a:r>
                        <a:rPr lang="es-MX" sz="1400" u="none" strike="noStrike">
                          <a:effectLst/>
                        </a:rPr>
                        <a:t> PRESUPUESTO </a:t>
                      </a:r>
                      <a:endParaRPr lang="es-MX" sz="1400" b="1" i="0" u="none" strike="noStrike">
                        <a:solidFill>
                          <a:srgbClr val="F2F2F2"/>
                        </a:solidFill>
                        <a:effectLst/>
                        <a:latin typeface="Calibri"/>
                      </a:endParaRPr>
                    </a:p>
                  </a:txBody>
                  <a:tcPr marL="8330" marR="8330" marT="8330" marB="0" anchor="ctr"/>
                </a:tc>
              </a:tr>
              <a:tr h="301530">
                <a:tc rowSpan="9">
                  <a:txBody>
                    <a:bodyPr/>
                    <a:lstStyle/>
                    <a:p>
                      <a:pPr algn="ctr" fontAlgn="ctr"/>
                      <a:r>
                        <a:rPr lang="es-MX" sz="1000" u="none" strike="noStrike">
                          <a:effectLst/>
                        </a:rPr>
                        <a:t>EJE 4 - DESARROLLO ECONÓMICO</a:t>
                      </a:r>
                      <a:endParaRPr lang="es-MX" sz="1000" b="1" i="0" u="none" strike="noStrike">
                        <a:solidFill>
                          <a:srgbClr val="000000"/>
                        </a:solidFill>
                        <a:effectLst/>
                        <a:latin typeface="Calibri"/>
                      </a:endParaRPr>
                    </a:p>
                  </a:txBody>
                  <a:tcPr marL="8330" marR="8330" marT="8330" marB="0" anchor="ctr"/>
                </a:tc>
                <a:tc rowSpan="2">
                  <a:txBody>
                    <a:bodyPr/>
                    <a:lstStyle/>
                    <a:p>
                      <a:pPr algn="l" fontAlgn="ctr"/>
                      <a:r>
                        <a:rPr lang="es-MX" sz="1000" u="none" strike="noStrike">
                          <a:effectLst/>
                        </a:rPr>
                        <a:t>16 PROMOCIÓN Y FOMENTO PARA EL DESARROLLO ECONÓMICO Y EMPRESARIAL</a:t>
                      </a:r>
                      <a:endParaRPr lang="es-MX" sz="1000" b="1"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55 ATRACCIÓN DE INVERSIONES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600,000.00 </a:t>
                      </a:r>
                      <a:endParaRPr lang="es-MX" sz="1000" b="0" i="0" u="none" strike="noStrike">
                        <a:solidFill>
                          <a:srgbClr val="000000"/>
                        </a:solidFill>
                        <a:effectLst/>
                        <a:latin typeface="Calibri"/>
                      </a:endParaRPr>
                    </a:p>
                  </a:txBody>
                  <a:tcPr marL="8330" marR="8330" marT="8330" marB="0" anchor="ctr"/>
                </a:tc>
              </a:tr>
              <a:tr h="301530">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56 FOMENTO AL TURISMO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1,000,000.00 </a:t>
                      </a:r>
                      <a:endParaRPr lang="es-MX" sz="1000" b="0" i="0" u="none" strike="noStrike">
                        <a:solidFill>
                          <a:srgbClr val="000000"/>
                        </a:solidFill>
                        <a:effectLst/>
                        <a:latin typeface="Calibri"/>
                      </a:endParaRPr>
                    </a:p>
                  </a:txBody>
                  <a:tcPr marL="8330" marR="8330" marT="8330" marB="0" anchor="ctr"/>
                </a:tc>
              </a:tr>
              <a:tr h="301530">
                <a:tc vMerge="1">
                  <a:txBody>
                    <a:bodyPr/>
                    <a:lstStyle/>
                    <a:p>
                      <a:endParaRPr lang="es-MX"/>
                    </a:p>
                  </a:txBody>
                  <a:tcPr/>
                </a:tc>
                <a:tc rowSpan="2">
                  <a:txBody>
                    <a:bodyPr/>
                    <a:lstStyle/>
                    <a:p>
                      <a:pPr algn="l" fontAlgn="ctr"/>
                      <a:r>
                        <a:rPr lang="es-MX" sz="1000" u="none" strike="noStrike">
                          <a:effectLst/>
                        </a:rPr>
                        <a:t>17 TORREON EMPRENDEDOR</a:t>
                      </a:r>
                      <a:endParaRPr lang="es-MX" sz="1000" b="1"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57 CONSOLIDACIÓN DE PYMES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600,000.00 </a:t>
                      </a:r>
                      <a:endParaRPr lang="es-MX" sz="1000" b="0" i="0" u="none" strike="noStrike">
                        <a:solidFill>
                          <a:srgbClr val="000000"/>
                        </a:solidFill>
                        <a:effectLst/>
                        <a:latin typeface="Calibri"/>
                      </a:endParaRPr>
                    </a:p>
                  </a:txBody>
                  <a:tcPr marL="8330" marR="8330" marT="8330" marB="0" anchor="ctr"/>
                </a:tc>
              </a:tr>
              <a:tr h="301530">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58 SISTEMA ÚNICO DE GESTIÓN EMPRESARIAL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800,000.00 </a:t>
                      </a:r>
                      <a:endParaRPr lang="es-MX" sz="1000" b="0" i="0" u="none" strike="noStrike">
                        <a:solidFill>
                          <a:srgbClr val="000000"/>
                        </a:solidFill>
                        <a:effectLst/>
                        <a:latin typeface="Calibri"/>
                      </a:endParaRPr>
                    </a:p>
                  </a:txBody>
                  <a:tcPr marL="8330" marR="8330" marT="8330" marB="0" anchor="ctr"/>
                </a:tc>
              </a:tr>
              <a:tr h="301530">
                <a:tc vMerge="1">
                  <a:txBody>
                    <a:bodyPr/>
                    <a:lstStyle/>
                    <a:p>
                      <a:endParaRPr lang="es-MX"/>
                    </a:p>
                  </a:txBody>
                  <a:tcPr/>
                </a:tc>
                <a:tc rowSpan="4">
                  <a:txBody>
                    <a:bodyPr/>
                    <a:lstStyle/>
                    <a:p>
                      <a:pPr algn="l" fontAlgn="ctr"/>
                      <a:r>
                        <a:rPr lang="es-MX" sz="1000" u="none" strike="noStrike">
                          <a:effectLst/>
                        </a:rPr>
                        <a:t>18 UNA MEJOR OPCIÓN DE VIDA</a:t>
                      </a:r>
                      <a:endParaRPr lang="es-MX" sz="1000" b="1"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59 ADMON. EFICIENTE SERVICIOS PERSONALES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10,300,000.00 </a:t>
                      </a:r>
                      <a:endParaRPr lang="es-MX" sz="1000" b="0" i="0" u="none" strike="noStrike">
                        <a:solidFill>
                          <a:srgbClr val="000000"/>
                        </a:solidFill>
                        <a:effectLst/>
                        <a:latin typeface="Calibri"/>
                      </a:endParaRPr>
                    </a:p>
                  </a:txBody>
                  <a:tcPr marL="8330" marR="8330" marT="8330" marB="0" anchor="ctr"/>
                </a:tc>
              </a:tr>
              <a:tr h="301530">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60 BOLSA DE TRABAJO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600,000.00 </a:t>
                      </a:r>
                      <a:endParaRPr lang="es-MX" sz="1000" b="0" i="0" u="none" strike="noStrike">
                        <a:solidFill>
                          <a:srgbClr val="000000"/>
                        </a:solidFill>
                        <a:effectLst/>
                        <a:latin typeface="Calibri"/>
                      </a:endParaRPr>
                    </a:p>
                  </a:txBody>
                  <a:tcPr marL="8330" marR="8330" marT="8330" marB="0" anchor="ctr"/>
                </a:tc>
              </a:tr>
              <a:tr h="301530">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61 MANTENIMIENTO Y CONSERVACIÓN DEL CENTRO HISTÓRICO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15,000,000.00 </a:t>
                      </a:r>
                      <a:endParaRPr lang="es-MX" sz="1000" b="0" i="0" u="none" strike="noStrike">
                        <a:solidFill>
                          <a:srgbClr val="000000"/>
                        </a:solidFill>
                        <a:effectLst/>
                        <a:latin typeface="Calibri"/>
                      </a:endParaRPr>
                    </a:p>
                  </a:txBody>
                  <a:tcPr marL="8330" marR="8330" marT="8330" marB="0" anchor="ctr"/>
                </a:tc>
              </a:tr>
              <a:tr h="301530">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62 TALLERES DE OFICIO Y CAPACITACIONES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480,000.00 </a:t>
                      </a:r>
                      <a:endParaRPr lang="es-MX" sz="1000" b="0" i="0" u="none" strike="noStrike">
                        <a:solidFill>
                          <a:srgbClr val="000000"/>
                        </a:solidFill>
                        <a:effectLst/>
                        <a:latin typeface="Calibri"/>
                      </a:endParaRPr>
                    </a:p>
                  </a:txBody>
                  <a:tcPr marL="8330" marR="8330" marT="8330" marB="0" anchor="ctr"/>
                </a:tc>
              </a:tr>
              <a:tr h="333182">
                <a:tc vMerge="1">
                  <a:txBody>
                    <a:bodyPr/>
                    <a:lstStyle/>
                    <a:p>
                      <a:endParaRPr lang="es-MX"/>
                    </a:p>
                  </a:txBody>
                  <a:tcPr/>
                </a:tc>
                <a:tc>
                  <a:txBody>
                    <a:bodyPr/>
                    <a:lstStyle/>
                    <a:p>
                      <a:pPr algn="l" fontAlgn="ctr"/>
                      <a:r>
                        <a:rPr lang="es-MX" sz="1000" u="none" strike="noStrike">
                          <a:effectLst/>
                        </a:rPr>
                        <a:t>19 INSTITUTO MUNICIPAL DE PLANEACIÓN Y COMPETITIVIDAD</a:t>
                      </a:r>
                      <a:endParaRPr lang="es-MX" sz="1000" b="1"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63 ADMINISTRACIÓN IMPLAN </a:t>
                      </a:r>
                      <a:endParaRPr lang="es-MX" sz="1000" b="0" i="0" u="none" strike="noStrike">
                        <a:solidFill>
                          <a:srgbClr val="000000"/>
                        </a:solidFill>
                        <a:effectLst/>
                        <a:latin typeface="Calibri"/>
                      </a:endParaRPr>
                    </a:p>
                  </a:txBody>
                  <a:tcPr marL="8330" marR="8330" marT="8330" marB="0" anchor="ctr"/>
                </a:tc>
                <a:tc>
                  <a:txBody>
                    <a:bodyPr/>
                    <a:lstStyle/>
                    <a:p>
                      <a:pPr algn="l" fontAlgn="ctr"/>
                      <a:r>
                        <a:rPr lang="es-MX" sz="1000" u="none" strike="noStrike">
                          <a:effectLst/>
                        </a:rPr>
                        <a:t> $          10,000,000.00 </a:t>
                      </a:r>
                      <a:endParaRPr lang="es-MX" sz="1000" b="0" i="0" u="none" strike="noStrike">
                        <a:solidFill>
                          <a:srgbClr val="000000"/>
                        </a:solidFill>
                        <a:effectLst/>
                        <a:latin typeface="Calibri"/>
                      </a:endParaRPr>
                    </a:p>
                  </a:txBody>
                  <a:tcPr marL="8330" marR="8330" marT="8330" marB="0" anchor="ctr"/>
                </a:tc>
              </a:tr>
              <a:tr h="328184">
                <a:tc>
                  <a:txBody>
                    <a:bodyPr/>
                    <a:lstStyle/>
                    <a:p>
                      <a:pPr algn="l" fontAlgn="ctr"/>
                      <a:endParaRPr lang="es-MX" sz="1000" b="1" i="0" u="none" strike="noStrike">
                        <a:solidFill>
                          <a:srgbClr val="000000"/>
                        </a:solidFill>
                        <a:effectLst/>
                        <a:latin typeface="Calibri"/>
                      </a:endParaRPr>
                    </a:p>
                  </a:txBody>
                  <a:tcPr marL="8330" marR="8330" marT="8330" marB="0" anchor="ctr"/>
                </a:tc>
                <a:tc>
                  <a:txBody>
                    <a:bodyPr/>
                    <a:lstStyle/>
                    <a:p>
                      <a:pPr algn="l" fontAlgn="ctr"/>
                      <a:endParaRPr lang="es-MX" sz="1000" b="1" i="0" u="none" strike="noStrike">
                        <a:solidFill>
                          <a:srgbClr val="000000"/>
                        </a:solidFill>
                        <a:effectLst/>
                        <a:latin typeface="Calibri"/>
                      </a:endParaRPr>
                    </a:p>
                  </a:txBody>
                  <a:tcPr marL="8330" marR="8330" marT="8330" marB="0" anchor="ctr"/>
                </a:tc>
                <a:tc>
                  <a:txBody>
                    <a:bodyPr/>
                    <a:lstStyle/>
                    <a:p>
                      <a:pPr algn="ctr" fontAlgn="ctr"/>
                      <a:r>
                        <a:rPr lang="es-MX" sz="1000" u="none" strike="noStrike">
                          <a:effectLst/>
                        </a:rPr>
                        <a:t>TOTAL EJE 4</a:t>
                      </a:r>
                      <a:endParaRPr lang="es-MX" sz="1000" b="1" i="0" u="none" strike="noStrike">
                        <a:solidFill>
                          <a:srgbClr val="F2F2F2"/>
                        </a:solidFill>
                        <a:effectLst/>
                        <a:latin typeface="Calibri"/>
                      </a:endParaRPr>
                    </a:p>
                  </a:txBody>
                  <a:tcPr marL="8330" marR="8330" marT="8330" marB="0" anchor="ctr"/>
                </a:tc>
                <a:tc>
                  <a:txBody>
                    <a:bodyPr/>
                    <a:lstStyle/>
                    <a:p>
                      <a:pPr algn="ctr" fontAlgn="ctr"/>
                      <a:r>
                        <a:rPr lang="es-MX" sz="1000" u="none" strike="noStrike" dirty="0">
                          <a:effectLst/>
                        </a:rPr>
                        <a:t> $    39,380,000.00 </a:t>
                      </a:r>
                      <a:endParaRPr lang="es-MX" sz="1000" b="1" i="0" u="none" strike="noStrike" dirty="0">
                        <a:solidFill>
                          <a:srgbClr val="F2F2F2"/>
                        </a:solidFill>
                        <a:effectLst/>
                        <a:latin typeface="Calibri"/>
                      </a:endParaRPr>
                    </a:p>
                  </a:txBody>
                  <a:tcPr marL="8330" marR="8330" marT="8330" marB="0" anchor="ctr"/>
                </a:tc>
              </a:tr>
            </a:tbl>
          </a:graphicData>
        </a:graphic>
      </p:graphicFrame>
    </p:spTree>
    <p:extLst>
      <p:ext uri="{BB962C8B-B14F-4D97-AF65-F5344CB8AC3E}">
        <p14:creationId xmlns:p14="http://schemas.microsoft.com/office/powerpoint/2010/main" val="735796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20482" name="Picture 2" descr="C:\Users\Rafael Olivares\Desktop\FONDO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4288"/>
            <a:ext cx="9147176" cy="6888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idx="1"/>
            <p:extLst>
              <p:ext uri="{D42A27DB-BD31-4B8C-83A1-F6EECF244321}">
                <p14:modId xmlns:p14="http://schemas.microsoft.com/office/powerpoint/2010/main" val="1726297403"/>
              </p:ext>
            </p:extLst>
          </p:nvPr>
        </p:nvGraphicFramePr>
        <p:xfrm>
          <a:off x="539553" y="1268760"/>
          <a:ext cx="7416822" cy="5026858"/>
        </p:xfrm>
        <a:graphic>
          <a:graphicData uri="http://schemas.openxmlformats.org/drawingml/2006/table">
            <a:tbl>
              <a:tblPr>
                <a:tableStyleId>{284E427A-3D55-4303-BF80-6455036E1DE7}</a:tableStyleId>
              </a:tblPr>
              <a:tblGrid>
                <a:gridCol w="1080119"/>
                <a:gridCol w="1800200"/>
                <a:gridCol w="3168352"/>
                <a:gridCol w="1368151"/>
              </a:tblGrid>
              <a:tr h="383824">
                <a:tc>
                  <a:txBody>
                    <a:bodyPr/>
                    <a:lstStyle/>
                    <a:p>
                      <a:pPr algn="ctr" fontAlgn="ctr"/>
                      <a:r>
                        <a:rPr lang="es-MX" sz="1000" u="none" strike="noStrike" dirty="0">
                          <a:effectLst/>
                        </a:rPr>
                        <a:t>EJE</a:t>
                      </a:r>
                      <a:endParaRPr lang="es-MX" sz="1000" b="1" i="0" u="none" strike="noStrike" dirty="0">
                        <a:solidFill>
                          <a:srgbClr val="F2F2F2"/>
                        </a:solidFill>
                        <a:effectLst/>
                        <a:latin typeface="Calibri"/>
                      </a:endParaRPr>
                    </a:p>
                  </a:txBody>
                  <a:tcPr marL="4933" marR="4933" marT="4933" marB="0" anchor="ctr"/>
                </a:tc>
                <a:tc>
                  <a:txBody>
                    <a:bodyPr/>
                    <a:lstStyle/>
                    <a:p>
                      <a:pPr algn="ctr" fontAlgn="ctr"/>
                      <a:r>
                        <a:rPr lang="es-MX" sz="1000" u="none" strike="noStrike">
                          <a:effectLst/>
                        </a:rPr>
                        <a:t>PROGRAMA</a:t>
                      </a:r>
                      <a:endParaRPr lang="es-MX" sz="1000" b="1" i="0" u="none" strike="noStrike">
                        <a:solidFill>
                          <a:srgbClr val="F2F2F2"/>
                        </a:solidFill>
                        <a:effectLst/>
                        <a:latin typeface="Calibri"/>
                      </a:endParaRPr>
                    </a:p>
                  </a:txBody>
                  <a:tcPr marL="4933" marR="4933" marT="4933" marB="0" anchor="ctr"/>
                </a:tc>
                <a:tc>
                  <a:txBody>
                    <a:bodyPr/>
                    <a:lstStyle/>
                    <a:p>
                      <a:pPr algn="ctr" fontAlgn="ctr"/>
                      <a:r>
                        <a:rPr lang="es-MX" sz="1000" u="none" strike="noStrike">
                          <a:effectLst/>
                        </a:rPr>
                        <a:t>PROYECTO</a:t>
                      </a:r>
                      <a:endParaRPr lang="es-MX" sz="1000" b="1" i="0" u="none" strike="noStrike">
                        <a:solidFill>
                          <a:srgbClr val="F2F2F2"/>
                        </a:solidFill>
                        <a:effectLst/>
                        <a:latin typeface="Calibri"/>
                      </a:endParaRPr>
                    </a:p>
                  </a:txBody>
                  <a:tcPr marL="4933" marR="4933" marT="4933" marB="0" anchor="ctr"/>
                </a:tc>
                <a:tc>
                  <a:txBody>
                    <a:bodyPr/>
                    <a:lstStyle/>
                    <a:p>
                      <a:pPr algn="ctr" fontAlgn="ctr"/>
                      <a:r>
                        <a:rPr lang="es-MX" sz="1000" u="none" strike="noStrike">
                          <a:effectLst/>
                        </a:rPr>
                        <a:t> PRESUPUESTO </a:t>
                      </a:r>
                      <a:endParaRPr lang="es-MX" sz="1000" b="1" i="0" u="none" strike="noStrike">
                        <a:solidFill>
                          <a:srgbClr val="F2F2F2"/>
                        </a:solidFill>
                        <a:effectLst/>
                        <a:latin typeface="Calibri"/>
                      </a:endParaRPr>
                    </a:p>
                  </a:txBody>
                  <a:tcPr marL="4933" marR="4933" marT="4933" marB="0" anchor="ctr"/>
                </a:tc>
              </a:tr>
              <a:tr h="178592">
                <a:tc rowSpan="22">
                  <a:txBody>
                    <a:bodyPr/>
                    <a:lstStyle/>
                    <a:p>
                      <a:pPr algn="ctr" fontAlgn="ctr"/>
                      <a:r>
                        <a:rPr lang="es-MX" sz="1000" u="none" strike="noStrike" dirty="0">
                          <a:effectLst/>
                        </a:rPr>
                        <a:t>EJE 5 - DESARROLLO SOCIAL</a:t>
                      </a:r>
                      <a:endParaRPr lang="es-MX" sz="1000" b="1" i="0" u="none" strike="noStrike" dirty="0">
                        <a:solidFill>
                          <a:srgbClr val="000000"/>
                        </a:solidFill>
                        <a:effectLst/>
                        <a:latin typeface="Calibri"/>
                      </a:endParaRPr>
                    </a:p>
                  </a:txBody>
                  <a:tcPr marL="4933" marR="4933" marT="4933" marB="0" anchor="ctr"/>
                </a:tc>
                <a:tc rowSpan="7">
                  <a:txBody>
                    <a:bodyPr/>
                    <a:lstStyle/>
                    <a:p>
                      <a:pPr algn="l" fontAlgn="ctr"/>
                      <a:r>
                        <a:rPr lang="es-MX" sz="1000" u="none" strike="noStrike">
                          <a:effectLst/>
                        </a:rPr>
                        <a:t>20 SERVICIOS Y CULTURA DE LA SALUD</a:t>
                      </a:r>
                      <a:endParaRPr lang="es-MX" sz="1000" b="1"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64 CONSULTA EXTERNA DE SALUD MUNICIPAL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800,000.00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65 DETECCIÓN OPORTUNA DEL CANCER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200,000.00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66 PREVENCIÓN DE ADICCIONES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150,000.00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67 PREVENCIÓN DE EMBARAZOS EN ADOLESCENTES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100,000.00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68 PREVENCIÓN DE RIESGOS SANITARIOS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400,000.00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69 PROGRAMA CRÓNICO-DEGENERATIVO, OBESIDAD Y OTROS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500,000.00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70 SALUD ANIMAL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950,000.00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rowSpan="2">
                  <a:txBody>
                    <a:bodyPr/>
                    <a:lstStyle/>
                    <a:p>
                      <a:pPr algn="l" fontAlgn="ctr"/>
                      <a:r>
                        <a:rPr lang="es-MX" sz="1000" u="none" strike="noStrike">
                          <a:effectLst/>
                        </a:rPr>
                        <a:t>21 VINCULACIÓN CON PROGRAMAS FEDERALIZADOS Y ESTATALES PARA EL DESARROLLO SOCIAL</a:t>
                      </a:r>
                      <a:endParaRPr lang="es-MX" sz="1000" b="1"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71 HABITAT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26,640,000.00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72 RESCATE DE ESPACIOS PÚBLICOS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8,300,000.00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rowSpan="2">
                  <a:txBody>
                    <a:bodyPr/>
                    <a:lstStyle/>
                    <a:p>
                      <a:pPr algn="l" fontAlgn="ctr"/>
                      <a:r>
                        <a:rPr lang="es-MX" sz="1000" u="none" strike="noStrike">
                          <a:effectLst/>
                        </a:rPr>
                        <a:t>22 POR TU EDUCACIÓN HAGÁMOSLO JUNTOS</a:t>
                      </a:r>
                      <a:endParaRPr lang="es-MX" sz="1000" b="1"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73 EVENTOS CIVICO - SOCIALES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4,500,000.00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74 JOVENES EN MOVIMIENTO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5,000,000.00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rowSpan="3">
                  <a:txBody>
                    <a:bodyPr/>
                    <a:lstStyle/>
                    <a:p>
                      <a:pPr algn="l" fontAlgn="ctr"/>
                      <a:r>
                        <a:rPr lang="es-MX" sz="1000" u="none" strike="noStrike">
                          <a:effectLst/>
                        </a:rPr>
                        <a:t>23 JUNTOS POR UNA VIVIENDA DIGNA</a:t>
                      </a:r>
                      <a:endParaRPr lang="es-MX" sz="1000" b="1"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75 CERTIDUMBRE PATRIMONIAL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4,500,000.00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76 ILUMINEMOS TU HOGAR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12,000,000.00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77 RENOVANDO TU BANQUETA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2,000,000.00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rowSpan="3">
                  <a:txBody>
                    <a:bodyPr/>
                    <a:lstStyle/>
                    <a:p>
                      <a:pPr algn="l" fontAlgn="ctr"/>
                      <a:r>
                        <a:rPr lang="es-MX" sz="1000" u="none" strike="noStrike">
                          <a:effectLst/>
                        </a:rPr>
                        <a:t>24 JUNTOS POR LA NUTRICIÓN</a:t>
                      </a:r>
                      <a:endParaRPr lang="es-MX" sz="1000" b="1"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78 APOYO ALIMENTICIO A LA TORTILLA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11,000,000.00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79 DESPENSAS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13,000,000.00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vMerge="1">
                  <a:txBody>
                    <a:bodyPr/>
                    <a:lstStyle/>
                    <a:p>
                      <a:endParaRPr lang="es-MX"/>
                    </a:p>
                  </a:txBody>
                  <a:tcPr/>
                </a:tc>
                <a:tc>
                  <a:txBody>
                    <a:bodyPr/>
                    <a:lstStyle/>
                    <a:p>
                      <a:pPr algn="l" fontAlgn="ctr"/>
                      <a:r>
                        <a:rPr lang="es-MX" sz="1000" u="none" strike="noStrike">
                          <a:effectLst/>
                        </a:rPr>
                        <a:t> 80 FOMENTO AGROPECUARIO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1,000,000.00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a:txBody>
                    <a:bodyPr/>
                    <a:lstStyle/>
                    <a:p>
                      <a:pPr algn="l" fontAlgn="ctr"/>
                      <a:r>
                        <a:rPr lang="es-MX" sz="1000" u="none" strike="noStrike">
                          <a:effectLst/>
                        </a:rPr>
                        <a:t>25 AYUDAS AL SECTOR SOCIAL</a:t>
                      </a:r>
                      <a:endParaRPr lang="es-MX" sz="1000" b="1"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81 AYUDAS AL SECTOR SOCIAL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58,150,000.00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a:txBody>
                    <a:bodyPr/>
                    <a:lstStyle/>
                    <a:p>
                      <a:pPr algn="l" fontAlgn="ctr"/>
                      <a:r>
                        <a:rPr lang="es-MX" sz="1000" u="none" strike="noStrike">
                          <a:effectLst/>
                        </a:rPr>
                        <a:t>26 PROMOCIÓN DE LA FAMILIA</a:t>
                      </a:r>
                      <a:endParaRPr lang="es-MX" sz="1000" b="1"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82 DIF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70,000,000.00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a:txBody>
                    <a:bodyPr/>
                    <a:lstStyle/>
                    <a:p>
                      <a:pPr algn="l" fontAlgn="ctr"/>
                      <a:r>
                        <a:rPr lang="es-MX" sz="1000" u="none" strike="noStrike">
                          <a:effectLst/>
                        </a:rPr>
                        <a:t>27 INSTITUTO DEL DEPORTE</a:t>
                      </a:r>
                      <a:endParaRPr lang="es-MX" sz="1000" b="1"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83 INSTITUTO DEL DEPORTE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13,000,000.00 </a:t>
                      </a:r>
                      <a:endParaRPr lang="es-MX" sz="1000" b="0" i="0" u="none" strike="noStrike">
                        <a:solidFill>
                          <a:srgbClr val="000000"/>
                        </a:solidFill>
                        <a:effectLst/>
                        <a:latin typeface="Calibri"/>
                      </a:endParaRPr>
                    </a:p>
                  </a:txBody>
                  <a:tcPr marL="4933" marR="4933" marT="4933" marB="0" anchor="ctr"/>
                </a:tc>
              </a:tr>
              <a:tr h="178592">
                <a:tc vMerge="1">
                  <a:txBody>
                    <a:bodyPr/>
                    <a:lstStyle/>
                    <a:p>
                      <a:endParaRPr lang="es-MX"/>
                    </a:p>
                  </a:txBody>
                  <a:tcPr/>
                </a:tc>
                <a:tc>
                  <a:txBody>
                    <a:bodyPr/>
                    <a:lstStyle/>
                    <a:p>
                      <a:pPr algn="l" fontAlgn="ctr"/>
                      <a:r>
                        <a:rPr lang="es-MX" sz="1000" u="none" strike="noStrike">
                          <a:effectLst/>
                        </a:rPr>
                        <a:t>28 INSTITUTO DE LA MUJER</a:t>
                      </a:r>
                      <a:endParaRPr lang="es-MX" sz="1000" b="1"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84 INSTITUTO DE LA MUJER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9,000,000.00 </a:t>
                      </a:r>
                      <a:endParaRPr lang="es-MX" sz="1000" b="0" i="0" u="none" strike="noStrike">
                        <a:solidFill>
                          <a:srgbClr val="000000"/>
                        </a:solidFill>
                        <a:effectLst/>
                        <a:latin typeface="Calibri"/>
                      </a:endParaRPr>
                    </a:p>
                  </a:txBody>
                  <a:tcPr marL="4933" marR="4933" marT="4933" marB="0" anchor="ctr"/>
                </a:tc>
              </a:tr>
              <a:tr h="197339">
                <a:tc vMerge="1">
                  <a:txBody>
                    <a:bodyPr/>
                    <a:lstStyle/>
                    <a:p>
                      <a:endParaRPr lang="es-MX"/>
                    </a:p>
                  </a:txBody>
                  <a:tcPr/>
                </a:tc>
                <a:tc>
                  <a:txBody>
                    <a:bodyPr/>
                    <a:lstStyle/>
                    <a:p>
                      <a:pPr algn="l" fontAlgn="ctr"/>
                      <a:r>
                        <a:rPr lang="es-MX" sz="1000" u="none" strike="noStrike">
                          <a:effectLst/>
                        </a:rPr>
                        <a:t>29 INSTITUTO  DE CULTURA Y EDUCACIÓN</a:t>
                      </a:r>
                      <a:endParaRPr lang="es-MX" sz="1000" b="1"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85 INSTITUTO  DE CULTURA Y EDUCACIÓN </a:t>
                      </a:r>
                      <a:endParaRPr lang="es-MX" sz="1000" b="0" i="0" u="none" strike="noStrike">
                        <a:solidFill>
                          <a:srgbClr val="000000"/>
                        </a:solidFill>
                        <a:effectLst/>
                        <a:latin typeface="Calibri"/>
                      </a:endParaRPr>
                    </a:p>
                  </a:txBody>
                  <a:tcPr marL="4933" marR="4933" marT="4933" marB="0" anchor="ctr"/>
                </a:tc>
                <a:tc>
                  <a:txBody>
                    <a:bodyPr/>
                    <a:lstStyle/>
                    <a:p>
                      <a:pPr algn="l" fontAlgn="ctr"/>
                      <a:r>
                        <a:rPr lang="es-MX" sz="1000" u="none" strike="noStrike">
                          <a:effectLst/>
                        </a:rPr>
                        <a:t> $          37,800,000.00 </a:t>
                      </a:r>
                      <a:endParaRPr lang="es-MX" sz="1000" b="0" i="0" u="none" strike="noStrike">
                        <a:solidFill>
                          <a:srgbClr val="000000"/>
                        </a:solidFill>
                        <a:effectLst/>
                        <a:latin typeface="Calibri"/>
                      </a:endParaRPr>
                    </a:p>
                  </a:txBody>
                  <a:tcPr marL="4933" marR="4933" marT="4933" marB="0" anchor="ctr"/>
                </a:tc>
              </a:tr>
              <a:tr h="194379">
                <a:tc>
                  <a:txBody>
                    <a:bodyPr/>
                    <a:lstStyle/>
                    <a:p>
                      <a:pPr algn="l" fontAlgn="ctr"/>
                      <a:endParaRPr lang="es-MX" sz="1000" b="1" i="0" u="none" strike="noStrike" dirty="0">
                        <a:solidFill>
                          <a:srgbClr val="000000"/>
                        </a:solidFill>
                        <a:effectLst/>
                        <a:latin typeface="Calibri"/>
                      </a:endParaRPr>
                    </a:p>
                  </a:txBody>
                  <a:tcPr marL="4933" marR="4933" marT="4933" marB="0" anchor="ctr"/>
                </a:tc>
                <a:tc>
                  <a:txBody>
                    <a:bodyPr/>
                    <a:lstStyle/>
                    <a:p>
                      <a:pPr algn="l" fontAlgn="ctr"/>
                      <a:endParaRPr lang="es-MX" sz="1000" b="1" i="0" u="none" strike="noStrike" dirty="0">
                        <a:solidFill>
                          <a:srgbClr val="000000"/>
                        </a:solidFill>
                        <a:effectLst/>
                        <a:latin typeface="Calibri"/>
                      </a:endParaRPr>
                    </a:p>
                  </a:txBody>
                  <a:tcPr marL="4933" marR="4933" marT="4933" marB="0" anchor="ctr"/>
                </a:tc>
                <a:tc>
                  <a:txBody>
                    <a:bodyPr/>
                    <a:lstStyle/>
                    <a:p>
                      <a:pPr algn="ctr" fontAlgn="ctr"/>
                      <a:r>
                        <a:rPr lang="es-MX" sz="1000" u="none" strike="noStrike" dirty="0">
                          <a:effectLst/>
                        </a:rPr>
                        <a:t>TOTAL EJE 5</a:t>
                      </a:r>
                      <a:endParaRPr lang="es-MX" sz="1000" b="1" i="0" u="none" strike="noStrike" dirty="0">
                        <a:solidFill>
                          <a:srgbClr val="F2F2F2"/>
                        </a:solidFill>
                        <a:effectLst/>
                        <a:latin typeface="Calibri"/>
                      </a:endParaRPr>
                    </a:p>
                  </a:txBody>
                  <a:tcPr marL="4933" marR="4933" marT="4933" marB="0" anchor="ctr"/>
                </a:tc>
                <a:tc>
                  <a:txBody>
                    <a:bodyPr/>
                    <a:lstStyle/>
                    <a:p>
                      <a:pPr algn="ctr" fontAlgn="ctr"/>
                      <a:r>
                        <a:rPr lang="es-MX" sz="1000" u="none" strike="noStrike" dirty="0">
                          <a:effectLst/>
                        </a:rPr>
                        <a:t> $  278,990,000.00 </a:t>
                      </a:r>
                      <a:endParaRPr lang="es-MX" sz="1000" b="1" i="0" u="none" strike="noStrike" dirty="0">
                        <a:solidFill>
                          <a:srgbClr val="F2F2F2"/>
                        </a:solidFill>
                        <a:effectLst/>
                        <a:latin typeface="Calibri"/>
                      </a:endParaRPr>
                    </a:p>
                  </a:txBody>
                  <a:tcPr marL="4933" marR="4933" marT="4933" marB="0" anchor="ctr"/>
                </a:tc>
              </a:tr>
            </a:tbl>
          </a:graphicData>
        </a:graphic>
      </p:graphicFrame>
    </p:spTree>
    <p:extLst>
      <p:ext uri="{BB962C8B-B14F-4D97-AF65-F5344CB8AC3E}">
        <p14:creationId xmlns:p14="http://schemas.microsoft.com/office/powerpoint/2010/main" val="2225621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BIENVENIDO</a:t>
            </a:r>
            <a:endParaRPr lang="es-MX" dirty="0"/>
          </a:p>
        </p:txBody>
      </p:sp>
      <p:sp>
        <p:nvSpPr>
          <p:cNvPr id="3" name="2 Marcador de contenido"/>
          <p:cNvSpPr>
            <a:spLocks noGrp="1"/>
          </p:cNvSpPr>
          <p:nvPr>
            <p:ph idx="1"/>
          </p:nvPr>
        </p:nvSpPr>
        <p:spPr/>
        <p:txBody>
          <a:bodyPr>
            <a:normAutofit fontScale="55000" lnSpcReduction="20000"/>
          </a:bodyPr>
          <a:lstStyle/>
          <a:p>
            <a:r>
              <a:rPr lang="es-MX" dirty="0" smtClean="0"/>
              <a:t>Aquí podrás encontrar toda la información concerniente al Presupuesto de Egresos 2016 en una versión sencilla y descriptiva.</a:t>
            </a:r>
          </a:p>
          <a:p>
            <a:endParaRPr lang="es-MX" dirty="0" smtClean="0"/>
          </a:p>
          <a:p>
            <a:r>
              <a:rPr lang="es-MX" dirty="0" smtClean="0"/>
              <a:t>La información expuesta es la contenida en el Sistema Integral de Información Financiera al 1 de Enero de 2016</a:t>
            </a:r>
          </a:p>
          <a:p>
            <a:endParaRPr lang="es-MX" dirty="0"/>
          </a:p>
          <a:p>
            <a:r>
              <a:rPr lang="es-MX" dirty="0" smtClean="0"/>
              <a:t>El presente archivo esta conformado por datos abiertos, que pueden ser procesados y analizados por cualquier ciudadano con conocimiento básicos de computación, mediante su exportación a un formato </a:t>
            </a:r>
            <a:r>
              <a:rPr lang="es-MX" dirty="0" err="1" smtClean="0"/>
              <a:t>excel</a:t>
            </a:r>
            <a:endParaRPr lang="es-MX" dirty="0" smtClean="0"/>
          </a:p>
          <a:p>
            <a:endParaRPr lang="es-MX" dirty="0" smtClean="0"/>
          </a:p>
          <a:p>
            <a:r>
              <a:rPr lang="es-MX" dirty="0" smtClean="0"/>
              <a:t>Si deseas conocer como se construye un presupuesto de egresos, puedes ingresar al video explicativo en la siguiente liga:</a:t>
            </a:r>
          </a:p>
          <a:p>
            <a:pPr algn="just"/>
            <a:endParaRPr lang="es-MX" dirty="0"/>
          </a:p>
          <a:p>
            <a:pPr algn="just"/>
            <a:r>
              <a:rPr lang="es-MX" dirty="0">
                <a:hlinkClick r:id="rId2"/>
              </a:rPr>
              <a:t>http://www.torreon.gob.mx/transparencia/info.cfm?e=20&amp;t=1</a:t>
            </a:r>
            <a:endParaRPr lang="es-MX" dirty="0"/>
          </a:p>
          <a:p>
            <a:pPr marL="0" indent="0" algn="just">
              <a:buNone/>
            </a:pPr>
            <a:endParaRPr lang="es-MX" dirty="0" smtClean="0"/>
          </a:p>
          <a:p>
            <a:pPr marL="0" indent="0" algn="just">
              <a:buNone/>
            </a:pPr>
            <a:endParaRPr lang="es-MX" dirty="0" smtClean="0"/>
          </a:p>
          <a:p>
            <a:pPr marL="0" indent="0" algn="just">
              <a:buNone/>
            </a:pPr>
            <a:r>
              <a:rPr lang="es-MX" dirty="0" smtClean="0"/>
              <a:t>Bienvenido</a:t>
            </a:r>
            <a:endParaRPr lang="es-MX" dirty="0"/>
          </a:p>
          <a:p>
            <a:endParaRPr lang="es-MX" dirty="0" smtClean="0"/>
          </a:p>
          <a:p>
            <a:endParaRPr lang="es-MX" dirty="0"/>
          </a:p>
          <a:p>
            <a:endParaRPr lang="es-MX" dirty="0"/>
          </a:p>
        </p:txBody>
      </p:sp>
    </p:spTree>
    <p:extLst>
      <p:ext uri="{BB962C8B-B14F-4D97-AF65-F5344CB8AC3E}">
        <p14:creationId xmlns:p14="http://schemas.microsoft.com/office/powerpoint/2010/main" val="4126393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5036"/>
            <a:ext cx="9144000" cy="2092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p:txBody>
          <a:bodyPr/>
          <a:lstStyle/>
          <a:p>
            <a:r>
              <a:rPr lang="es-MX" dirty="0" smtClean="0"/>
              <a:t>MEDICION DEL DESEMPEÑO</a:t>
            </a:r>
            <a:endParaRPr lang="es-MX" dirty="0"/>
          </a:p>
        </p:txBody>
      </p:sp>
      <p:sp>
        <p:nvSpPr>
          <p:cNvPr id="4" name="3 Subtítulo"/>
          <p:cNvSpPr>
            <a:spLocks noGrp="1"/>
          </p:cNvSpPr>
          <p:nvPr>
            <p:ph type="subTitle" idx="1"/>
          </p:nvPr>
        </p:nvSpPr>
        <p:spPr/>
        <p:txBody>
          <a:bodyPr/>
          <a:lstStyle/>
          <a:p>
            <a:r>
              <a:rPr lang="es-MX" dirty="0" smtClean="0"/>
              <a:t>ACTUALIZACION CORRESPONDIENTE AL PRIMER </a:t>
            </a:r>
            <a:r>
              <a:rPr lang="es-MX" dirty="0"/>
              <a:t>TRIMESTRE 2015</a:t>
            </a:r>
          </a:p>
        </p:txBody>
      </p:sp>
    </p:spTree>
    <p:extLst>
      <p:ext uri="{BB962C8B-B14F-4D97-AF65-F5344CB8AC3E}">
        <p14:creationId xmlns:p14="http://schemas.microsoft.com/office/powerpoint/2010/main" val="2764495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1026" name="Picture 2" descr="c:\Users\Rafael Olivares\Documents\ROG 2012\TESORERIA\programacion y presupuesto\presupuesto 2015\Indicadores\jpg\muest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88" y="646113"/>
            <a:ext cx="7997825" cy="556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73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CLASIFICACIÓN POR TIPO DE GASTO</a:t>
            </a:r>
            <a:endParaRPr lang="es-MX" dirty="0"/>
          </a:p>
        </p:txBody>
      </p:sp>
      <p:sp>
        <p:nvSpPr>
          <p:cNvPr id="6" name="Rectangle 1"/>
          <p:cNvSpPr>
            <a:spLocks noChangeArrowheads="1"/>
          </p:cNvSpPr>
          <p:nvPr/>
        </p:nvSpPr>
        <p:spPr bwMode="auto">
          <a:xfrm>
            <a:off x="1828800" y="328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1828800" y="328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828800" y="328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700870280"/>
              </p:ext>
            </p:extLst>
          </p:nvPr>
        </p:nvGraphicFramePr>
        <p:xfrm>
          <a:off x="827584" y="3212976"/>
          <a:ext cx="7560840" cy="2936623"/>
        </p:xfrm>
        <a:graphic>
          <a:graphicData uri="http://schemas.openxmlformats.org/drawingml/2006/table">
            <a:tbl>
              <a:tblPr>
                <a:tableStyleId>{C4B1156A-380E-4F78-BDF5-A606A8083BF9}</a:tableStyleId>
              </a:tblPr>
              <a:tblGrid>
                <a:gridCol w="5895683"/>
                <a:gridCol w="1665157"/>
              </a:tblGrid>
              <a:tr h="857599">
                <a:tc>
                  <a:txBody>
                    <a:bodyPr/>
                    <a:lstStyle/>
                    <a:p>
                      <a:pPr algn="ctr" fontAlgn="b"/>
                      <a:r>
                        <a:rPr lang="es-MX" sz="1400" b="1" u="none" strike="noStrike" dirty="0" smtClean="0">
                          <a:effectLst/>
                        </a:rPr>
                        <a:t>Clasificación </a:t>
                      </a:r>
                      <a:r>
                        <a:rPr lang="es-MX" sz="1400" b="1" u="none" strike="noStrike" dirty="0">
                          <a:effectLst/>
                        </a:rPr>
                        <a:t>Por Tipo de Gasto</a:t>
                      </a:r>
                      <a:endParaRPr lang="es-MX" sz="1400" b="1" i="0" u="none" strike="noStrike" dirty="0">
                        <a:solidFill>
                          <a:srgbClr val="000000"/>
                        </a:solidFill>
                        <a:effectLst/>
                        <a:latin typeface="Arial"/>
                      </a:endParaRPr>
                    </a:p>
                  </a:txBody>
                  <a:tcPr marL="9525" marR="9525" marT="9525" marB="0" anchor="ctr"/>
                </a:tc>
                <a:tc>
                  <a:txBody>
                    <a:bodyPr/>
                    <a:lstStyle/>
                    <a:p>
                      <a:pPr algn="ctr" fontAlgn="b"/>
                      <a:r>
                        <a:rPr lang="es-MX" sz="1400" b="1" u="none" strike="noStrike" dirty="0" smtClean="0">
                          <a:effectLst/>
                        </a:rPr>
                        <a:t>Presupuesto                                 </a:t>
                      </a:r>
                      <a:r>
                        <a:rPr lang="es-MX" sz="1400" b="1" u="none" strike="noStrike" dirty="0">
                          <a:effectLst/>
                        </a:rPr>
                        <a:t>Aprobado</a:t>
                      </a:r>
                      <a:endParaRPr lang="es-MX" sz="1400" b="1" i="0" u="none" strike="noStrike" dirty="0">
                        <a:solidFill>
                          <a:srgbClr val="000000"/>
                        </a:solidFill>
                        <a:effectLst/>
                        <a:latin typeface="Arial"/>
                      </a:endParaRPr>
                    </a:p>
                  </a:txBody>
                  <a:tcPr marL="9525" marR="9525" marT="9525" marB="0" anchor="ctr"/>
                </a:tc>
              </a:tr>
              <a:tr h="519756">
                <a:tc>
                  <a:txBody>
                    <a:bodyPr/>
                    <a:lstStyle/>
                    <a:p>
                      <a:pPr algn="l" fontAlgn="b"/>
                      <a:r>
                        <a:rPr lang="es-MX" sz="1100" u="none" strike="noStrike" dirty="0">
                          <a:effectLst/>
                        </a:rPr>
                        <a:t>2.1 - GASTOS CORRIENTES </a:t>
                      </a:r>
                      <a:endParaRPr lang="es-MX" sz="1100" b="0" i="0" u="none" strike="noStrike" dirty="0">
                        <a:solidFill>
                          <a:srgbClr val="000000"/>
                        </a:solidFill>
                        <a:effectLst/>
                        <a:latin typeface="Arial"/>
                      </a:endParaRPr>
                    </a:p>
                  </a:txBody>
                  <a:tcPr marL="85725" marR="9525" marT="9525" marB="0" anchor="b"/>
                </a:tc>
                <a:tc>
                  <a:txBody>
                    <a:bodyPr/>
                    <a:lstStyle/>
                    <a:p>
                      <a:pPr algn="r" fontAlgn="b"/>
                      <a:r>
                        <a:rPr lang="es-MX" sz="1100" u="none" strike="noStrike">
                          <a:effectLst/>
                        </a:rPr>
                        <a:t> $ 1,717,004,222.31 </a:t>
                      </a:r>
                      <a:endParaRPr lang="es-MX" sz="1100" b="0" i="0" u="none" strike="noStrike">
                        <a:solidFill>
                          <a:srgbClr val="000000"/>
                        </a:solidFill>
                        <a:effectLst/>
                        <a:latin typeface="Arial"/>
                      </a:endParaRPr>
                    </a:p>
                  </a:txBody>
                  <a:tcPr marL="9525" marR="9525" marT="9525" marB="0" anchor="b"/>
                </a:tc>
              </a:tr>
              <a:tr h="519756">
                <a:tc>
                  <a:txBody>
                    <a:bodyPr/>
                    <a:lstStyle/>
                    <a:p>
                      <a:pPr algn="l" fontAlgn="b"/>
                      <a:r>
                        <a:rPr lang="es-MX" sz="1100" u="none" strike="noStrike" dirty="0">
                          <a:effectLst/>
                        </a:rPr>
                        <a:t>2.2 - GASTOS DE CAPITAL </a:t>
                      </a:r>
                      <a:endParaRPr lang="es-MX" sz="1100" b="0" i="0" u="none" strike="noStrike" dirty="0">
                        <a:solidFill>
                          <a:srgbClr val="000000"/>
                        </a:solidFill>
                        <a:effectLst/>
                        <a:latin typeface="Arial"/>
                      </a:endParaRPr>
                    </a:p>
                  </a:txBody>
                  <a:tcPr marL="85725" marR="9525" marT="9525" marB="0" anchor="b"/>
                </a:tc>
                <a:tc>
                  <a:txBody>
                    <a:bodyPr/>
                    <a:lstStyle/>
                    <a:p>
                      <a:pPr algn="r" fontAlgn="b"/>
                      <a:r>
                        <a:rPr lang="es-MX" sz="1100" u="none" strike="noStrike">
                          <a:effectLst/>
                        </a:rPr>
                        <a:t> $     444,040,000.00 </a:t>
                      </a:r>
                      <a:endParaRPr lang="es-MX" sz="1100" b="0" i="0" u="none" strike="noStrike">
                        <a:solidFill>
                          <a:srgbClr val="000000"/>
                        </a:solidFill>
                        <a:effectLst/>
                        <a:latin typeface="Arial"/>
                      </a:endParaRPr>
                    </a:p>
                  </a:txBody>
                  <a:tcPr marL="9525" marR="9525" marT="9525" marB="0" anchor="b"/>
                </a:tc>
              </a:tr>
              <a:tr h="519756">
                <a:tc>
                  <a:txBody>
                    <a:bodyPr/>
                    <a:lstStyle/>
                    <a:p>
                      <a:pPr algn="l" fontAlgn="b"/>
                      <a:r>
                        <a:rPr lang="es-MX" sz="1100" u="none" strike="noStrike" dirty="0">
                          <a:effectLst/>
                        </a:rPr>
                        <a:t>3.2 - AMORTIZACION DEUDA Y DISMINUCION DE PASIVOS </a:t>
                      </a:r>
                      <a:endParaRPr lang="es-MX" sz="1100" b="0" i="0" u="none" strike="noStrike" dirty="0">
                        <a:solidFill>
                          <a:srgbClr val="000000"/>
                        </a:solidFill>
                        <a:effectLst/>
                        <a:latin typeface="Arial"/>
                      </a:endParaRPr>
                    </a:p>
                  </a:txBody>
                  <a:tcPr marL="85725" marR="9525" marT="9525" marB="0" anchor="b"/>
                </a:tc>
                <a:tc>
                  <a:txBody>
                    <a:bodyPr/>
                    <a:lstStyle/>
                    <a:p>
                      <a:pPr algn="r" fontAlgn="b"/>
                      <a:r>
                        <a:rPr lang="es-MX" sz="1100" u="none" strike="noStrike">
                          <a:effectLst/>
                        </a:rPr>
                        <a:t> $       21,972,219.70 </a:t>
                      </a:r>
                      <a:endParaRPr lang="es-MX" sz="1100" b="0" i="0" u="none" strike="noStrike">
                        <a:solidFill>
                          <a:srgbClr val="000000"/>
                        </a:solidFill>
                        <a:effectLst/>
                        <a:latin typeface="Arial"/>
                      </a:endParaRPr>
                    </a:p>
                  </a:txBody>
                  <a:tcPr marL="9525" marR="9525" marT="9525" marB="0" anchor="b"/>
                </a:tc>
              </a:tr>
              <a:tr h="519756">
                <a:tc>
                  <a:txBody>
                    <a:bodyPr/>
                    <a:lstStyle/>
                    <a:p>
                      <a:pPr algn="l" fontAlgn="b"/>
                      <a:r>
                        <a:rPr lang="es-MX" sz="1100" u="none" strike="noStrike" dirty="0">
                          <a:effectLst/>
                        </a:rPr>
                        <a:t>Total general</a:t>
                      </a:r>
                      <a:endParaRPr lang="es-MX" sz="1100" b="0" i="0" u="none" strike="noStrike" dirty="0">
                        <a:solidFill>
                          <a:srgbClr val="000000"/>
                        </a:solidFill>
                        <a:effectLst/>
                        <a:latin typeface="Arial"/>
                      </a:endParaRPr>
                    </a:p>
                  </a:txBody>
                  <a:tcPr marL="9525" marR="9525" marT="9525" marB="0" anchor="b"/>
                </a:tc>
                <a:tc>
                  <a:txBody>
                    <a:bodyPr/>
                    <a:lstStyle/>
                    <a:p>
                      <a:pPr algn="r" fontAlgn="b"/>
                      <a:r>
                        <a:rPr lang="es-MX" sz="1100" u="none" strike="noStrike" dirty="0">
                          <a:effectLst/>
                        </a:rPr>
                        <a:t> $ 2,183,016,442.01 </a:t>
                      </a:r>
                      <a:endParaRPr lang="es-MX" sz="1100" b="0" i="0" u="none" strike="noStrike" dirty="0">
                        <a:solidFill>
                          <a:srgbClr val="000000"/>
                        </a:solidFill>
                        <a:effectLst/>
                        <a:latin typeface="Arial"/>
                      </a:endParaRPr>
                    </a:p>
                  </a:txBody>
                  <a:tcPr marL="9525" marR="9525" marT="9525" marB="0" anchor="b"/>
                </a:tc>
              </a:tr>
            </a:tbl>
          </a:graphicData>
        </a:graphic>
      </p:graphicFrame>
      <p:sp>
        <p:nvSpPr>
          <p:cNvPr id="9" name="8 CuadroTexto"/>
          <p:cNvSpPr txBox="1"/>
          <p:nvPr/>
        </p:nvSpPr>
        <p:spPr>
          <a:xfrm>
            <a:off x="827584" y="1481813"/>
            <a:ext cx="7560840" cy="1477328"/>
          </a:xfrm>
          <a:prstGeom prst="rect">
            <a:avLst/>
          </a:prstGeom>
          <a:noFill/>
        </p:spPr>
        <p:txBody>
          <a:bodyPr wrap="square" rtlCol="0">
            <a:spAutoFit/>
          </a:bodyPr>
          <a:lstStyle/>
          <a:p>
            <a:pPr lvl="0"/>
            <a:r>
              <a:rPr lang="es-MX" b="1" dirty="0"/>
              <a:t>Clasificación por Tipo de Gasto:</a:t>
            </a:r>
            <a:r>
              <a:rPr lang="es-MX" dirty="0"/>
              <a:t> clasificación presupuestal que relaciona las transacciones públicas que generan gastos con los grandes agregados de la clasificación económica presentándolos en Corriente, de Capital y Amortización de la deuda y disminución de pasivos. </a:t>
            </a:r>
          </a:p>
          <a:p>
            <a:endParaRPr lang="es-MX" dirty="0"/>
          </a:p>
        </p:txBody>
      </p:sp>
    </p:spTree>
    <p:extLst>
      <p:ext uri="{BB962C8B-B14F-4D97-AF65-F5344CB8AC3E}">
        <p14:creationId xmlns:p14="http://schemas.microsoft.com/office/powerpoint/2010/main" val="2552769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08" y="1052736"/>
            <a:ext cx="826565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004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CLASIFICACIÓN ADMINISTRATIVA</a:t>
            </a:r>
            <a:endParaRPr lang="es-MX"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4046726566"/>
              </p:ext>
            </p:extLst>
          </p:nvPr>
        </p:nvGraphicFramePr>
        <p:xfrm>
          <a:off x="4067944" y="1484784"/>
          <a:ext cx="4320480" cy="4847159"/>
        </p:xfrm>
        <a:graphic>
          <a:graphicData uri="http://schemas.openxmlformats.org/drawingml/2006/table">
            <a:tbl>
              <a:tblPr>
                <a:tableStyleId>{16D9F66E-5EB9-4882-86FB-DCBF35E3C3E4}</a:tableStyleId>
              </a:tblPr>
              <a:tblGrid>
                <a:gridCol w="2999208"/>
                <a:gridCol w="1321272"/>
              </a:tblGrid>
              <a:tr h="292416">
                <a:tc>
                  <a:txBody>
                    <a:bodyPr/>
                    <a:lstStyle/>
                    <a:p>
                      <a:pPr algn="ctr" rtl="0" fontAlgn="t"/>
                      <a:r>
                        <a:rPr lang="es-MX" sz="1200" b="1" u="none" strike="noStrike" dirty="0" smtClean="0">
                          <a:effectLst/>
                        </a:rPr>
                        <a:t>Dirección</a:t>
                      </a:r>
                      <a:r>
                        <a:rPr lang="es-MX" sz="1200" b="1" u="none" strike="noStrike" baseline="0" dirty="0" smtClean="0">
                          <a:effectLst/>
                        </a:rPr>
                        <a:t> General</a:t>
                      </a:r>
                      <a:endParaRPr lang="es-MX" sz="1200" b="1" i="0" u="none" strike="noStrike" dirty="0">
                        <a:solidFill>
                          <a:srgbClr val="000000"/>
                        </a:solidFill>
                        <a:effectLst/>
                        <a:latin typeface="Arial"/>
                      </a:endParaRPr>
                    </a:p>
                  </a:txBody>
                  <a:tcPr marL="8292" marR="8292" marT="8292" marB="0" anchor="ctr"/>
                </a:tc>
                <a:tc>
                  <a:txBody>
                    <a:bodyPr/>
                    <a:lstStyle/>
                    <a:p>
                      <a:pPr algn="ctr" fontAlgn="t"/>
                      <a:r>
                        <a:rPr lang="es-MX" sz="1200" b="1" u="none" strike="noStrike" dirty="0" smtClean="0">
                          <a:effectLst/>
                        </a:rPr>
                        <a:t>Presupuesto</a:t>
                      </a:r>
                      <a:r>
                        <a:rPr lang="es-MX" sz="1200" b="1" u="none" strike="noStrike" baseline="0" dirty="0" smtClean="0">
                          <a:effectLst/>
                        </a:rPr>
                        <a:t> Autorizado</a:t>
                      </a:r>
                      <a:r>
                        <a:rPr lang="es-MX" sz="1200" b="1" u="none" strike="noStrike" dirty="0">
                          <a:effectLst/>
                        </a:rPr>
                        <a:t> </a:t>
                      </a:r>
                      <a:endParaRPr lang="es-MX" sz="1200" b="1" i="0" u="none" strike="noStrike" dirty="0">
                        <a:solidFill>
                          <a:srgbClr val="000000"/>
                        </a:solidFill>
                        <a:effectLst/>
                        <a:latin typeface="Arial"/>
                      </a:endParaRPr>
                    </a:p>
                  </a:txBody>
                  <a:tcPr marL="8292" marR="8292" marT="8292" marB="0" anchor="ctr"/>
                </a:tc>
              </a:tr>
              <a:tr h="166663">
                <a:tc>
                  <a:txBody>
                    <a:bodyPr/>
                    <a:lstStyle/>
                    <a:p>
                      <a:pPr algn="l" fontAlgn="t"/>
                      <a:r>
                        <a:rPr lang="es-MX" sz="1000" u="none" strike="noStrike" dirty="0">
                          <a:effectLst/>
                        </a:rPr>
                        <a:t>PRESIDENCIA</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$ 105,864,780.26 </a:t>
                      </a:r>
                      <a:endParaRPr lang="es-MX" sz="1000" b="0" i="0" u="none" strike="noStrike" dirty="0">
                        <a:solidFill>
                          <a:srgbClr val="000000"/>
                        </a:solidFill>
                        <a:effectLst/>
                        <a:latin typeface="Arial"/>
                      </a:endParaRPr>
                    </a:p>
                  </a:txBody>
                  <a:tcPr marL="8292" marR="8292" marT="8292" marB="0"/>
                </a:tc>
              </a:tr>
              <a:tr h="166663">
                <a:tc>
                  <a:txBody>
                    <a:bodyPr/>
                    <a:lstStyle/>
                    <a:p>
                      <a:pPr algn="l" fontAlgn="t"/>
                      <a:r>
                        <a:rPr lang="es-MX" sz="1000" u="none" strike="noStrike" dirty="0">
                          <a:effectLst/>
                        </a:rPr>
                        <a:t>CONTRALORIA MUNICIPAL</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10,557,681.25 </a:t>
                      </a:r>
                      <a:endParaRPr lang="es-MX" sz="1000" b="0" i="0" u="none" strike="noStrike" dirty="0">
                        <a:solidFill>
                          <a:srgbClr val="000000"/>
                        </a:solidFill>
                        <a:effectLst/>
                        <a:latin typeface="Arial"/>
                      </a:endParaRPr>
                    </a:p>
                  </a:txBody>
                  <a:tcPr marL="8292" marR="8292" marT="8292" marB="0"/>
                </a:tc>
              </a:tr>
              <a:tr h="166663">
                <a:tc>
                  <a:txBody>
                    <a:bodyPr/>
                    <a:lstStyle/>
                    <a:p>
                      <a:pPr algn="l" fontAlgn="t"/>
                      <a:r>
                        <a:rPr lang="es-MX" sz="1000" u="none" strike="noStrike" dirty="0">
                          <a:effectLst/>
                        </a:rPr>
                        <a:t>SEGURIDAD PUBLICA</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$ 237,924,816.09 </a:t>
                      </a:r>
                      <a:endParaRPr lang="es-MX" sz="1000" b="0" i="0" u="none" strike="noStrike" dirty="0">
                        <a:solidFill>
                          <a:srgbClr val="000000"/>
                        </a:solidFill>
                        <a:effectLst/>
                        <a:latin typeface="Arial"/>
                      </a:endParaRPr>
                    </a:p>
                  </a:txBody>
                  <a:tcPr marL="8292" marR="8292" marT="8292" marB="0"/>
                </a:tc>
              </a:tr>
              <a:tr h="166663">
                <a:tc>
                  <a:txBody>
                    <a:bodyPr/>
                    <a:lstStyle/>
                    <a:p>
                      <a:pPr algn="l" fontAlgn="t"/>
                      <a:r>
                        <a:rPr lang="es-MX" sz="1000" u="none" strike="noStrike" dirty="0">
                          <a:effectLst/>
                        </a:rPr>
                        <a:t>SERVICIOS</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8,000,000.00 </a:t>
                      </a:r>
                      <a:endParaRPr lang="es-MX" sz="1000" b="0" i="0" u="none" strike="noStrike" dirty="0">
                        <a:solidFill>
                          <a:srgbClr val="000000"/>
                        </a:solidFill>
                        <a:effectLst/>
                        <a:latin typeface="Arial"/>
                      </a:endParaRPr>
                    </a:p>
                  </a:txBody>
                  <a:tcPr marL="8292" marR="8292" marT="8292" marB="0"/>
                </a:tc>
              </a:tr>
              <a:tr h="409084">
                <a:tc>
                  <a:txBody>
                    <a:bodyPr/>
                    <a:lstStyle/>
                    <a:p>
                      <a:pPr algn="l" rtl="0" fontAlgn="t"/>
                      <a:r>
                        <a:rPr lang="es-MX" sz="1000" u="none" strike="noStrike" dirty="0">
                          <a:effectLst/>
                        </a:rPr>
                        <a:t>DIRECCION GENERAL DE ORDENAMIENTO TERRITORIAL Y URBANISMO</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29,894,869.05 </a:t>
                      </a:r>
                      <a:endParaRPr lang="es-MX" sz="1000" b="0" i="0" u="none" strike="noStrike" dirty="0">
                        <a:solidFill>
                          <a:srgbClr val="000000"/>
                        </a:solidFill>
                        <a:effectLst/>
                        <a:latin typeface="Arial"/>
                      </a:endParaRPr>
                    </a:p>
                  </a:txBody>
                  <a:tcPr marL="8292" marR="8292" marT="8292" marB="0"/>
                </a:tc>
              </a:tr>
              <a:tr h="216024">
                <a:tc>
                  <a:txBody>
                    <a:bodyPr/>
                    <a:lstStyle/>
                    <a:p>
                      <a:pPr algn="l" fontAlgn="t"/>
                      <a:r>
                        <a:rPr lang="es-MX" sz="1000" u="none" strike="noStrike" dirty="0">
                          <a:effectLst/>
                        </a:rPr>
                        <a:t>DIRECCION GENERAL DEL MEDIO AMBIENTE</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11,599,854.11 </a:t>
                      </a:r>
                      <a:endParaRPr lang="es-MX" sz="1000" b="0" i="0" u="none" strike="noStrike" dirty="0">
                        <a:solidFill>
                          <a:srgbClr val="000000"/>
                        </a:solidFill>
                        <a:effectLst/>
                        <a:latin typeface="Arial"/>
                      </a:endParaRPr>
                    </a:p>
                  </a:txBody>
                  <a:tcPr marL="8292" marR="8292" marT="8292" marB="0"/>
                </a:tc>
              </a:tr>
              <a:tr h="166663">
                <a:tc>
                  <a:txBody>
                    <a:bodyPr/>
                    <a:lstStyle/>
                    <a:p>
                      <a:pPr algn="l" fontAlgn="t"/>
                      <a:r>
                        <a:rPr lang="es-MX" sz="1000" u="none" strike="noStrike" dirty="0">
                          <a:effectLst/>
                        </a:rPr>
                        <a:t>OBRAS PUBLICAS</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$ 238,162,033.05 </a:t>
                      </a:r>
                      <a:endParaRPr lang="es-MX" sz="1000" b="0" i="0" u="none" strike="noStrike" dirty="0">
                        <a:solidFill>
                          <a:srgbClr val="000000"/>
                        </a:solidFill>
                        <a:effectLst/>
                        <a:latin typeface="Arial"/>
                      </a:endParaRPr>
                    </a:p>
                  </a:txBody>
                  <a:tcPr marL="8292" marR="8292" marT="8292" marB="0"/>
                </a:tc>
              </a:tr>
              <a:tr h="166663">
                <a:tc>
                  <a:txBody>
                    <a:bodyPr/>
                    <a:lstStyle/>
                    <a:p>
                      <a:pPr algn="l" fontAlgn="t"/>
                      <a:r>
                        <a:rPr lang="es-MX" sz="1000" u="none" strike="noStrike" dirty="0">
                          <a:effectLst/>
                        </a:rPr>
                        <a:t>SERVICIOS PUBLICOS</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$ 564,596,872.73 </a:t>
                      </a:r>
                      <a:endParaRPr lang="es-MX" sz="1000" b="0" i="0" u="none" strike="noStrike" dirty="0">
                        <a:solidFill>
                          <a:srgbClr val="000000"/>
                        </a:solidFill>
                        <a:effectLst/>
                        <a:latin typeface="Arial"/>
                      </a:endParaRPr>
                    </a:p>
                  </a:txBody>
                  <a:tcPr marL="8292" marR="8292" marT="8292" marB="0"/>
                </a:tc>
              </a:tr>
              <a:tr h="228772">
                <a:tc>
                  <a:txBody>
                    <a:bodyPr/>
                    <a:lstStyle/>
                    <a:p>
                      <a:pPr algn="l" fontAlgn="t"/>
                      <a:r>
                        <a:rPr lang="es-MX" sz="1000" u="none" strike="noStrike" dirty="0">
                          <a:effectLst/>
                        </a:rPr>
                        <a:t>SECRETARIA DEL AYUNTAMIENTO</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68,245,331.61 </a:t>
                      </a:r>
                      <a:endParaRPr lang="es-MX" sz="1000" b="0" i="0" u="none" strike="noStrike" dirty="0">
                        <a:solidFill>
                          <a:srgbClr val="000000"/>
                        </a:solidFill>
                        <a:effectLst/>
                        <a:latin typeface="Arial"/>
                      </a:endParaRPr>
                    </a:p>
                  </a:txBody>
                  <a:tcPr marL="8292" marR="8292" marT="8292" marB="0"/>
                </a:tc>
              </a:tr>
              <a:tr h="166663">
                <a:tc>
                  <a:txBody>
                    <a:bodyPr/>
                    <a:lstStyle/>
                    <a:p>
                      <a:pPr algn="l" fontAlgn="t"/>
                      <a:r>
                        <a:rPr lang="es-MX" sz="1000" u="none" strike="noStrike" dirty="0">
                          <a:effectLst/>
                        </a:rPr>
                        <a:t>DESARROLLO SOCIAL</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92,251,893.91 </a:t>
                      </a:r>
                      <a:endParaRPr lang="es-MX" sz="1000" b="0" i="0" u="none" strike="noStrike" dirty="0">
                        <a:solidFill>
                          <a:srgbClr val="000000"/>
                        </a:solidFill>
                        <a:effectLst/>
                        <a:latin typeface="Arial"/>
                      </a:endParaRPr>
                    </a:p>
                  </a:txBody>
                  <a:tcPr marL="8292" marR="8292" marT="8292" marB="0"/>
                </a:tc>
              </a:tr>
              <a:tr h="166663">
                <a:tc>
                  <a:txBody>
                    <a:bodyPr/>
                    <a:lstStyle/>
                    <a:p>
                      <a:pPr algn="l" fontAlgn="t"/>
                      <a:r>
                        <a:rPr lang="es-MX" sz="1000" u="none" strike="noStrike" dirty="0">
                          <a:effectLst/>
                        </a:rPr>
                        <a:t>TESORERIA</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$ 569,525,171.28 </a:t>
                      </a:r>
                      <a:endParaRPr lang="es-MX" sz="1000" b="0" i="0" u="none" strike="noStrike" dirty="0">
                        <a:solidFill>
                          <a:srgbClr val="000000"/>
                        </a:solidFill>
                        <a:effectLst/>
                        <a:latin typeface="Arial"/>
                      </a:endParaRPr>
                    </a:p>
                  </a:txBody>
                  <a:tcPr marL="8292" marR="8292" marT="8292" marB="0"/>
                </a:tc>
              </a:tr>
              <a:tr h="166663">
                <a:tc>
                  <a:txBody>
                    <a:bodyPr/>
                    <a:lstStyle/>
                    <a:p>
                      <a:pPr algn="l" fontAlgn="t"/>
                      <a:r>
                        <a:rPr lang="es-MX" sz="1000" u="none" strike="noStrike" dirty="0">
                          <a:effectLst/>
                        </a:rPr>
                        <a:t>REGIDORES</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26,216,489.90 </a:t>
                      </a:r>
                      <a:endParaRPr lang="es-MX" sz="1000" b="0" i="0" u="none" strike="noStrike" dirty="0">
                        <a:solidFill>
                          <a:srgbClr val="000000"/>
                        </a:solidFill>
                        <a:effectLst/>
                        <a:latin typeface="Arial"/>
                      </a:endParaRPr>
                    </a:p>
                  </a:txBody>
                  <a:tcPr marL="8292" marR="8292" marT="8292" marB="0"/>
                </a:tc>
              </a:tr>
              <a:tr h="228772">
                <a:tc>
                  <a:txBody>
                    <a:bodyPr/>
                    <a:lstStyle/>
                    <a:p>
                      <a:pPr algn="l" fontAlgn="t"/>
                      <a:r>
                        <a:rPr lang="es-MX" sz="1000" u="none" strike="noStrike" dirty="0">
                          <a:effectLst/>
                        </a:rPr>
                        <a:t>SERVICIOS ADMINISTRATIVOS</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1,713,812.16 </a:t>
                      </a:r>
                      <a:endParaRPr lang="es-MX" sz="1000" b="0" i="0" u="none" strike="noStrike" dirty="0">
                        <a:solidFill>
                          <a:srgbClr val="000000"/>
                        </a:solidFill>
                        <a:effectLst/>
                        <a:latin typeface="Arial"/>
                      </a:endParaRPr>
                    </a:p>
                  </a:txBody>
                  <a:tcPr marL="8292" marR="8292" marT="8292" marB="0"/>
                </a:tc>
              </a:tr>
              <a:tr h="166663">
                <a:tc>
                  <a:txBody>
                    <a:bodyPr/>
                    <a:lstStyle/>
                    <a:p>
                      <a:pPr algn="l" fontAlgn="t"/>
                      <a:r>
                        <a:rPr lang="es-MX" sz="1000" u="none" strike="noStrike" dirty="0">
                          <a:effectLst/>
                        </a:rPr>
                        <a:t>DIF</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70,000,000.00 </a:t>
                      </a:r>
                      <a:endParaRPr lang="es-MX" sz="1000" b="0" i="0" u="none" strike="noStrike" dirty="0">
                        <a:solidFill>
                          <a:srgbClr val="000000"/>
                        </a:solidFill>
                        <a:effectLst/>
                        <a:latin typeface="Arial"/>
                      </a:endParaRPr>
                    </a:p>
                  </a:txBody>
                  <a:tcPr marL="8292" marR="8292" marT="8292" marB="0"/>
                </a:tc>
              </a:tr>
              <a:tr h="198662">
                <a:tc>
                  <a:txBody>
                    <a:bodyPr/>
                    <a:lstStyle/>
                    <a:p>
                      <a:pPr algn="l" fontAlgn="t"/>
                      <a:r>
                        <a:rPr lang="es-MX" sz="1000" u="none" strike="noStrike" dirty="0">
                          <a:effectLst/>
                        </a:rPr>
                        <a:t>INSTITUTO MUNICIPAL DE CULTURA Y EDUCACION</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41,400,000.00 </a:t>
                      </a:r>
                      <a:endParaRPr lang="es-MX" sz="1000" b="0" i="0" u="none" strike="noStrike" dirty="0">
                        <a:solidFill>
                          <a:srgbClr val="000000"/>
                        </a:solidFill>
                        <a:effectLst/>
                        <a:latin typeface="Arial"/>
                      </a:endParaRPr>
                    </a:p>
                  </a:txBody>
                  <a:tcPr marL="8292" marR="8292" marT="8292" marB="0"/>
                </a:tc>
              </a:tr>
              <a:tr h="228772">
                <a:tc>
                  <a:txBody>
                    <a:bodyPr/>
                    <a:lstStyle/>
                    <a:p>
                      <a:pPr algn="l" fontAlgn="t"/>
                      <a:r>
                        <a:rPr lang="es-MX" sz="1000" u="none" strike="noStrike" dirty="0">
                          <a:effectLst/>
                        </a:rPr>
                        <a:t>DESARROLLO INSTITUCIONAL</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6,456,087.29 </a:t>
                      </a:r>
                      <a:endParaRPr lang="es-MX" sz="1000" b="0" i="0" u="none" strike="noStrike" dirty="0">
                        <a:solidFill>
                          <a:srgbClr val="000000"/>
                        </a:solidFill>
                        <a:effectLst/>
                        <a:latin typeface="Arial"/>
                      </a:endParaRPr>
                    </a:p>
                  </a:txBody>
                  <a:tcPr marL="8292" marR="8292" marT="8292" marB="0"/>
                </a:tc>
              </a:tr>
              <a:tr h="166663">
                <a:tc>
                  <a:txBody>
                    <a:bodyPr/>
                    <a:lstStyle/>
                    <a:p>
                      <a:pPr algn="l" fontAlgn="t"/>
                      <a:r>
                        <a:rPr lang="es-MX" sz="1000" u="none" strike="noStrike" dirty="0">
                          <a:effectLst/>
                        </a:rPr>
                        <a:t>MOBILIDAD URBANA</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36,748,864.93 </a:t>
                      </a:r>
                      <a:endParaRPr lang="es-MX" sz="1000" b="0" i="0" u="none" strike="noStrike" dirty="0">
                        <a:solidFill>
                          <a:srgbClr val="000000"/>
                        </a:solidFill>
                        <a:effectLst/>
                        <a:latin typeface="Arial"/>
                      </a:endParaRPr>
                    </a:p>
                  </a:txBody>
                  <a:tcPr marL="8292" marR="8292" marT="8292" marB="0"/>
                </a:tc>
              </a:tr>
              <a:tr h="166663">
                <a:tc>
                  <a:txBody>
                    <a:bodyPr/>
                    <a:lstStyle/>
                    <a:p>
                      <a:pPr algn="l" fontAlgn="t"/>
                      <a:r>
                        <a:rPr lang="es-MX" sz="1000" u="none" strike="noStrike" dirty="0">
                          <a:effectLst/>
                        </a:rPr>
                        <a:t>SALUD PUBLICA</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16,877,865.44 </a:t>
                      </a:r>
                      <a:endParaRPr lang="es-MX" sz="1000" b="0" i="0" u="none" strike="noStrike" dirty="0">
                        <a:solidFill>
                          <a:srgbClr val="000000"/>
                        </a:solidFill>
                        <a:effectLst/>
                        <a:latin typeface="Arial"/>
                      </a:endParaRPr>
                    </a:p>
                  </a:txBody>
                  <a:tcPr marL="8292" marR="8292" marT="8292" marB="0"/>
                </a:tc>
              </a:tr>
              <a:tr h="228772">
                <a:tc>
                  <a:txBody>
                    <a:bodyPr/>
                    <a:lstStyle/>
                    <a:p>
                      <a:pPr algn="l" fontAlgn="t"/>
                      <a:r>
                        <a:rPr lang="es-MX" sz="1000" u="none" strike="noStrike" dirty="0">
                          <a:effectLst/>
                        </a:rPr>
                        <a:t>INSTITUTO MUNICIPAL DE LA MUJER</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9,000,000.00 </a:t>
                      </a:r>
                      <a:endParaRPr lang="es-MX" sz="1000" b="0" i="0" u="none" strike="noStrike" dirty="0">
                        <a:solidFill>
                          <a:srgbClr val="000000"/>
                        </a:solidFill>
                        <a:effectLst/>
                        <a:latin typeface="Arial"/>
                      </a:endParaRPr>
                    </a:p>
                  </a:txBody>
                  <a:tcPr marL="8292" marR="8292" marT="8292" marB="0"/>
                </a:tc>
              </a:tr>
              <a:tr h="338858">
                <a:tc>
                  <a:txBody>
                    <a:bodyPr/>
                    <a:lstStyle/>
                    <a:p>
                      <a:pPr algn="l" rtl="0" fontAlgn="t"/>
                      <a:r>
                        <a:rPr lang="es-MX" sz="1000" u="none" strike="noStrike" dirty="0">
                          <a:effectLst/>
                        </a:rPr>
                        <a:t>INSTITUTO MUNICIPAL DE PLANEACION Y COMPETITIVIDAD</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10,000,000.00 </a:t>
                      </a:r>
                      <a:endParaRPr lang="es-MX" sz="1000" b="0" i="0" u="none" strike="noStrike" dirty="0">
                        <a:solidFill>
                          <a:srgbClr val="000000"/>
                        </a:solidFill>
                        <a:effectLst/>
                        <a:latin typeface="Arial"/>
                      </a:endParaRPr>
                    </a:p>
                  </a:txBody>
                  <a:tcPr marL="8292" marR="8292" marT="8292" marB="0"/>
                </a:tc>
              </a:tr>
              <a:tr h="228772">
                <a:tc>
                  <a:txBody>
                    <a:bodyPr/>
                    <a:lstStyle/>
                    <a:p>
                      <a:pPr algn="l" fontAlgn="t"/>
                      <a:r>
                        <a:rPr lang="es-MX" sz="1000" u="none" strike="noStrike" dirty="0">
                          <a:effectLst/>
                        </a:rPr>
                        <a:t>INSTITUTO MUNICIPAL DEL DEPORTE</a:t>
                      </a:r>
                      <a:endParaRPr lang="es-MX" sz="1000" b="1" i="0" u="none" strike="noStrike" dirty="0">
                        <a:solidFill>
                          <a:srgbClr val="000000"/>
                        </a:solidFill>
                        <a:effectLst/>
                        <a:latin typeface="Arial"/>
                      </a:endParaRPr>
                    </a:p>
                  </a:txBody>
                  <a:tcPr marL="8292" marR="8292" marT="8292" marB="0"/>
                </a:tc>
                <a:tc>
                  <a:txBody>
                    <a:bodyPr/>
                    <a:lstStyle/>
                    <a:p>
                      <a:pPr algn="r" fontAlgn="t"/>
                      <a:r>
                        <a:rPr lang="es-MX" sz="1000" u="none" strike="noStrike" dirty="0">
                          <a:effectLst/>
                        </a:rPr>
                        <a:t> $   13,000,000.00 </a:t>
                      </a:r>
                      <a:endParaRPr lang="es-MX" sz="1000" b="0" i="0" u="none" strike="noStrike" dirty="0">
                        <a:solidFill>
                          <a:srgbClr val="000000"/>
                        </a:solidFill>
                        <a:effectLst/>
                        <a:latin typeface="Arial"/>
                      </a:endParaRPr>
                    </a:p>
                  </a:txBody>
                  <a:tcPr marL="8292" marR="8292" marT="8292" marB="0"/>
                </a:tc>
              </a:tr>
              <a:tr h="166663">
                <a:tc>
                  <a:txBody>
                    <a:bodyPr/>
                    <a:lstStyle/>
                    <a:p>
                      <a:pPr algn="l" rtl="0" fontAlgn="t"/>
                      <a:r>
                        <a:rPr lang="es-MX" sz="1000" b="0" i="0" u="none" strike="noStrike" dirty="0" smtClean="0">
                          <a:solidFill>
                            <a:srgbClr val="000000"/>
                          </a:solidFill>
                          <a:effectLst/>
                          <a:latin typeface="+mn-lt"/>
                        </a:rPr>
                        <a:t>TOTAL</a:t>
                      </a:r>
                      <a:endParaRPr lang="es-MX" sz="1000" b="0" i="0" u="none" strike="noStrike" dirty="0">
                        <a:solidFill>
                          <a:srgbClr val="000000"/>
                        </a:solidFill>
                        <a:effectLst/>
                        <a:latin typeface="+mn-lt"/>
                      </a:endParaRPr>
                    </a:p>
                  </a:txBody>
                  <a:tcPr marL="8292" marR="8292" marT="8292" marB="0"/>
                </a:tc>
                <a:tc>
                  <a:txBody>
                    <a:bodyPr/>
                    <a:lstStyle/>
                    <a:p>
                      <a:pPr algn="r" fontAlgn="t"/>
                      <a:r>
                        <a:rPr lang="es-MX" sz="1000" u="none" strike="noStrike" dirty="0">
                          <a:effectLst/>
                        </a:rPr>
                        <a:t>$2,183,016,442.01</a:t>
                      </a:r>
                      <a:endParaRPr lang="es-MX" sz="1000" b="1" i="0" u="none" strike="noStrike" dirty="0">
                        <a:solidFill>
                          <a:srgbClr val="000000"/>
                        </a:solidFill>
                        <a:effectLst/>
                        <a:latin typeface="Arial"/>
                      </a:endParaRPr>
                    </a:p>
                  </a:txBody>
                  <a:tcPr marL="8292" marR="8292" marT="8292" marB="0"/>
                </a:tc>
              </a:tr>
            </a:tbl>
          </a:graphicData>
        </a:graphic>
      </p:graphicFrame>
      <p:sp>
        <p:nvSpPr>
          <p:cNvPr id="10" name="9 CuadroTexto"/>
          <p:cNvSpPr txBox="1"/>
          <p:nvPr/>
        </p:nvSpPr>
        <p:spPr>
          <a:xfrm>
            <a:off x="827584" y="1484784"/>
            <a:ext cx="3024336" cy="5078313"/>
          </a:xfrm>
          <a:prstGeom prst="rect">
            <a:avLst/>
          </a:prstGeom>
          <a:noFill/>
        </p:spPr>
        <p:txBody>
          <a:bodyPr wrap="square" rtlCol="0">
            <a:spAutoFit/>
          </a:bodyPr>
          <a:lstStyle/>
          <a:p>
            <a:pPr lvl="0"/>
            <a:r>
              <a:rPr lang="es-MX" b="1" dirty="0"/>
              <a:t>Clasificación Administrativa:</a:t>
            </a:r>
            <a:r>
              <a:rPr lang="es-MX" dirty="0"/>
              <a:t> clasificación presupuestal que tiene como propósitos básicos identificar las unidades administrativas a través de las cuales se realiza la asignación, gestión y rendición de los recursos financieros </a:t>
            </a:r>
            <a:r>
              <a:rPr lang="es-MX" dirty="0" smtClean="0"/>
              <a:t>públicos. </a:t>
            </a:r>
          </a:p>
          <a:p>
            <a:pPr lvl="0"/>
            <a:endParaRPr lang="es-MX" dirty="0"/>
          </a:p>
          <a:p>
            <a:pPr lvl="0"/>
            <a:r>
              <a:rPr lang="es-MX" dirty="0" smtClean="0"/>
              <a:t>Esta </a:t>
            </a:r>
            <a:r>
              <a:rPr lang="es-MX" dirty="0"/>
              <a:t>clasificación además permite delimitar con precisión el ámbito de Sector Público de cada orden de gobierno y por ende los alcances de su probable responsabilidad fiscal y cuasi fiscal. </a:t>
            </a:r>
          </a:p>
          <a:p>
            <a:endParaRPr lang="es-MX" dirty="0"/>
          </a:p>
        </p:txBody>
      </p:sp>
    </p:spTree>
    <p:extLst>
      <p:ext uri="{BB962C8B-B14F-4D97-AF65-F5344CB8AC3E}">
        <p14:creationId xmlns:p14="http://schemas.microsoft.com/office/powerpoint/2010/main" val="1125332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CLASIFICACIÓN ECONÓMICA</a:t>
            </a:r>
            <a:endParaRPr lang="es-MX" dirty="0"/>
          </a:p>
        </p:txBody>
      </p:sp>
      <p:sp>
        <p:nvSpPr>
          <p:cNvPr id="6" name="5 CuadroTexto"/>
          <p:cNvSpPr txBox="1"/>
          <p:nvPr/>
        </p:nvSpPr>
        <p:spPr>
          <a:xfrm>
            <a:off x="827584" y="1340768"/>
            <a:ext cx="7200800" cy="1754326"/>
          </a:xfrm>
          <a:prstGeom prst="rect">
            <a:avLst/>
          </a:prstGeom>
          <a:noFill/>
        </p:spPr>
        <p:txBody>
          <a:bodyPr wrap="square" rtlCol="0">
            <a:spAutoFit/>
          </a:bodyPr>
          <a:lstStyle/>
          <a:p>
            <a:pPr lvl="0"/>
            <a:r>
              <a:rPr lang="es-MX" b="1" dirty="0"/>
              <a:t>Clasificación Económica:</a:t>
            </a:r>
            <a:r>
              <a:rPr lang="es-MX" dirty="0"/>
              <a:t> clasificación presupuestal de las transacciones de los entes públicos que permite ordenar a éstas de acuerdo con su naturaleza económica, con el propósito general de analizar y evaluar el impacto de la política y gestión fiscal y sus componentes sobre la economía en general. </a:t>
            </a:r>
          </a:p>
          <a:p>
            <a:endParaRPr lang="es-MX" dirty="0"/>
          </a:p>
        </p:txBody>
      </p:sp>
    </p:spTree>
    <p:extLst>
      <p:ext uri="{BB962C8B-B14F-4D97-AF65-F5344CB8AC3E}">
        <p14:creationId xmlns:p14="http://schemas.microsoft.com/office/powerpoint/2010/main" val="107094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CLASIFICACIÓN ECONÓMICA</a:t>
            </a:r>
          </a:p>
        </p:txBody>
      </p:sp>
      <p:sp>
        <p:nvSpPr>
          <p:cNvPr id="3" name="2 Marcador de contenido"/>
          <p:cNvSpPr>
            <a:spLocks noGrp="1"/>
          </p:cNvSpPr>
          <p:nvPr>
            <p:ph idx="1"/>
          </p:nvPr>
        </p:nvSpPr>
        <p:spPr/>
        <p:txBody>
          <a:bodyPr/>
          <a:lstStyle/>
          <a:p>
            <a:endParaRPr lang="es-MX"/>
          </a:p>
        </p:txBody>
      </p:sp>
      <p:graphicFrame>
        <p:nvGraphicFramePr>
          <p:cNvPr id="4" name="3 Marcador de contenido"/>
          <p:cNvGraphicFramePr>
            <a:graphicFrameLocks/>
          </p:cNvGraphicFramePr>
          <p:nvPr>
            <p:extLst>
              <p:ext uri="{D42A27DB-BD31-4B8C-83A1-F6EECF244321}">
                <p14:modId xmlns:p14="http://schemas.microsoft.com/office/powerpoint/2010/main" val="1591544123"/>
              </p:ext>
            </p:extLst>
          </p:nvPr>
        </p:nvGraphicFramePr>
        <p:xfrm>
          <a:off x="827584" y="1628800"/>
          <a:ext cx="6624736" cy="4758584"/>
        </p:xfrm>
        <a:graphic>
          <a:graphicData uri="http://schemas.openxmlformats.org/drawingml/2006/table">
            <a:tbl>
              <a:tblPr>
                <a:tableStyleId>{69CF1AB2-1976-4502-BF36-3FF5EA218861}</a:tableStyleId>
              </a:tblPr>
              <a:tblGrid>
                <a:gridCol w="5112568"/>
                <a:gridCol w="1512168"/>
              </a:tblGrid>
              <a:tr h="227178">
                <a:tc>
                  <a:txBody>
                    <a:bodyPr/>
                    <a:lstStyle/>
                    <a:p>
                      <a:pPr algn="ctr" fontAlgn="b"/>
                      <a:r>
                        <a:rPr lang="es-MX" sz="1200" u="none" strike="noStrike" dirty="0">
                          <a:effectLst/>
                        </a:rPr>
                        <a:t>Ejercicio del Presupuesto por </a:t>
                      </a:r>
                      <a:r>
                        <a:rPr lang="es-MX" sz="1200" u="none" strike="noStrike" dirty="0" smtClean="0">
                          <a:effectLst/>
                        </a:rPr>
                        <a:t>Clasificación </a:t>
                      </a:r>
                      <a:r>
                        <a:rPr lang="es-MX" sz="1200" u="none" strike="noStrike" dirty="0">
                          <a:effectLst/>
                        </a:rPr>
                        <a:t>Económica</a:t>
                      </a:r>
                      <a:endParaRPr lang="es-MX" sz="1200" b="1" i="0" u="none" strike="noStrike" dirty="0">
                        <a:solidFill>
                          <a:srgbClr val="000000"/>
                        </a:solidFill>
                        <a:effectLst/>
                        <a:latin typeface="Arial"/>
                      </a:endParaRPr>
                    </a:p>
                  </a:txBody>
                  <a:tcPr marL="7328" marR="7328" marT="7328" marB="0" anchor="ctr"/>
                </a:tc>
                <a:tc>
                  <a:txBody>
                    <a:bodyPr/>
                    <a:lstStyle/>
                    <a:p>
                      <a:pPr algn="ctr" fontAlgn="b"/>
                      <a:r>
                        <a:rPr lang="es-MX" sz="1200" u="none" strike="noStrike" dirty="0">
                          <a:effectLst/>
                        </a:rPr>
                        <a:t> </a:t>
                      </a:r>
                      <a:r>
                        <a:rPr lang="es-MX" sz="1200" u="none" strike="noStrike" dirty="0" smtClean="0">
                          <a:effectLst/>
                        </a:rPr>
                        <a:t>Presupuesto                                 </a:t>
                      </a:r>
                      <a:r>
                        <a:rPr lang="es-MX" sz="1200" u="none" strike="noStrike" dirty="0">
                          <a:effectLst/>
                        </a:rPr>
                        <a:t>Aprobado </a:t>
                      </a:r>
                      <a:endParaRPr lang="es-MX" sz="1200" b="1" i="0" u="none" strike="noStrike" dirty="0">
                        <a:solidFill>
                          <a:srgbClr val="000000"/>
                        </a:solidFill>
                        <a:effectLst/>
                        <a:latin typeface="Arial"/>
                      </a:endParaRPr>
                    </a:p>
                  </a:txBody>
                  <a:tcPr marL="7328" marR="7328" marT="7328" marB="0" anchor="ctr"/>
                </a:tc>
              </a:tr>
              <a:tr h="146566">
                <a:tc>
                  <a:txBody>
                    <a:bodyPr/>
                    <a:lstStyle/>
                    <a:p>
                      <a:pPr algn="l" fontAlgn="b"/>
                      <a:r>
                        <a:rPr lang="es-MX" sz="900" u="none" strike="noStrike" dirty="0">
                          <a:effectLst/>
                        </a:rPr>
                        <a:t>2 - GASTOS </a:t>
                      </a:r>
                      <a:endParaRPr lang="es-MX" sz="900" b="0" i="0" u="none" strike="noStrike" dirty="0">
                        <a:solidFill>
                          <a:srgbClr val="000000"/>
                        </a:solidFill>
                        <a:effectLst/>
                        <a:latin typeface="Arial"/>
                      </a:endParaRPr>
                    </a:p>
                  </a:txBody>
                  <a:tcPr marL="7328" marR="7328" marT="7328" marB="0" anchor="b"/>
                </a:tc>
                <a:tc>
                  <a:txBody>
                    <a:bodyPr/>
                    <a:lstStyle/>
                    <a:p>
                      <a:pPr algn="r" fontAlgn="b"/>
                      <a:r>
                        <a:rPr lang="es-MX" sz="900" u="none" strike="noStrike" dirty="0">
                          <a:effectLst/>
                        </a:rPr>
                        <a:t> $        2,161,044,222.31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2.1 - GASTOS CORRIENTES </a:t>
                      </a:r>
                      <a:endParaRPr lang="es-MX" sz="900" b="0" i="0" u="none" strike="noStrike" dirty="0">
                        <a:solidFill>
                          <a:srgbClr val="000000"/>
                        </a:solidFill>
                        <a:effectLst/>
                        <a:latin typeface="Arial"/>
                      </a:endParaRPr>
                    </a:p>
                  </a:txBody>
                  <a:tcPr marL="65955" marR="7328" marT="7328" marB="0" anchor="b"/>
                </a:tc>
                <a:tc>
                  <a:txBody>
                    <a:bodyPr/>
                    <a:lstStyle/>
                    <a:p>
                      <a:pPr algn="r" fontAlgn="b"/>
                      <a:r>
                        <a:rPr lang="es-MX" sz="900" u="none" strike="noStrike" dirty="0">
                          <a:effectLst/>
                        </a:rPr>
                        <a:t> $        1,717,004,222.31 </a:t>
                      </a:r>
                      <a:endParaRPr lang="es-MX" sz="900" b="0" i="0" u="none" strike="noStrike" dirty="0">
                        <a:solidFill>
                          <a:srgbClr val="000000"/>
                        </a:solidFill>
                        <a:effectLst/>
                        <a:latin typeface="Arial"/>
                      </a:endParaRPr>
                    </a:p>
                  </a:txBody>
                  <a:tcPr marL="7328" marR="7328" marT="7328" marB="0" anchor="b"/>
                </a:tc>
              </a:tr>
              <a:tr h="194933">
                <a:tc>
                  <a:txBody>
                    <a:bodyPr/>
                    <a:lstStyle/>
                    <a:p>
                      <a:pPr algn="l" fontAlgn="b"/>
                      <a:r>
                        <a:rPr lang="es-MX" sz="900" u="none" strike="noStrike" dirty="0">
                          <a:effectLst/>
                        </a:rPr>
                        <a:t>2.1.1 - GASTOS DE CONSUMO DE LOS ENTES DEL GOBIERNO GENERAL/GASTOS DE EXPLOTACIÓN DE LAS ENTIDADES EMPRESARIALES </a:t>
                      </a:r>
                      <a:endParaRPr lang="es-MX" sz="900" b="0" i="0" u="none" strike="noStrike" dirty="0">
                        <a:solidFill>
                          <a:srgbClr val="000000"/>
                        </a:solidFill>
                        <a:effectLst/>
                        <a:latin typeface="Arial"/>
                      </a:endParaRPr>
                    </a:p>
                  </a:txBody>
                  <a:tcPr marL="131910" marR="7328" marT="7328" marB="0" anchor="b"/>
                </a:tc>
                <a:tc>
                  <a:txBody>
                    <a:bodyPr/>
                    <a:lstStyle/>
                    <a:p>
                      <a:pPr algn="r" fontAlgn="b"/>
                      <a:r>
                        <a:rPr lang="es-MX" sz="900" u="none" strike="noStrike" dirty="0">
                          <a:effectLst/>
                        </a:rPr>
                        <a:t> $        1,467,246,442.01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2.1.1.1 - REMUNERACIONES </a:t>
                      </a:r>
                      <a:endParaRPr lang="es-MX" sz="900" b="0" i="0" u="none" strike="noStrike" dirty="0">
                        <a:solidFill>
                          <a:srgbClr val="000000"/>
                        </a:solidFill>
                        <a:effectLst/>
                        <a:latin typeface="Arial"/>
                      </a:endParaRPr>
                    </a:p>
                  </a:txBody>
                  <a:tcPr marL="197864" marR="7328" marT="7328" marB="0" anchor="b"/>
                </a:tc>
                <a:tc>
                  <a:txBody>
                    <a:bodyPr/>
                    <a:lstStyle/>
                    <a:p>
                      <a:pPr algn="r" fontAlgn="b"/>
                      <a:r>
                        <a:rPr lang="es-MX" sz="900" u="none" strike="noStrike" dirty="0">
                          <a:effectLst/>
                        </a:rPr>
                        <a:t> $           695,300,000.01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2.1.1.1.1 - SUELDOS Y SALARIOS </a:t>
                      </a:r>
                      <a:endParaRPr lang="es-MX" sz="900" b="0" i="0" u="none" strike="noStrike" dirty="0">
                        <a:solidFill>
                          <a:srgbClr val="000000"/>
                        </a:solidFill>
                        <a:effectLst/>
                        <a:latin typeface="Arial"/>
                      </a:endParaRPr>
                    </a:p>
                  </a:txBody>
                  <a:tcPr marL="263819" marR="7328" marT="7328" marB="0" anchor="b"/>
                </a:tc>
                <a:tc>
                  <a:txBody>
                    <a:bodyPr/>
                    <a:lstStyle/>
                    <a:p>
                      <a:pPr algn="r" fontAlgn="b"/>
                      <a:r>
                        <a:rPr lang="es-MX" sz="900" u="none" strike="noStrike" dirty="0">
                          <a:effectLst/>
                        </a:rPr>
                        <a:t> $           659,252,527.55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2.1.1.1.1 - SUELDOS Y SALARIOS </a:t>
                      </a:r>
                      <a:endParaRPr lang="es-MX" sz="900" b="0" i="0" u="none" strike="noStrike" dirty="0">
                        <a:solidFill>
                          <a:srgbClr val="000000"/>
                        </a:solidFill>
                        <a:effectLst/>
                        <a:latin typeface="Arial"/>
                      </a:endParaRPr>
                    </a:p>
                  </a:txBody>
                  <a:tcPr marL="329774" marR="7328" marT="7328" marB="0" anchor="b"/>
                </a:tc>
                <a:tc>
                  <a:txBody>
                    <a:bodyPr/>
                    <a:lstStyle/>
                    <a:p>
                      <a:pPr algn="r" fontAlgn="b"/>
                      <a:r>
                        <a:rPr lang="es-MX" sz="900" u="none" strike="noStrike" dirty="0">
                          <a:effectLst/>
                        </a:rPr>
                        <a:t> $           659,252,527.55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2.1.1.1.2 - CONTRIBUCIONES SOCIALES </a:t>
                      </a:r>
                      <a:endParaRPr lang="es-MX" sz="900" b="0" i="0" u="none" strike="noStrike" dirty="0">
                        <a:solidFill>
                          <a:srgbClr val="000000"/>
                        </a:solidFill>
                        <a:effectLst/>
                        <a:latin typeface="Arial"/>
                      </a:endParaRPr>
                    </a:p>
                  </a:txBody>
                  <a:tcPr marL="263819" marR="7328" marT="7328" marB="0" anchor="b"/>
                </a:tc>
                <a:tc>
                  <a:txBody>
                    <a:bodyPr/>
                    <a:lstStyle/>
                    <a:p>
                      <a:pPr algn="r" fontAlgn="b"/>
                      <a:r>
                        <a:rPr lang="es-MX" sz="900" u="none" strike="noStrike" dirty="0">
                          <a:effectLst/>
                        </a:rPr>
                        <a:t> $             36,047,472.46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2.1.1.1.2 - CONTRIBUCIONES SOCIALES </a:t>
                      </a:r>
                      <a:endParaRPr lang="es-MX" sz="900" b="0" i="0" u="none" strike="noStrike" dirty="0">
                        <a:solidFill>
                          <a:srgbClr val="000000"/>
                        </a:solidFill>
                        <a:effectLst/>
                        <a:latin typeface="Arial"/>
                      </a:endParaRPr>
                    </a:p>
                  </a:txBody>
                  <a:tcPr marL="329774" marR="7328" marT="7328" marB="0" anchor="b"/>
                </a:tc>
                <a:tc>
                  <a:txBody>
                    <a:bodyPr/>
                    <a:lstStyle/>
                    <a:p>
                      <a:pPr algn="r" fontAlgn="b"/>
                      <a:r>
                        <a:rPr lang="es-MX" sz="900" u="none" strike="noStrike" dirty="0">
                          <a:effectLst/>
                        </a:rPr>
                        <a:t> $             36,047,472.46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2.1.1.2 - COMPRA DE BIENES Y SERVICIOS </a:t>
                      </a:r>
                      <a:endParaRPr lang="es-MX" sz="900" b="0" i="0" u="none" strike="noStrike" dirty="0">
                        <a:solidFill>
                          <a:srgbClr val="000000"/>
                        </a:solidFill>
                        <a:effectLst/>
                        <a:latin typeface="Arial"/>
                      </a:endParaRPr>
                    </a:p>
                  </a:txBody>
                  <a:tcPr marL="197864" marR="7328" marT="7328" marB="0" anchor="b"/>
                </a:tc>
                <a:tc>
                  <a:txBody>
                    <a:bodyPr/>
                    <a:lstStyle/>
                    <a:p>
                      <a:pPr algn="r" fontAlgn="b"/>
                      <a:r>
                        <a:rPr lang="es-MX" sz="900" u="none" strike="noStrike" dirty="0">
                          <a:effectLst/>
                        </a:rPr>
                        <a:t> $           771,946,442.00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2.1.1.2 - COMPRA DE BIENES Y SERVICIOS </a:t>
                      </a:r>
                      <a:endParaRPr lang="es-MX" sz="900" b="0" i="0" u="none" strike="noStrike" dirty="0">
                        <a:solidFill>
                          <a:srgbClr val="000000"/>
                        </a:solidFill>
                        <a:effectLst/>
                        <a:latin typeface="Arial"/>
                      </a:endParaRPr>
                    </a:p>
                  </a:txBody>
                  <a:tcPr marL="263819" marR="7328" marT="7328" marB="0" anchor="b"/>
                </a:tc>
                <a:tc>
                  <a:txBody>
                    <a:bodyPr/>
                    <a:lstStyle/>
                    <a:p>
                      <a:pPr algn="r" fontAlgn="b"/>
                      <a:r>
                        <a:rPr lang="es-MX" sz="900" u="none" strike="noStrike" dirty="0">
                          <a:effectLst/>
                        </a:rPr>
                        <a:t> $           771,946,442.00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2.1.1.2 - COMPRA DE BIENES Y SERVICIOS </a:t>
                      </a:r>
                      <a:endParaRPr lang="es-MX" sz="900" b="0" i="0" u="none" strike="noStrike" dirty="0">
                        <a:solidFill>
                          <a:srgbClr val="000000"/>
                        </a:solidFill>
                        <a:effectLst/>
                        <a:latin typeface="Arial"/>
                      </a:endParaRPr>
                    </a:p>
                  </a:txBody>
                  <a:tcPr marL="329774" marR="7328" marT="7328" marB="0" anchor="b"/>
                </a:tc>
                <a:tc>
                  <a:txBody>
                    <a:bodyPr/>
                    <a:lstStyle/>
                    <a:p>
                      <a:pPr algn="r" fontAlgn="b"/>
                      <a:r>
                        <a:rPr lang="es-MX" sz="900" u="none" strike="noStrike" dirty="0">
                          <a:effectLst/>
                        </a:rPr>
                        <a:t> $           771,946,442.00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2.1.3 - GASTO DE LA PROPIEDAD </a:t>
                      </a:r>
                      <a:endParaRPr lang="es-MX" sz="900" b="0" i="0" u="none" strike="noStrike" dirty="0">
                        <a:solidFill>
                          <a:srgbClr val="000000"/>
                        </a:solidFill>
                        <a:effectLst/>
                        <a:latin typeface="Arial"/>
                      </a:endParaRPr>
                    </a:p>
                  </a:txBody>
                  <a:tcPr marL="131910" marR="7328" marT="7328" marB="0" anchor="b"/>
                </a:tc>
                <a:tc>
                  <a:txBody>
                    <a:bodyPr/>
                    <a:lstStyle/>
                    <a:p>
                      <a:pPr algn="r" fontAlgn="b"/>
                      <a:r>
                        <a:rPr lang="es-MX" sz="900" u="none" strike="noStrike" dirty="0">
                          <a:effectLst/>
                        </a:rPr>
                        <a:t> $               9,027,780.30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2.1.3.1 - INTERESES </a:t>
                      </a:r>
                      <a:endParaRPr lang="es-MX" sz="900" b="0" i="0" u="none" strike="noStrike" dirty="0">
                        <a:solidFill>
                          <a:srgbClr val="000000"/>
                        </a:solidFill>
                        <a:effectLst/>
                        <a:latin typeface="Arial"/>
                      </a:endParaRPr>
                    </a:p>
                  </a:txBody>
                  <a:tcPr marL="197864" marR="7328" marT="7328" marB="0" anchor="b"/>
                </a:tc>
                <a:tc>
                  <a:txBody>
                    <a:bodyPr/>
                    <a:lstStyle/>
                    <a:p>
                      <a:pPr algn="r" fontAlgn="b"/>
                      <a:r>
                        <a:rPr lang="es-MX" sz="900" u="none" strike="noStrike" dirty="0">
                          <a:effectLst/>
                        </a:rPr>
                        <a:t> $               8,027,780.30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2.1.3.1.1 - INTERESES DE LA DEUDA INTERNA </a:t>
                      </a:r>
                      <a:endParaRPr lang="es-MX" sz="900" b="0" i="0" u="none" strike="noStrike" dirty="0">
                        <a:solidFill>
                          <a:srgbClr val="000000"/>
                        </a:solidFill>
                        <a:effectLst/>
                        <a:latin typeface="Arial"/>
                      </a:endParaRPr>
                    </a:p>
                  </a:txBody>
                  <a:tcPr marL="263819" marR="7328" marT="7328" marB="0" anchor="b"/>
                </a:tc>
                <a:tc>
                  <a:txBody>
                    <a:bodyPr/>
                    <a:lstStyle/>
                    <a:p>
                      <a:pPr algn="r" fontAlgn="b"/>
                      <a:r>
                        <a:rPr lang="es-MX" sz="900" u="none" strike="noStrike" dirty="0">
                          <a:effectLst/>
                        </a:rPr>
                        <a:t> $               8,027,780.30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2.1.3.1.1 - INTERESES DE LA DEUDA INTERNA </a:t>
                      </a:r>
                      <a:endParaRPr lang="es-MX" sz="900" b="0" i="0" u="none" strike="noStrike" dirty="0">
                        <a:solidFill>
                          <a:srgbClr val="000000"/>
                        </a:solidFill>
                        <a:effectLst/>
                        <a:latin typeface="Arial"/>
                      </a:endParaRPr>
                    </a:p>
                  </a:txBody>
                  <a:tcPr marL="329774" marR="7328" marT="7328" marB="0" anchor="b"/>
                </a:tc>
                <a:tc>
                  <a:txBody>
                    <a:bodyPr/>
                    <a:lstStyle/>
                    <a:p>
                      <a:pPr algn="r" fontAlgn="b"/>
                      <a:r>
                        <a:rPr lang="es-MX" sz="900" u="none" strike="noStrike" dirty="0">
                          <a:effectLst/>
                        </a:rPr>
                        <a:t> $               8,027,780.30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2.1.3.2 - GASTOS DE LA PROPIEDAD DISTINTOS DE INTERESES </a:t>
                      </a:r>
                      <a:endParaRPr lang="es-MX" sz="900" b="0" i="0" u="none" strike="noStrike" dirty="0">
                        <a:solidFill>
                          <a:srgbClr val="000000"/>
                        </a:solidFill>
                        <a:effectLst/>
                        <a:latin typeface="Arial"/>
                      </a:endParaRPr>
                    </a:p>
                  </a:txBody>
                  <a:tcPr marL="197864" marR="7328" marT="7328" marB="0" anchor="b"/>
                </a:tc>
                <a:tc>
                  <a:txBody>
                    <a:bodyPr/>
                    <a:lstStyle/>
                    <a:p>
                      <a:pPr algn="r" fontAlgn="b"/>
                      <a:r>
                        <a:rPr lang="es-MX" sz="900" u="none" strike="noStrike" dirty="0">
                          <a:effectLst/>
                        </a:rPr>
                        <a:t> $               1,000,000.00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2.1.3.2.1 - DIVIDENDOS Y RETIROS DE LAS CUASISOCIEDADES </a:t>
                      </a:r>
                      <a:endParaRPr lang="es-MX" sz="900" b="0" i="0" u="none" strike="noStrike" dirty="0">
                        <a:solidFill>
                          <a:srgbClr val="000000"/>
                        </a:solidFill>
                        <a:effectLst/>
                        <a:latin typeface="Arial"/>
                      </a:endParaRPr>
                    </a:p>
                  </a:txBody>
                  <a:tcPr marL="263819" marR="7328" marT="7328" marB="0" anchor="b"/>
                </a:tc>
                <a:tc>
                  <a:txBody>
                    <a:bodyPr/>
                    <a:lstStyle/>
                    <a:p>
                      <a:pPr algn="r" fontAlgn="b"/>
                      <a:r>
                        <a:rPr lang="es-MX" sz="900" u="none" strike="noStrike" dirty="0">
                          <a:effectLst/>
                        </a:rPr>
                        <a:t> $               1,000,000.00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2.1.3.2.1 - DIVIDENDOS Y RETIROS DE LAS CUASISOCIEDADES </a:t>
                      </a:r>
                      <a:endParaRPr lang="es-MX" sz="900" b="0" i="0" u="none" strike="noStrike" dirty="0">
                        <a:solidFill>
                          <a:srgbClr val="000000"/>
                        </a:solidFill>
                        <a:effectLst/>
                        <a:latin typeface="Arial"/>
                      </a:endParaRPr>
                    </a:p>
                  </a:txBody>
                  <a:tcPr marL="329774" marR="7328" marT="7328" marB="0" anchor="b"/>
                </a:tc>
                <a:tc>
                  <a:txBody>
                    <a:bodyPr/>
                    <a:lstStyle/>
                    <a:p>
                      <a:pPr algn="r" fontAlgn="b"/>
                      <a:r>
                        <a:rPr lang="es-MX" sz="900" u="none" strike="noStrike" dirty="0">
                          <a:effectLst/>
                        </a:rPr>
                        <a:t> $               1,000,000.00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2.1.5 - TRANSFERENCIAS, ASIGNACIONES Y DONATIVOS CORRIENTES OTORGADOS </a:t>
                      </a:r>
                      <a:endParaRPr lang="es-MX" sz="900" b="0" i="0" u="none" strike="noStrike" dirty="0">
                        <a:solidFill>
                          <a:srgbClr val="000000"/>
                        </a:solidFill>
                        <a:effectLst/>
                        <a:latin typeface="Arial"/>
                      </a:endParaRPr>
                    </a:p>
                  </a:txBody>
                  <a:tcPr marL="131910" marR="7328" marT="7328" marB="0" anchor="b"/>
                </a:tc>
                <a:tc>
                  <a:txBody>
                    <a:bodyPr/>
                    <a:lstStyle/>
                    <a:p>
                      <a:pPr algn="r" fontAlgn="b"/>
                      <a:r>
                        <a:rPr lang="es-MX" sz="900" u="none" strike="noStrike" dirty="0">
                          <a:effectLst/>
                        </a:rPr>
                        <a:t> $           211,979,908.00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2.1.5.1 - AL SECTOR PRIVADO </a:t>
                      </a:r>
                      <a:endParaRPr lang="es-MX" sz="900" b="0" i="0" u="none" strike="noStrike" dirty="0">
                        <a:solidFill>
                          <a:srgbClr val="000000"/>
                        </a:solidFill>
                        <a:effectLst/>
                        <a:latin typeface="Arial"/>
                      </a:endParaRPr>
                    </a:p>
                  </a:txBody>
                  <a:tcPr marL="197864" marR="7328" marT="7328" marB="0" anchor="b"/>
                </a:tc>
                <a:tc>
                  <a:txBody>
                    <a:bodyPr/>
                    <a:lstStyle/>
                    <a:p>
                      <a:pPr algn="r" fontAlgn="b"/>
                      <a:r>
                        <a:rPr lang="es-MX" sz="900" u="none" strike="noStrike" dirty="0">
                          <a:effectLst/>
                        </a:rPr>
                        <a:t> $                  480,000.00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2.1.5.1.7 - OTRAS </a:t>
                      </a:r>
                      <a:endParaRPr lang="es-MX" sz="900" b="0" i="0" u="none" strike="noStrike" dirty="0">
                        <a:solidFill>
                          <a:srgbClr val="000000"/>
                        </a:solidFill>
                        <a:effectLst/>
                        <a:latin typeface="Arial"/>
                      </a:endParaRPr>
                    </a:p>
                  </a:txBody>
                  <a:tcPr marL="263819" marR="7328" marT="7328" marB="0" anchor="b"/>
                </a:tc>
                <a:tc>
                  <a:txBody>
                    <a:bodyPr/>
                    <a:lstStyle/>
                    <a:p>
                      <a:pPr algn="r" fontAlgn="b"/>
                      <a:r>
                        <a:rPr lang="es-MX" sz="900" u="none" strike="noStrike" dirty="0">
                          <a:effectLst/>
                        </a:rPr>
                        <a:t> $                  480,000.00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2.1.5.1.7 - OTRAS </a:t>
                      </a:r>
                      <a:endParaRPr lang="es-MX" sz="900" b="0" i="0" u="none" strike="noStrike" dirty="0">
                        <a:solidFill>
                          <a:srgbClr val="000000"/>
                        </a:solidFill>
                        <a:effectLst/>
                        <a:latin typeface="Arial"/>
                      </a:endParaRPr>
                    </a:p>
                  </a:txBody>
                  <a:tcPr marL="329774" marR="7328" marT="7328" marB="0" anchor="b"/>
                </a:tc>
                <a:tc>
                  <a:txBody>
                    <a:bodyPr/>
                    <a:lstStyle/>
                    <a:p>
                      <a:pPr algn="r" fontAlgn="b"/>
                      <a:r>
                        <a:rPr lang="es-MX" sz="900" u="none" strike="noStrike" dirty="0">
                          <a:effectLst/>
                        </a:rPr>
                        <a:t> $                  480,000.00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2.1.5.2 - AL SECTOR PÚBLICO </a:t>
                      </a:r>
                      <a:endParaRPr lang="es-MX" sz="900" b="0" i="0" u="none" strike="noStrike" dirty="0">
                        <a:solidFill>
                          <a:srgbClr val="000000"/>
                        </a:solidFill>
                        <a:effectLst/>
                        <a:latin typeface="Arial"/>
                      </a:endParaRPr>
                    </a:p>
                  </a:txBody>
                  <a:tcPr marL="197864" marR="7328" marT="7328" marB="0" anchor="b"/>
                </a:tc>
                <a:tc>
                  <a:txBody>
                    <a:bodyPr/>
                    <a:lstStyle/>
                    <a:p>
                      <a:pPr algn="r" fontAlgn="b"/>
                      <a:r>
                        <a:rPr lang="es-MX" sz="900" u="none" strike="noStrike" dirty="0">
                          <a:effectLst/>
                        </a:rPr>
                        <a:t> $           211,499,908.00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2.1.5.2.2 - A ENTIDADES FEDERATIVAS </a:t>
                      </a:r>
                      <a:endParaRPr lang="es-MX" sz="900" b="0" i="0" u="none" strike="noStrike" dirty="0">
                        <a:solidFill>
                          <a:srgbClr val="000000"/>
                        </a:solidFill>
                        <a:effectLst/>
                        <a:latin typeface="Arial"/>
                      </a:endParaRPr>
                    </a:p>
                  </a:txBody>
                  <a:tcPr marL="263819" marR="7328" marT="7328" marB="0" anchor="b"/>
                </a:tc>
                <a:tc>
                  <a:txBody>
                    <a:bodyPr/>
                    <a:lstStyle/>
                    <a:p>
                      <a:pPr algn="r" fontAlgn="b"/>
                      <a:r>
                        <a:rPr lang="es-MX" sz="900" u="none" strike="noStrike" dirty="0">
                          <a:effectLst/>
                        </a:rPr>
                        <a:t> $           211,499,908.00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2.1.5.2.2 - A ENTIDADES FEDERATIVAS </a:t>
                      </a:r>
                      <a:endParaRPr lang="es-MX" sz="900" b="0" i="0" u="none" strike="noStrike" dirty="0">
                        <a:solidFill>
                          <a:srgbClr val="000000"/>
                        </a:solidFill>
                        <a:effectLst/>
                        <a:latin typeface="Arial"/>
                      </a:endParaRPr>
                    </a:p>
                  </a:txBody>
                  <a:tcPr marL="329774" marR="7328" marT="7328" marB="0" anchor="b"/>
                </a:tc>
                <a:tc>
                  <a:txBody>
                    <a:bodyPr/>
                    <a:lstStyle/>
                    <a:p>
                      <a:pPr algn="r" fontAlgn="b"/>
                      <a:r>
                        <a:rPr lang="es-MX" sz="900" u="none" strike="noStrike" dirty="0">
                          <a:effectLst/>
                        </a:rPr>
                        <a:t> $           211,499,908.00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2.1.4 - SUBSIDIOS Y SUBVENCIONES A EMPRESAS (MEFP 6.61) </a:t>
                      </a:r>
                      <a:endParaRPr lang="es-MX" sz="900" b="0" i="0" u="none" strike="noStrike" dirty="0">
                        <a:solidFill>
                          <a:srgbClr val="000000"/>
                        </a:solidFill>
                        <a:effectLst/>
                        <a:latin typeface="Arial"/>
                      </a:endParaRPr>
                    </a:p>
                  </a:txBody>
                  <a:tcPr marL="131910" marR="7328" marT="7328" marB="0" anchor="b"/>
                </a:tc>
                <a:tc>
                  <a:txBody>
                    <a:bodyPr/>
                    <a:lstStyle/>
                    <a:p>
                      <a:pPr algn="r" fontAlgn="b"/>
                      <a:r>
                        <a:rPr lang="es-MX" sz="900" u="none" strike="noStrike" dirty="0">
                          <a:effectLst/>
                        </a:rPr>
                        <a:t> $             28,750,092.00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2.1.4.1 - A ENTIDADES EMPRESARIALES DEL SECTOR PRIVADO </a:t>
                      </a:r>
                      <a:endParaRPr lang="es-MX" sz="900" b="0" i="0" u="none" strike="noStrike" dirty="0">
                        <a:solidFill>
                          <a:srgbClr val="000000"/>
                        </a:solidFill>
                        <a:effectLst/>
                        <a:latin typeface="Arial"/>
                      </a:endParaRPr>
                    </a:p>
                  </a:txBody>
                  <a:tcPr marL="197864" marR="7328" marT="7328" marB="0" anchor="b"/>
                </a:tc>
                <a:tc>
                  <a:txBody>
                    <a:bodyPr/>
                    <a:lstStyle/>
                    <a:p>
                      <a:pPr algn="r" fontAlgn="b"/>
                      <a:r>
                        <a:rPr lang="es-MX" sz="900" u="none" strike="noStrike" dirty="0">
                          <a:effectLst/>
                        </a:rPr>
                        <a:t> $             28,750,092.00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2.1.4.1.1 - A ENTIDADES EMPRESARIALES NO FINANCIERAS </a:t>
                      </a:r>
                      <a:endParaRPr lang="es-MX" sz="900" b="0" i="0" u="none" strike="noStrike" dirty="0">
                        <a:solidFill>
                          <a:srgbClr val="000000"/>
                        </a:solidFill>
                        <a:effectLst/>
                        <a:latin typeface="Arial"/>
                      </a:endParaRPr>
                    </a:p>
                  </a:txBody>
                  <a:tcPr marL="263819" marR="7328" marT="7328" marB="0" anchor="b"/>
                </a:tc>
                <a:tc>
                  <a:txBody>
                    <a:bodyPr/>
                    <a:lstStyle/>
                    <a:p>
                      <a:pPr algn="r" fontAlgn="b"/>
                      <a:r>
                        <a:rPr lang="es-MX" sz="900" u="none" strike="noStrike" dirty="0">
                          <a:effectLst/>
                        </a:rPr>
                        <a:t> $             28,750,092.00 </a:t>
                      </a:r>
                      <a:endParaRPr lang="es-MX" sz="900" b="0" i="0" u="none" strike="noStrike" dirty="0">
                        <a:solidFill>
                          <a:srgbClr val="000000"/>
                        </a:solidFill>
                        <a:effectLst/>
                        <a:latin typeface="Arial"/>
                      </a:endParaRPr>
                    </a:p>
                  </a:txBody>
                  <a:tcPr marL="7328" marR="7328" marT="7328" marB="0" anchor="b"/>
                </a:tc>
              </a:tr>
              <a:tr h="146566">
                <a:tc>
                  <a:txBody>
                    <a:bodyPr/>
                    <a:lstStyle/>
                    <a:p>
                      <a:pPr algn="l" fontAlgn="b"/>
                      <a:r>
                        <a:rPr lang="es-MX" sz="900" u="none" strike="noStrike" dirty="0">
                          <a:effectLst/>
                        </a:rPr>
                        <a:t>2.1.4.1.1 - A ENTIDADES EMPRESARIALES NO FINANCIERAS </a:t>
                      </a:r>
                      <a:endParaRPr lang="es-MX" sz="900" b="0" i="0" u="none" strike="noStrike" dirty="0">
                        <a:solidFill>
                          <a:srgbClr val="000000"/>
                        </a:solidFill>
                        <a:effectLst/>
                        <a:latin typeface="Arial"/>
                      </a:endParaRPr>
                    </a:p>
                  </a:txBody>
                  <a:tcPr marL="329774" marR="7328" marT="7328" marB="0" anchor="b"/>
                </a:tc>
                <a:tc>
                  <a:txBody>
                    <a:bodyPr/>
                    <a:lstStyle/>
                    <a:p>
                      <a:pPr algn="r" fontAlgn="b"/>
                      <a:r>
                        <a:rPr lang="es-MX" sz="900" u="none" strike="noStrike" dirty="0">
                          <a:effectLst/>
                        </a:rPr>
                        <a:t> $             28,750,092.00 </a:t>
                      </a:r>
                      <a:endParaRPr lang="es-MX" sz="900" b="0" i="0" u="none" strike="noStrike" dirty="0">
                        <a:solidFill>
                          <a:srgbClr val="000000"/>
                        </a:solidFill>
                        <a:effectLst/>
                        <a:latin typeface="Arial"/>
                      </a:endParaRPr>
                    </a:p>
                  </a:txBody>
                  <a:tcPr marL="7328" marR="7328" marT="7328" marB="0" anchor="b"/>
                </a:tc>
              </a:tr>
            </a:tbl>
          </a:graphicData>
        </a:graphic>
      </p:graphicFrame>
    </p:spTree>
    <p:extLst>
      <p:ext uri="{BB962C8B-B14F-4D97-AF65-F5344CB8AC3E}">
        <p14:creationId xmlns:p14="http://schemas.microsoft.com/office/powerpoint/2010/main" val="3468639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138583170"/>
              </p:ext>
            </p:extLst>
          </p:nvPr>
        </p:nvGraphicFramePr>
        <p:xfrm>
          <a:off x="827584" y="1628800"/>
          <a:ext cx="6768752" cy="4408697"/>
        </p:xfrm>
        <a:graphic>
          <a:graphicData uri="http://schemas.openxmlformats.org/drawingml/2006/table">
            <a:tbl>
              <a:tblPr>
                <a:tableStyleId>{69CF1AB2-1976-4502-BF36-3FF5EA218861}</a:tableStyleId>
              </a:tblPr>
              <a:tblGrid>
                <a:gridCol w="5040560"/>
                <a:gridCol w="1728192"/>
              </a:tblGrid>
              <a:tr h="163227">
                <a:tc>
                  <a:txBody>
                    <a:bodyPr/>
                    <a:lstStyle/>
                    <a:p>
                      <a:pPr algn="l" fontAlgn="b"/>
                      <a:r>
                        <a:rPr lang="es-MX" sz="900" u="none" strike="noStrike" dirty="0">
                          <a:effectLst/>
                        </a:rPr>
                        <a:t>2.2 - GASTOS DE CAPITAL </a:t>
                      </a:r>
                      <a:endParaRPr lang="es-MX" sz="900" b="0" i="0" u="none" strike="noStrike" dirty="0">
                        <a:solidFill>
                          <a:srgbClr val="000000"/>
                        </a:solidFill>
                        <a:effectLst/>
                        <a:latin typeface="+mn-lt"/>
                      </a:endParaRPr>
                    </a:p>
                  </a:txBody>
                  <a:tcPr marL="78334" marR="8704" marT="8704" marB="0" anchor="b"/>
                </a:tc>
                <a:tc>
                  <a:txBody>
                    <a:bodyPr/>
                    <a:lstStyle/>
                    <a:p>
                      <a:pPr algn="r" fontAlgn="b"/>
                      <a:r>
                        <a:rPr lang="es-MX" sz="900" u="none" strike="noStrike" dirty="0">
                          <a:effectLst/>
                        </a:rPr>
                        <a:t> $           444,040,000.00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2.2.1 - CONSTRUCCIONES EN PROCESO </a:t>
                      </a:r>
                      <a:endParaRPr lang="es-MX" sz="900" b="0" i="0" u="none" strike="noStrike" dirty="0">
                        <a:solidFill>
                          <a:srgbClr val="000000"/>
                        </a:solidFill>
                        <a:effectLst/>
                        <a:latin typeface="+mn-lt"/>
                      </a:endParaRPr>
                    </a:p>
                  </a:txBody>
                  <a:tcPr marL="156668" marR="8704" marT="8704" marB="0" anchor="b"/>
                </a:tc>
                <a:tc>
                  <a:txBody>
                    <a:bodyPr/>
                    <a:lstStyle/>
                    <a:p>
                      <a:pPr algn="r" fontAlgn="b"/>
                      <a:r>
                        <a:rPr lang="es-MX" sz="900" u="none" strike="noStrike" dirty="0">
                          <a:effectLst/>
                        </a:rPr>
                        <a:t> $           289,800,000.00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2.2.1 - CONSTRUCCIONES EN PROCESO </a:t>
                      </a:r>
                      <a:endParaRPr lang="es-MX" sz="900" b="0" i="0" u="none" strike="noStrike" dirty="0">
                        <a:solidFill>
                          <a:srgbClr val="000000"/>
                        </a:solidFill>
                        <a:effectLst/>
                        <a:latin typeface="+mn-lt"/>
                      </a:endParaRPr>
                    </a:p>
                  </a:txBody>
                  <a:tcPr marL="235002" marR="8704" marT="8704" marB="0" anchor="b"/>
                </a:tc>
                <a:tc>
                  <a:txBody>
                    <a:bodyPr/>
                    <a:lstStyle/>
                    <a:p>
                      <a:pPr algn="r" fontAlgn="b"/>
                      <a:r>
                        <a:rPr lang="es-MX" sz="900" u="none" strike="noStrike" dirty="0">
                          <a:effectLst/>
                        </a:rPr>
                        <a:t> $           289,800,000.00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2.2.1 - CONSTRUCCIONES EN PROCESO </a:t>
                      </a:r>
                      <a:endParaRPr lang="es-MX" sz="900" b="0" i="0" u="none" strike="noStrike" dirty="0">
                        <a:solidFill>
                          <a:srgbClr val="000000"/>
                        </a:solidFill>
                        <a:effectLst/>
                        <a:latin typeface="+mn-lt"/>
                      </a:endParaRPr>
                    </a:p>
                  </a:txBody>
                  <a:tcPr marL="313336" marR="8704" marT="8704" marB="0" anchor="b"/>
                </a:tc>
                <a:tc>
                  <a:txBody>
                    <a:bodyPr/>
                    <a:lstStyle/>
                    <a:p>
                      <a:pPr algn="r" fontAlgn="b"/>
                      <a:r>
                        <a:rPr lang="es-MX" sz="900" u="none" strike="noStrike" dirty="0">
                          <a:effectLst/>
                        </a:rPr>
                        <a:t> $           289,800,000.00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2.2.1 - CONSTRUCCIONES EN PROCESO </a:t>
                      </a:r>
                      <a:endParaRPr lang="es-MX" sz="900" b="0" i="0" u="none" strike="noStrike" dirty="0">
                        <a:solidFill>
                          <a:srgbClr val="000000"/>
                        </a:solidFill>
                        <a:effectLst/>
                        <a:latin typeface="+mn-lt"/>
                      </a:endParaRPr>
                    </a:p>
                  </a:txBody>
                  <a:tcPr marL="391670" marR="8704" marT="8704" marB="0" anchor="b"/>
                </a:tc>
                <a:tc>
                  <a:txBody>
                    <a:bodyPr/>
                    <a:lstStyle/>
                    <a:p>
                      <a:pPr algn="r" fontAlgn="b"/>
                      <a:r>
                        <a:rPr lang="es-MX" sz="900" u="none" strike="noStrike" dirty="0">
                          <a:effectLst/>
                        </a:rPr>
                        <a:t> $           289,800,000.00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2.2.2 - ACTIVOS FIJOS (FORMACIÓN BRUTA DE CAPITAL FIJO) </a:t>
                      </a:r>
                      <a:endParaRPr lang="es-MX" sz="900" b="0" i="0" u="none" strike="noStrike" dirty="0">
                        <a:solidFill>
                          <a:srgbClr val="000000"/>
                        </a:solidFill>
                        <a:effectLst/>
                        <a:latin typeface="+mn-lt"/>
                      </a:endParaRPr>
                    </a:p>
                  </a:txBody>
                  <a:tcPr marL="156668" marR="8704" marT="8704" marB="0" anchor="b"/>
                </a:tc>
                <a:tc>
                  <a:txBody>
                    <a:bodyPr/>
                    <a:lstStyle/>
                    <a:p>
                      <a:pPr algn="r" fontAlgn="b"/>
                      <a:r>
                        <a:rPr lang="es-MX" sz="900" u="none" strike="noStrike" dirty="0">
                          <a:effectLst/>
                        </a:rPr>
                        <a:t> $             29,940,000.00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2.2.2.2 - MAQUINARIA Y EQUIPO </a:t>
                      </a:r>
                      <a:endParaRPr lang="es-MX" sz="900" b="0" i="0" u="none" strike="noStrike" dirty="0">
                        <a:solidFill>
                          <a:srgbClr val="000000"/>
                        </a:solidFill>
                        <a:effectLst/>
                        <a:latin typeface="+mn-lt"/>
                      </a:endParaRPr>
                    </a:p>
                  </a:txBody>
                  <a:tcPr marL="235002" marR="8704" marT="8704" marB="0" anchor="b"/>
                </a:tc>
                <a:tc>
                  <a:txBody>
                    <a:bodyPr/>
                    <a:lstStyle/>
                    <a:p>
                      <a:pPr algn="r" fontAlgn="b"/>
                      <a:r>
                        <a:rPr lang="es-MX" sz="900" u="none" strike="noStrike" dirty="0">
                          <a:effectLst/>
                        </a:rPr>
                        <a:t> $             29,940,000.00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2.2.2.2.1 - EQUIPO DE TRANSPORTE </a:t>
                      </a:r>
                      <a:endParaRPr lang="es-MX" sz="900" b="0" i="0" u="none" strike="noStrike" dirty="0">
                        <a:solidFill>
                          <a:srgbClr val="000000"/>
                        </a:solidFill>
                        <a:effectLst/>
                        <a:latin typeface="+mn-lt"/>
                      </a:endParaRPr>
                    </a:p>
                  </a:txBody>
                  <a:tcPr marL="313336" marR="8704" marT="8704" marB="0" anchor="b"/>
                </a:tc>
                <a:tc>
                  <a:txBody>
                    <a:bodyPr/>
                    <a:lstStyle/>
                    <a:p>
                      <a:pPr algn="r" fontAlgn="b"/>
                      <a:r>
                        <a:rPr lang="es-MX" sz="900" u="none" strike="noStrike" dirty="0">
                          <a:effectLst/>
                        </a:rPr>
                        <a:t> $             23,000,000.00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2.2.2.2.1 - EQUIPO DE TRANSPORTE </a:t>
                      </a:r>
                      <a:endParaRPr lang="es-MX" sz="900" b="0" i="0" u="none" strike="noStrike" dirty="0">
                        <a:solidFill>
                          <a:srgbClr val="000000"/>
                        </a:solidFill>
                        <a:effectLst/>
                        <a:latin typeface="+mn-lt"/>
                      </a:endParaRPr>
                    </a:p>
                  </a:txBody>
                  <a:tcPr marL="391670" marR="8704" marT="8704" marB="0" anchor="b"/>
                </a:tc>
                <a:tc>
                  <a:txBody>
                    <a:bodyPr/>
                    <a:lstStyle/>
                    <a:p>
                      <a:pPr algn="r" fontAlgn="b"/>
                      <a:r>
                        <a:rPr lang="es-MX" sz="900" u="none" strike="noStrike" dirty="0">
                          <a:effectLst/>
                        </a:rPr>
                        <a:t> $             23,000,000.00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2.2.2.2.3 - OTRA MAQUINARIA Y EQUIPO </a:t>
                      </a:r>
                      <a:endParaRPr lang="es-MX" sz="900" b="0" i="0" u="none" strike="noStrike" dirty="0">
                        <a:solidFill>
                          <a:srgbClr val="000000"/>
                        </a:solidFill>
                        <a:effectLst/>
                        <a:latin typeface="+mn-lt"/>
                      </a:endParaRPr>
                    </a:p>
                  </a:txBody>
                  <a:tcPr marL="313336" marR="8704" marT="8704" marB="0" anchor="b"/>
                </a:tc>
                <a:tc>
                  <a:txBody>
                    <a:bodyPr/>
                    <a:lstStyle/>
                    <a:p>
                      <a:pPr algn="r" fontAlgn="b"/>
                      <a:r>
                        <a:rPr lang="es-MX" sz="900" u="none" strike="noStrike" dirty="0">
                          <a:effectLst/>
                        </a:rPr>
                        <a:t> $               6,940,000.00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2.2.2.2.3 - OTRA MAQUINARIA Y EQUIPO </a:t>
                      </a:r>
                      <a:endParaRPr lang="es-MX" sz="900" b="0" i="0" u="none" strike="noStrike" dirty="0">
                        <a:solidFill>
                          <a:srgbClr val="000000"/>
                        </a:solidFill>
                        <a:effectLst/>
                        <a:latin typeface="+mn-lt"/>
                      </a:endParaRPr>
                    </a:p>
                  </a:txBody>
                  <a:tcPr marL="391670" marR="8704" marT="8704" marB="0" anchor="b"/>
                </a:tc>
                <a:tc>
                  <a:txBody>
                    <a:bodyPr/>
                    <a:lstStyle/>
                    <a:p>
                      <a:pPr algn="r" fontAlgn="b"/>
                      <a:r>
                        <a:rPr lang="es-MX" sz="900" u="none" strike="noStrike" dirty="0">
                          <a:effectLst/>
                        </a:rPr>
                        <a:t> $               6,940,000.00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2.2.6 - TRANSFERENCIAS Y ASIGNACIONES Y DONATIVOS DE CAPITAL OTORGADOS </a:t>
                      </a:r>
                      <a:endParaRPr lang="es-MX" sz="900" b="0" i="0" u="none" strike="noStrike" dirty="0">
                        <a:solidFill>
                          <a:srgbClr val="000000"/>
                        </a:solidFill>
                        <a:effectLst/>
                        <a:latin typeface="+mn-lt"/>
                      </a:endParaRPr>
                    </a:p>
                  </a:txBody>
                  <a:tcPr marL="156668" marR="8704" marT="8704" marB="0" anchor="b"/>
                </a:tc>
                <a:tc>
                  <a:txBody>
                    <a:bodyPr/>
                    <a:lstStyle/>
                    <a:p>
                      <a:pPr algn="r" fontAlgn="b"/>
                      <a:r>
                        <a:rPr lang="es-MX" sz="900" u="none" strike="noStrike" dirty="0">
                          <a:effectLst/>
                        </a:rPr>
                        <a:t> $             77,300,000.00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2.2.6.1 - AL SECTOR PRIVADO </a:t>
                      </a:r>
                      <a:endParaRPr lang="es-MX" sz="900" b="0" i="0" u="none" strike="noStrike" dirty="0">
                        <a:solidFill>
                          <a:srgbClr val="000000"/>
                        </a:solidFill>
                        <a:effectLst/>
                        <a:latin typeface="+mn-lt"/>
                      </a:endParaRPr>
                    </a:p>
                  </a:txBody>
                  <a:tcPr marL="235002" marR="8704" marT="8704" marB="0" anchor="b"/>
                </a:tc>
                <a:tc>
                  <a:txBody>
                    <a:bodyPr/>
                    <a:lstStyle/>
                    <a:p>
                      <a:pPr algn="r" fontAlgn="b"/>
                      <a:r>
                        <a:rPr lang="es-MX" sz="900" u="none" strike="noStrike" dirty="0">
                          <a:effectLst/>
                        </a:rPr>
                        <a:t> $             77,300,000.00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2.2.6.1.1 - AYUDA A PERSONAS </a:t>
                      </a:r>
                      <a:endParaRPr lang="es-MX" sz="900" b="0" i="0" u="none" strike="noStrike" dirty="0">
                        <a:solidFill>
                          <a:srgbClr val="000000"/>
                        </a:solidFill>
                        <a:effectLst/>
                        <a:latin typeface="+mn-lt"/>
                      </a:endParaRPr>
                    </a:p>
                  </a:txBody>
                  <a:tcPr marL="313336" marR="8704" marT="8704" marB="0" anchor="b"/>
                </a:tc>
                <a:tc>
                  <a:txBody>
                    <a:bodyPr/>
                    <a:lstStyle/>
                    <a:p>
                      <a:pPr algn="r" fontAlgn="b"/>
                      <a:r>
                        <a:rPr lang="es-MX" sz="900" u="none" strike="noStrike" dirty="0">
                          <a:effectLst/>
                        </a:rPr>
                        <a:t> $             77,300,000.00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2.2.6.1.1 - AYUDA A PERSONAS </a:t>
                      </a:r>
                      <a:endParaRPr lang="es-MX" sz="900" b="0" i="0" u="none" strike="noStrike" dirty="0">
                        <a:solidFill>
                          <a:srgbClr val="000000"/>
                        </a:solidFill>
                        <a:effectLst/>
                        <a:latin typeface="+mn-lt"/>
                      </a:endParaRPr>
                    </a:p>
                  </a:txBody>
                  <a:tcPr marL="391670" marR="8704" marT="8704" marB="0" anchor="b"/>
                </a:tc>
                <a:tc>
                  <a:txBody>
                    <a:bodyPr/>
                    <a:lstStyle/>
                    <a:p>
                      <a:pPr algn="r" fontAlgn="b"/>
                      <a:r>
                        <a:rPr lang="es-MX" sz="900" u="none" strike="noStrike" dirty="0">
                          <a:effectLst/>
                        </a:rPr>
                        <a:t> $             77,300,000.00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2.2.5 - ACTIVOS NO PRODUCIDOS </a:t>
                      </a:r>
                      <a:endParaRPr lang="es-MX" sz="900" b="0" i="0" u="none" strike="noStrike" dirty="0">
                        <a:solidFill>
                          <a:srgbClr val="000000"/>
                        </a:solidFill>
                        <a:effectLst/>
                        <a:latin typeface="+mn-lt"/>
                      </a:endParaRPr>
                    </a:p>
                  </a:txBody>
                  <a:tcPr marL="156668" marR="8704" marT="8704" marB="0" anchor="b"/>
                </a:tc>
                <a:tc>
                  <a:txBody>
                    <a:bodyPr/>
                    <a:lstStyle/>
                    <a:p>
                      <a:pPr algn="r" fontAlgn="b"/>
                      <a:r>
                        <a:rPr lang="es-MX" sz="900" u="none" strike="noStrike" dirty="0">
                          <a:effectLst/>
                        </a:rPr>
                        <a:t> $             47,000,000.00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2.2.5.1 - ACTIVOS INTANGIBLES NO PRODUCIDOS DE ORIGEN NATURAL </a:t>
                      </a:r>
                      <a:endParaRPr lang="es-MX" sz="900" b="0" i="0" u="none" strike="noStrike" dirty="0">
                        <a:solidFill>
                          <a:srgbClr val="000000"/>
                        </a:solidFill>
                        <a:effectLst/>
                        <a:latin typeface="+mn-lt"/>
                      </a:endParaRPr>
                    </a:p>
                  </a:txBody>
                  <a:tcPr marL="235002" marR="8704" marT="8704" marB="0" anchor="b"/>
                </a:tc>
                <a:tc>
                  <a:txBody>
                    <a:bodyPr/>
                    <a:lstStyle/>
                    <a:p>
                      <a:pPr algn="r" fontAlgn="b"/>
                      <a:r>
                        <a:rPr lang="es-MX" sz="900" u="none" strike="noStrike" dirty="0">
                          <a:effectLst/>
                        </a:rPr>
                        <a:t> $             47,000,000.00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2.2.5.1.1 - TIERRAS Y TERRENOS  (MEFP 7.70) </a:t>
                      </a:r>
                      <a:endParaRPr lang="es-MX" sz="900" b="0" i="0" u="none" strike="noStrike" dirty="0">
                        <a:solidFill>
                          <a:srgbClr val="000000"/>
                        </a:solidFill>
                        <a:effectLst/>
                        <a:latin typeface="+mn-lt"/>
                      </a:endParaRPr>
                    </a:p>
                  </a:txBody>
                  <a:tcPr marL="313336" marR="8704" marT="8704" marB="0" anchor="b"/>
                </a:tc>
                <a:tc>
                  <a:txBody>
                    <a:bodyPr/>
                    <a:lstStyle/>
                    <a:p>
                      <a:pPr algn="r" fontAlgn="b"/>
                      <a:r>
                        <a:rPr lang="es-MX" sz="900" u="none" strike="noStrike" dirty="0">
                          <a:effectLst/>
                        </a:rPr>
                        <a:t> $             47,000,000.00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2.2.5.1.1 - TIERRAS Y TERRENOS  (MEFP 7.70) </a:t>
                      </a:r>
                      <a:endParaRPr lang="es-MX" sz="900" b="0" i="0" u="none" strike="noStrike" dirty="0">
                        <a:solidFill>
                          <a:srgbClr val="000000"/>
                        </a:solidFill>
                        <a:effectLst/>
                        <a:latin typeface="+mn-lt"/>
                      </a:endParaRPr>
                    </a:p>
                  </a:txBody>
                  <a:tcPr marL="391670" marR="8704" marT="8704" marB="0" anchor="b"/>
                </a:tc>
                <a:tc>
                  <a:txBody>
                    <a:bodyPr/>
                    <a:lstStyle/>
                    <a:p>
                      <a:pPr algn="r" fontAlgn="b"/>
                      <a:r>
                        <a:rPr lang="es-MX" sz="900" u="none" strike="noStrike" dirty="0">
                          <a:effectLst/>
                        </a:rPr>
                        <a:t> $             47,000,000.00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3 - FINANCIAMIENTO </a:t>
                      </a:r>
                      <a:endParaRPr lang="es-MX" sz="900" b="0" i="0" u="none" strike="noStrike" dirty="0">
                        <a:solidFill>
                          <a:srgbClr val="000000"/>
                        </a:solidFill>
                        <a:effectLst/>
                        <a:latin typeface="+mn-lt"/>
                      </a:endParaRPr>
                    </a:p>
                  </a:txBody>
                  <a:tcPr marL="8704" marR="8704" marT="8704" marB="0" anchor="b"/>
                </a:tc>
                <a:tc>
                  <a:txBody>
                    <a:bodyPr/>
                    <a:lstStyle/>
                    <a:p>
                      <a:pPr algn="r" fontAlgn="b"/>
                      <a:r>
                        <a:rPr lang="es-MX" sz="900" u="none" strike="noStrike" dirty="0">
                          <a:effectLst/>
                        </a:rPr>
                        <a:t> $             21,972,219.70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3.2 - APLICACIONES FINANCIERAS (USOS) </a:t>
                      </a:r>
                      <a:endParaRPr lang="es-MX" sz="900" b="0" i="0" u="none" strike="noStrike" dirty="0">
                        <a:solidFill>
                          <a:srgbClr val="000000"/>
                        </a:solidFill>
                        <a:effectLst/>
                        <a:latin typeface="+mn-lt"/>
                      </a:endParaRPr>
                    </a:p>
                  </a:txBody>
                  <a:tcPr marL="78334" marR="8704" marT="8704" marB="0" anchor="b"/>
                </a:tc>
                <a:tc>
                  <a:txBody>
                    <a:bodyPr/>
                    <a:lstStyle/>
                    <a:p>
                      <a:pPr algn="r" fontAlgn="b"/>
                      <a:r>
                        <a:rPr lang="es-MX" sz="900" u="none" strike="noStrike" dirty="0">
                          <a:effectLst/>
                        </a:rPr>
                        <a:t> $             21,972,219.70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3.2.2 - DISMINUCIÓN DE PASIVOS </a:t>
                      </a:r>
                      <a:endParaRPr lang="es-MX" sz="900" b="0" i="0" u="none" strike="noStrike" dirty="0">
                        <a:solidFill>
                          <a:srgbClr val="000000"/>
                        </a:solidFill>
                        <a:effectLst/>
                        <a:latin typeface="+mn-lt"/>
                      </a:endParaRPr>
                    </a:p>
                  </a:txBody>
                  <a:tcPr marL="156668" marR="8704" marT="8704" marB="0" anchor="b"/>
                </a:tc>
                <a:tc>
                  <a:txBody>
                    <a:bodyPr/>
                    <a:lstStyle/>
                    <a:p>
                      <a:pPr algn="r" fontAlgn="b"/>
                      <a:r>
                        <a:rPr lang="es-MX" sz="900" u="none" strike="noStrike" dirty="0">
                          <a:effectLst/>
                        </a:rPr>
                        <a:t> $             21,972,219.70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3.2.2.1 - DISMINUCIÓN DE PASIVOS CORRIENTES </a:t>
                      </a:r>
                      <a:endParaRPr lang="es-MX" sz="900" b="0" i="0" u="none" strike="noStrike" dirty="0">
                        <a:solidFill>
                          <a:srgbClr val="000000"/>
                        </a:solidFill>
                        <a:effectLst/>
                        <a:latin typeface="+mn-lt"/>
                      </a:endParaRPr>
                    </a:p>
                  </a:txBody>
                  <a:tcPr marL="235002" marR="8704" marT="8704" marB="0" anchor="b"/>
                </a:tc>
                <a:tc>
                  <a:txBody>
                    <a:bodyPr/>
                    <a:lstStyle/>
                    <a:p>
                      <a:pPr algn="r" fontAlgn="b"/>
                      <a:r>
                        <a:rPr lang="es-MX" sz="900" u="none" strike="noStrike" dirty="0">
                          <a:effectLst/>
                        </a:rPr>
                        <a:t> $             21,972,219.70 </a:t>
                      </a:r>
                      <a:endParaRPr lang="es-MX" sz="900" b="0" i="0" u="none" strike="noStrike" dirty="0">
                        <a:solidFill>
                          <a:srgbClr val="000000"/>
                        </a:solidFill>
                        <a:effectLst/>
                        <a:latin typeface="+mn-lt"/>
                      </a:endParaRPr>
                    </a:p>
                  </a:txBody>
                  <a:tcPr marL="8704" marR="8704" marT="8704" marB="0" anchor="b"/>
                </a:tc>
              </a:tr>
              <a:tr h="208225">
                <a:tc>
                  <a:txBody>
                    <a:bodyPr/>
                    <a:lstStyle/>
                    <a:p>
                      <a:pPr algn="l" fontAlgn="b"/>
                      <a:r>
                        <a:rPr lang="es-MX" sz="900" u="none" strike="noStrike" dirty="0">
                          <a:effectLst/>
                        </a:rPr>
                        <a:t>3.2.2.1.3 - AMORTIZACIÓN  DE  LA  PORCIÓN  CIRCULANTE  DE  LA  DEUDA PÚBLICA DE LARGO PLAZO </a:t>
                      </a:r>
                      <a:endParaRPr lang="es-MX" sz="900" b="0" i="0" u="none" strike="noStrike" dirty="0">
                        <a:solidFill>
                          <a:srgbClr val="000000"/>
                        </a:solidFill>
                        <a:effectLst/>
                        <a:latin typeface="+mn-lt"/>
                      </a:endParaRPr>
                    </a:p>
                  </a:txBody>
                  <a:tcPr marL="313336" marR="8704" marT="8704" marB="0" anchor="b"/>
                </a:tc>
                <a:tc>
                  <a:txBody>
                    <a:bodyPr/>
                    <a:lstStyle/>
                    <a:p>
                      <a:pPr algn="r" fontAlgn="b"/>
                      <a:r>
                        <a:rPr lang="es-MX" sz="900" u="none" strike="noStrike" dirty="0">
                          <a:effectLst/>
                        </a:rPr>
                        <a:t> $             21,972,219.70 </a:t>
                      </a:r>
                      <a:endParaRPr lang="es-MX" sz="900" b="0" i="0" u="none" strike="noStrike" dirty="0">
                        <a:solidFill>
                          <a:srgbClr val="000000"/>
                        </a:solidFill>
                        <a:effectLst/>
                        <a:latin typeface="+mn-lt"/>
                      </a:endParaRPr>
                    </a:p>
                  </a:txBody>
                  <a:tcPr marL="8704" marR="8704" marT="8704" marB="0" anchor="b"/>
                </a:tc>
              </a:tr>
              <a:tr h="208225">
                <a:tc>
                  <a:txBody>
                    <a:bodyPr/>
                    <a:lstStyle/>
                    <a:p>
                      <a:pPr algn="l" fontAlgn="b"/>
                      <a:r>
                        <a:rPr lang="es-MX" sz="900" u="none" strike="noStrike" dirty="0">
                          <a:effectLst/>
                        </a:rPr>
                        <a:t>3.2.2.1.3.2 - AMORTIZACIÓN  DE  LA  PORCIÓN  CIRCULANTE  DE  LA  DEUDA  PÚBLICA DE L.P. EN PRÉSTAMOS </a:t>
                      </a:r>
                      <a:endParaRPr lang="es-MX" sz="900" b="0" i="0" u="none" strike="noStrike" dirty="0">
                        <a:solidFill>
                          <a:srgbClr val="000000"/>
                        </a:solidFill>
                        <a:effectLst/>
                        <a:latin typeface="+mn-lt"/>
                      </a:endParaRPr>
                    </a:p>
                  </a:txBody>
                  <a:tcPr marL="391670" marR="8704" marT="8704" marB="0" anchor="b"/>
                </a:tc>
                <a:tc>
                  <a:txBody>
                    <a:bodyPr/>
                    <a:lstStyle/>
                    <a:p>
                      <a:pPr algn="r" fontAlgn="b"/>
                      <a:r>
                        <a:rPr lang="es-MX" sz="900" u="none" strike="noStrike" dirty="0">
                          <a:effectLst/>
                        </a:rPr>
                        <a:t> $             21,972,219.70 </a:t>
                      </a:r>
                      <a:endParaRPr lang="es-MX" sz="900" b="0" i="0" u="none" strike="noStrike" dirty="0">
                        <a:solidFill>
                          <a:srgbClr val="000000"/>
                        </a:solidFill>
                        <a:effectLst/>
                        <a:latin typeface="+mn-lt"/>
                      </a:endParaRPr>
                    </a:p>
                  </a:txBody>
                  <a:tcPr marL="8704" marR="8704" marT="8704" marB="0" anchor="b"/>
                </a:tc>
              </a:tr>
              <a:tr h="163227">
                <a:tc>
                  <a:txBody>
                    <a:bodyPr/>
                    <a:lstStyle/>
                    <a:p>
                      <a:pPr algn="l" fontAlgn="b"/>
                      <a:r>
                        <a:rPr lang="es-MX" sz="900" u="none" strike="noStrike" dirty="0">
                          <a:effectLst/>
                        </a:rPr>
                        <a:t>Total general</a:t>
                      </a:r>
                      <a:endParaRPr lang="es-MX" sz="900" b="1" i="0" u="none" strike="noStrike" dirty="0">
                        <a:solidFill>
                          <a:srgbClr val="000000"/>
                        </a:solidFill>
                        <a:effectLst/>
                        <a:latin typeface="+mn-lt"/>
                      </a:endParaRPr>
                    </a:p>
                  </a:txBody>
                  <a:tcPr marL="8704" marR="8704" marT="8704" marB="0" anchor="b"/>
                </a:tc>
                <a:tc>
                  <a:txBody>
                    <a:bodyPr/>
                    <a:lstStyle/>
                    <a:p>
                      <a:pPr algn="r" fontAlgn="b"/>
                      <a:r>
                        <a:rPr lang="es-MX" sz="900" u="none" strike="noStrike" dirty="0">
                          <a:effectLst/>
                        </a:rPr>
                        <a:t> $        2,183,016,442.01 </a:t>
                      </a:r>
                      <a:endParaRPr lang="es-MX" sz="900" b="1" i="0" u="none" strike="noStrike" dirty="0">
                        <a:solidFill>
                          <a:srgbClr val="000000"/>
                        </a:solidFill>
                        <a:effectLst/>
                        <a:latin typeface="+mn-lt"/>
                      </a:endParaRPr>
                    </a:p>
                  </a:txBody>
                  <a:tcPr marL="8704" marR="8704" marT="8704" marB="0" anchor="b"/>
                </a:tc>
              </a:tr>
            </a:tbl>
          </a:graphicData>
        </a:graphic>
      </p:graphicFrame>
    </p:spTree>
    <p:extLst>
      <p:ext uri="{BB962C8B-B14F-4D97-AF65-F5344CB8AC3E}">
        <p14:creationId xmlns:p14="http://schemas.microsoft.com/office/powerpoint/2010/main" val="2371292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CLASIFICACIÓN FUNCIONAL</a:t>
            </a:r>
            <a:endParaRPr lang="es-MX" dirty="0"/>
          </a:p>
        </p:txBody>
      </p:sp>
      <p:sp>
        <p:nvSpPr>
          <p:cNvPr id="5" name="4 CuadroTexto"/>
          <p:cNvSpPr txBox="1"/>
          <p:nvPr/>
        </p:nvSpPr>
        <p:spPr>
          <a:xfrm>
            <a:off x="899592" y="1196752"/>
            <a:ext cx="7344816" cy="923330"/>
          </a:xfrm>
          <a:prstGeom prst="rect">
            <a:avLst/>
          </a:prstGeom>
          <a:noFill/>
        </p:spPr>
        <p:txBody>
          <a:bodyPr wrap="square" rtlCol="0">
            <a:spAutoFit/>
          </a:bodyPr>
          <a:lstStyle/>
          <a:p>
            <a:r>
              <a:rPr lang="es-MX" b="1" dirty="0"/>
              <a:t>Clasificación Funcional del Gasto:</a:t>
            </a:r>
            <a:r>
              <a:rPr lang="es-MX" dirty="0"/>
              <a:t> clasificación presupuestal que agrupa los gastos según los propósitos u objetivos socioeconómicos que persiguen los diferentes entes públicos</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267562640"/>
              </p:ext>
            </p:extLst>
          </p:nvPr>
        </p:nvGraphicFramePr>
        <p:xfrm>
          <a:off x="1331640" y="3068960"/>
          <a:ext cx="6336704" cy="1548765"/>
        </p:xfrm>
        <a:graphic>
          <a:graphicData uri="http://schemas.openxmlformats.org/drawingml/2006/table">
            <a:tbl>
              <a:tblPr>
                <a:tableStyleId>{8A107856-5554-42FB-B03E-39F5DBC370BA}</a:tableStyleId>
              </a:tblPr>
              <a:tblGrid>
                <a:gridCol w="4680520"/>
                <a:gridCol w="1656184"/>
              </a:tblGrid>
              <a:tr h="352425">
                <a:tc>
                  <a:txBody>
                    <a:bodyPr/>
                    <a:lstStyle/>
                    <a:p>
                      <a:pPr algn="ctr" fontAlgn="b"/>
                      <a:r>
                        <a:rPr lang="es-MX" sz="1200" b="1" u="none" strike="noStrike" dirty="0">
                          <a:effectLst/>
                        </a:rPr>
                        <a:t>Presupuesto por Finalidad, </a:t>
                      </a:r>
                      <a:r>
                        <a:rPr lang="es-MX" sz="1200" b="1" u="none" strike="noStrike" dirty="0" smtClean="0">
                          <a:effectLst/>
                        </a:rPr>
                        <a:t>Función </a:t>
                      </a:r>
                      <a:r>
                        <a:rPr lang="es-MX" sz="1200" b="1" u="none" strike="noStrike" dirty="0">
                          <a:effectLst/>
                        </a:rPr>
                        <a:t>y </a:t>
                      </a:r>
                      <a:r>
                        <a:rPr lang="es-MX" sz="1200" b="1" u="none" strike="noStrike" dirty="0" smtClean="0">
                          <a:effectLst/>
                        </a:rPr>
                        <a:t>Sub </a:t>
                      </a:r>
                      <a:r>
                        <a:rPr lang="es-MX" sz="1200" b="1" u="none" strike="noStrike" dirty="0" err="1" smtClean="0">
                          <a:effectLst/>
                        </a:rPr>
                        <a:t>Funcion</a:t>
                      </a:r>
                      <a:endParaRPr lang="es-MX" sz="1200" b="1" i="0" u="none" strike="noStrike" dirty="0">
                        <a:solidFill>
                          <a:srgbClr val="000000"/>
                        </a:solidFill>
                        <a:effectLst/>
                        <a:latin typeface="+mn-lt"/>
                      </a:endParaRPr>
                    </a:p>
                  </a:txBody>
                  <a:tcPr marL="9525" marR="9525" marT="9525" marB="0" anchor="ctr"/>
                </a:tc>
                <a:tc>
                  <a:txBody>
                    <a:bodyPr/>
                    <a:lstStyle/>
                    <a:p>
                      <a:pPr algn="ctr" fontAlgn="b"/>
                      <a:r>
                        <a:rPr lang="es-MX" sz="1200" b="1" u="none" strike="noStrike" dirty="0" smtClean="0">
                          <a:effectLst/>
                        </a:rPr>
                        <a:t>Presupuesto                            Aprobado </a:t>
                      </a:r>
                      <a:endParaRPr lang="es-MX" sz="1200" b="1" i="0" u="none" strike="noStrike" dirty="0">
                        <a:solidFill>
                          <a:srgbClr val="000000"/>
                        </a:solidFill>
                        <a:effectLst/>
                        <a:latin typeface="+mn-lt"/>
                      </a:endParaRPr>
                    </a:p>
                  </a:txBody>
                  <a:tcPr marL="9525" marR="9525" marT="9525" marB="0" anchor="ctr"/>
                </a:tc>
              </a:tr>
              <a:tr h="76200">
                <a:tc>
                  <a:txBody>
                    <a:bodyPr/>
                    <a:lstStyle/>
                    <a:p>
                      <a:pPr algn="l" fontAlgn="b"/>
                      <a:endParaRPr lang="es-MX" sz="900" b="1" i="0" u="none" strike="noStrike" dirty="0">
                        <a:solidFill>
                          <a:srgbClr val="000000"/>
                        </a:solidFill>
                        <a:effectLst/>
                        <a:latin typeface="+mn-lt"/>
                      </a:endParaRPr>
                    </a:p>
                  </a:txBody>
                  <a:tcPr marL="9525" marR="9525" marT="9525" marB="0" anchor="b"/>
                </a:tc>
                <a:tc>
                  <a:txBody>
                    <a:bodyPr/>
                    <a:lstStyle/>
                    <a:p>
                      <a:pPr algn="ctr" fontAlgn="b"/>
                      <a:endParaRPr lang="es-MX" sz="900" b="1"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1 - GOBIERNO</a:t>
                      </a:r>
                      <a:endParaRPr lang="es-MX" sz="900" b="0" i="0" u="none" strike="noStrike" dirty="0">
                        <a:solidFill>
                          <a:srgbClr val="000000"/>
                        </a:solidFill>
                        <a:effectLst/>
                        <a:latin typeface="+mn-lt"/>
                      </a:endParaRPr>
                    </a:p>
                  </a:txBody>
                  <a:tcPr marL="9525" marR="9525" marT="9525" marB="0" anchor="b"/>
                </a:tc>
                <a:tc>
                  <a:txBody>
                    <a:bodyPr/>
                    <a:lstStyle/>
                    <a:p>
                      <a:pPr algn="l" fontAlgn="b"/>
                      <a:r>
                        <a:rPr lang="es-MX" sz="900" u="none" strike="noStrike" dirty="0">
                          <a:effectLst/>
                        </a:rPr>
                        <a:t> $              1,134,446,442.00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1.3 - COORDINACION DE LA POLITICA DE GOBIERNO</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dirty="0">
                          <a:effectLst/>
                        </a:rPr>
                        <a:t> $                 874,592,825.91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1.3.1 - PRESIDENCIA/GOBERNATURA</a:t>
                      </a:r>
                      <a:endParaRPr lang="es-MX" sz="900" b="0" i="0" u="none" strike="noStrike" dirty="0">
                        <a:solidFill>
                          <a:srgbClr val="000000"/>
                        </a:solidFill>
                        <a:effectLst/>
                        <a:latin typeface="+mn-lt"/>
                      </a:endParaRPr>
                    </a:p>
                  </a:txBody>
                  <a:tcPr marL="171450" marR="9525" marT="9525" marB="0" anchor="b"/>
                </a:tc>
                <a:tc>
                  <a:txBody>
                    <a:bodyPr/>
                    <a:lstStyle/>
                    <a:p>
                      <a:pPr algn="l" fontAlgn="b"/>
                      <a:r>
                        <a:rPr lang="es-MX" sz="900" u="none" strike="noStrike" dirty="0">
                          <a:effectLst/>
                        </a:rPr>
                        <a:t> $                 874,592,825.91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1.7 - ASUNTOS DE ORDEN PUBLICO Y DE SEGURIDAD INTERIOR</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dirty="0">
                          <a:effectLst/>
                        </a:rPr>
                        <a:t> $                 259,853,616.09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1.7.3 - OTROS ASUNTOS DE ORDEN PUBLICO Y SEGURIDAD</a:t>
                      </a:r>
                      <a:endParaRPr lang="es-MX" sz="900" b="0" i="0" u="none" strike="noStrike" dirty="0">
                        <a:solidFill>
                          <a:srgbClr val="000000"/>
                        </a:solidFill>
                        <a:effectLst/>
                        <a:latin typeface="+mn-lt"/>
                      </a:endParaRPr>
                    </a:p>
                  </a:txBody>
                  <a:tcPr marL="171450" marR="9525" marT="9525" marB="0" anchor="b"/>
                </a:tc>
                <a:tc>
                  <a:txBody>
                    <a:bodyPr/>
                    <a:lstStyle/>
                    <a:p>
                      <a:pPr algn="l" fontAlgn="b"/>
                      <a:r>
                        <a:rPr lang="es-MX" sz="900" u="none" strike="noStrike" dirty="0">
                          <a:effectLst/>
                        </a:rPr>
                        <a:t> $                     8,160,000.00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1.7.1 - POLICIA</a:t>
                      </a:r>
                      <a:endParaRPr lang="es-MX" sz="900" b="0" i="0" u="none" strike="noStrike" dirty="0">
                        <a:solidFill>
                          <a:srgbClr val="000000"/>
                        </a:solidFill>
                        <a:effectLst/>
                        <a:latin typeface="+mn-lt"/>
                      </a:endParaRPr>
                    </a:p>
                  </a:txBody>
                  <a:tcPr marL="171450" marR="9525" marT="9525" marB="0" anchor="b"/>
                </a:tc>
                <a:tc>
                  <a:txBody>
                    <a:bodyPr/>
                    <a:lstStyle/>
                    <a:p>
                      <a:pPr algn="l" fontAlgn="b"/>
                      <a:r>
                        <a:rPr lang="es-MX" sz="900" u="none" strike="noStrike" dirty="0">
                          <a:effectLst/>
                        </a:rPr>
                        <a:t> $                 246,893,616.09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1.7.2 - PROTECCION CIVIL</a:t>
                      </a:r>
                      <a:endParaRPr lang="es-MX" sz="900" b="0" i="0" u="none" strike="noStrike" dirty="0">
                        <a:solidFill>
                          <a:srgbClr val="000000"/>
                        </a:solidFill>
                        <a:effectLst/>
                        <a:latin typeface="+mn-lt"/>
                      </a:endParaRPr>
                    </a:p>
                  </a:txBody>
                  <a:tcPr marL="171450" marR="9525" marT="9525" marB="0" anchor="b"/>
                </a:tc>
                <a:tc>
                  <a:txBody>
                    <a:bodyPr/>
                    <a:lstStyle/>
                    <a:p>
                      <a:pPr algn="l" fontAlgn="b"/>
                      <a:r>
                        <a:rPr lang="es-MX" sz="900" u="none" strike="noStrike" dirty="0">
                          <a:effectLst/>
                        </a:rPr>
                        <a:t> $                     4,800,000.00 </a:t>
                      </a:r>
                      <a:endParaRPr lang="es-MX" sz="900" b="0" i="0"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154951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654873632"/>
              </p:ext>
            </p:extLst>
          </p:nvPr>
        </p:nvGraphicFramePr>
        <p:xfrm>
          <a:off x="1194438" y="1599839"/>
          <a:ext cx="6617922" cy="4683496"/>
        </p:xfrm>
        <a:graphic>
          <a:graphicData uri="http://schemas.openxmlformats.org/drawingml/2006/table">
            <a:tbl>
              <a:tblPr>
                <a:tableStyleId>{8A107856-5554-42FB-B03E-39F5DBC370BA}</a:tableStyleId>
              </a:tblPr>
              <a:tblGrid>
                <a:gridCol w="4961738"/>
                <a:gridCol w="1656184"/>
              </a:tblGrid>
              <a:tr h="142445">
                <a:tc>
                  <a:txBody>
                    <a:bodyPr/>
                    <a:lstStyle/>
                    <a:p>
                      <a:pPr algn="l" fontAlgn="b"/>
                      <a:r>
                        <a:rPr lang="es-MX" sz="900" u="none" strike="noStrike" dirty="0">
                          <a:effectLst/>
                        </a:rPr>
                        <a:t>2 - DESARROLLO SOCIAL</a:t>
                      </a:r>
                      <a:endParaRPr lang="es-MX" sz="900" b="0" i="0" u="none" strike="noStrike" dirty="0">
                        <a:solidFill>
                          <a:srgbClr val="000000"/>
                        </a:solidFill>
                        <a:effectLst/>
                        <a:latin typeface="+mn-lt"/>
                      </a:endParaRPr>
                    </a:p>
                  </a:txBody>
                  <a:tcPr marL="9496" marR="9496" marT="9496" marB="0" anchor="b"/>
                </a:tc>
                <a:tc>
                  <a:txBody>
                    <a:bodyPr/>
                    <a:lstStyle/>
                    <a:p>
                      <a:pPr algn="l" fontAlgn="b"/>
                      <a:r>
                        <a:rPr lang="es-MX" sz="900" u="none" strike="noStrike">
                          <a:effectLst/>
                        </a:rPr>
                        <a:t> $              1,019,490,000.00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2.1 - PROTECCION AMBIENTAL</a:t>
                      </a:r>
                      <a:endParaRPr lang="es-MX" sz="900" b="0" i="0" u="none" strike="noStrike" dirty="0">
                        <a:solidFill>
                          <a:srgbClr val="000000"/>
                        </a:solidFill>
                        <a:effectLst/>
                        <a:latin typeface="+mn-lt"/>
                      </a:endParaRPr>
                    </a:p>
                  </a:txBody>
                  <a:tcPr marL="85467" marR="9496" marT="9496" marB="0" anchor="b"/>
                </a:tc>
                <a:tc>
                  <a:txBody>
                    <a:bodyPr/>
                    <a:lstStyle/>
                    <a:p>
                      <a:pPr algn="l" fontAlgn="b"/>
                      <a:r>
                        <a:rPr lang="es-MX" sz="900" u="none" strike="noStrike">
                          <a:effectLst/>
                        </a:rPr>
                        <a:t> $                 297,360,000.00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2.1.6 - OTROS DE PROTECCION AMBIENTAL</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297,360,000.00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2.2 - VIVIENDA Y SERVICIOS A LA COMUNIDAD</a:t>
                      </a:r>
                      <a:endParaRPr lang="es-MX" sz="900" b="0" i="0" u="none" strike="noStrike" dirty="0">
                        <a:solidFill>
                          <a:srgbClr val="000000"/>
                        </a:solidFill>
                        <a:effectLst/>
                        <a:latin typeface="+mn-lt"/>
                      </a:endParaRPr>
                    </a:p>
                  </a:txBody>
                  <a:tcPr marL="85467" marR="9496" marT="9496" marB="0" anchor="b"/>
                </a:tc>
                <a:tc>
                  <a:txBody>
                    <a:bodyPr/>
                    <a:lstStyle/>
                    <a:p>
                      <a:pPr algn="l" fontAlgn="b"/>
                      <a:r>
                        <a:rPr lang="es-MX" sz="900" u="none" strike="noStrike">
                          <a:effectLst/>
                        </a:rPr>
                        <a:t> $                 501,980,000.00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2.2.2 - DESARROLLO COMUNITARIO</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439,540,000.00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2.2.6 - SERVICIOS COMUNALES</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43,940,000.00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2.2.5 - VIVIENDA</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18,500,000.00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2.4 - "RECREACION, CULTURA Y OTRAS MANIFESTACIONES SOCIALES"</a:t>
                      </a:r>
                      <a:endParaRPr lang="es-MX" sz="900" b="0" i="0" u="none" strike="noStrike" dirty="0">
                        <a:solidFill>
                          <a:srgbClr val="000000"/>
                        </a:solidFill>
                        <a:effectLst/>
                        <a:latin typeface="+mn-lt"/>
                      </a:endParaRPr>
                    </a:p>
                  </a:txBody>
                  <a:tcPr marL="85467" marR="9496" marT="9496" marB="0" anchor="b"/>
                </a:tc>
                <a:tc>
                  <a:txBody>
                    <a:bodyPr/>
                    <a:lstStyle/>
                    <a:p>
                      <a:pPr algn="l" fontAlgn="b"/>
                      <a:r>
                        <a:rPr lang="es-MX" sz="900" u="none" strike="noStrike">
                          <a:effectLst/>
                        </a:rPr>
                        <a:t> $                   58,900,000.00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2.4.1 - DEPORTE Y RECREACION</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13,000,000.00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2.4.2 - CULTURA</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45,900,000.00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2.5 - EDUCACION</a:t>
                      </a:r>
                      <a:endParaRPr lang="es-MX" sz="900" b="0" i="0" u="none" strike="noStrike" dirty="0">
                        <a:solidFill>
                          <a:srgbClr val="000000"/>
                        </a:solidFill>
                        <a:effectLst/>
                        <a:latin typeface="+mn-lt"/>
                      </a:endParaRPr>
                    </a:p>
                  </a:txBody>
                  <a:tcPr marL="85467" marR="9496" marT="9496" marB="0" anchor="b"/>
                </a:tc>
                <a:tc>
                  <a:txBody>
                    <a:bodyPr/>
                    <a:lstStyle/>
                    <a:p>
                      <a:pPr algn="l" fontAlgn="b"/>
                      <a:r>
                        <a:rPr lang="es-MX" sz="900" u="none" strike="noStrike">
                          <a:effectLst/>
                        </a:rPr>
                        <a:t> $                     5,000,000.00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2.5.1 - EDUCACION BASICA</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5,000,000.00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2.6 - PROTECCION SOCIAL</a:t>
                      </a:r>
                      <a:endParaRPr lang="es-MX" sz="900" b="0" i="0" u="none" strike="noStrike" dirty="0">
                        <a:solidFill>
                          <a:srgbClr val="000000"/>
                        </a:solidFill>
                        <a:effectLst/>
                        <a:latin typeface="+mn-lt"/>
                      </a:endParaRPr>
                    </a:p>
                  </a:txBody>
                  <a:tcPr marL="85467" marR="9496" marT="9496" marB="0" anchor="b"/>
                </a:tc>
                <a:tc>
                  <a:txBody>
                    <a:bodyPr/>
                    <a:lstStyle/>
                    <a:p>
                      <a:pPr algn="l" fontAlgn="b"/>
                      <a:r>
                        <a:rPr lang="es-MX" sz="900" u="none" strike="noStrike">
                          <a:effectLst/>
                        </a:rPr>
                        <a:t> $                 153,150,000.00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2.6.3 - FAMILIA E HIJOS</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70,000,000.00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2.6.9 - OTRAS DE SEGURIDAD SOCIAL Y ASISTENCIA SOCIAL</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58,150,000.00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2.6.5 - ALIMENTACION Y NUTRICION</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25,000,000.00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2.3 - SALUD</a:t>
                      </a:r>
                      <a:endParaRPr lang="es-MX" sz="900" b="0" i="0" u="none" strike="noStrike" dirty="0">
                        <a:solidFill>
                          <a:srgbClr val="000000"/>
                        </a:solidFill>
                        <a:effectLst/>
                        <a:latin typeface="+mn-lt"/>
                      </a:endParaRPr>
                    </a:p>
                  </a:txBody>
                  <a:tcPr marL="85467" marR="9496" marT="9496" marB="0" anchor="b"/>
                </a:tc>
                <a:tc>
                  <a:txBody>
                    <a:bodyPr/>
                    <a:lstStyle/>
                    <a:p>
                      <a:pPr algn="l" fontAlgn="b"/>
                      <a:r>
                        <a:rPr lang="es-MX" sz="900" u="none" strike="noStrike">
                          <a:effectLst/>
                        </a:rPr>
                        <a:t> $                     3,100,000.00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2.3.5 - PROTECCION SOCIAL EN SALUD</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3,100,000.00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3 - DESARROLLO ECONOMICO</a:t>
                      </a:r>
                      <a:endParaRPr lang="es-MX" sz="900" b="0" i="0" u="none" strike="noStrike" dirty="0">
                        <a:solidFill>
                          <a:srgbClr val="000000"/>
                        </a:solidFill>
                        <a:effectLst/>
                        <a:latin typeface="+mn-lt"/>
                      </a:endParaRPr>
                    </a:p>
                  </a:txBody>
                  <a:tcPr marL="9496" marR="9496" marT="9496" marB="0" anchor="b"/>
                </a:tc>
                <a:tc>
                  <a:txBody>
                    <a:bodyPr/>
                    <a:lstStyle/>
                    <a:p>
                      <a:pPr algn="l" fontAlgn="b"/>
                      <a:r>
                        <a:rPr lang="es-MX" sz="900" u="none" strike="noStrike">
                          <a:effectLst/>
                        </a:rPr>
                        <a:t> $                   29,080,000.00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3.1 - "ASUNTOS ECONOMICOS, COMERCIALES Y LABORALES EN GENERAL"</a:t>
                      </a:r>
                      <a:endParaRPr lang="es-MX" sz="900" b="0" i="0" u="none" strike="noStrike" dirty="0">
                        <a:solidFill>
                          <a:srgbClr val="000000"/>
                        </a:solidFill>
                        <a:effectLst/>
                        <a:latin typeface="+mn-lt"/>
                      </a:endParaRPr>
                    </a:p>
                  </a:txBody>
                  <a:tcPr marL="85467" marR="9496" marT="9496" marB="0" anchor="b"/>
                </a:tc>
                <a:tc>
                  <a:txBody>
                    <a:bodyPr/>
                    <a:lstStyle/>
                    <a:p>
                      <a:pPr algn="l" fontAlgn="b"/>
                      <a:r>
                        <a:rPr lang="es-MX" sz="900" u="none" strike="noStrike">
                          <a:effectLst/>
                        </a:rPr>
                        <a:t> $                   19,080,000.00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3.1.1 - ASUNTOS ECONOMICOS Y COMERCIALES EN GENERAL</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3,000,000.00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3.1.2 - ASUNTOS LABORALES GENERALES</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16,080,000.00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3.8 - "CIENCIA, TECNOLOGIA E INNOVACION"</a:t>
                      </a:r>
                      <a:endParaRPr lang="es-MX" sz="900" b="0" i="0" u="none" strike="noStrike" dirty="0">
                        <a:solidFill>
                          <a:srgbClr val="000000"/>
                        </a:solidFill>
                        <a:effectLst/>
                        <a:latin typeface="+mn-lt"/>
                      </a:endParaRPr>
                    </a:p>
                  </a:txBody>
                  <a:tcPr marL="85467" marR="9496" marT="9496" marB="0" anchor="b"/>
                </a:tc>
                <a:tc>
                  <a:txBody>
                    <a:bodyPr/>
                    <a:lstStyle/>
                    <a:p>
                      <a:pPr algn="l" fontAlgn="b"/>
                      <a:r>
                        <a:rPr lang="es-MX" sz="900" u="none" strike="noStrike">
                          <a:effectLst/>
                        </a:rPr>
                        <a:t> $                   10,000,000.00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3.8.4 - INNOVACION</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10,000,000.00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4 - OTRAS NO CLASIFICADAS EN FUNCIONES ANTERIORES</a:t>
                      </a:r>
                      <a:endParaRPr lang="es-MX" sz="900" b="0" i="0" u="none" strike="noStrike" dirty="0">
                        <a:solidFill>
                          <a:srgbClr val="000000"/>
                        </a:solidFill>
                        <a:effectLst/>
                        <a:latin typeface="+mn-lt"/>
                      </a:endParaRPr>
                    </a:p>
                  </a:txBody>
                  <a:tcPr marL="9496" marR="9496" marT="9496" marB="0" anchor="b"/>
                </a:tc>
                <a:tc>
                  <a:txBody>
                    <a:bodyPr/>
                    <a:lstStyle/>
                    <a:p>
                      <a:pPr algn="l" fontAlgn="b"/>
                      <a:r>
                        <a:rPr lang="es-MX" sz="900" u="none" strike="noStrike">
                          <a:effectLst/>
                        </a:rPr>
                        <a:t> $                                      -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4.1 - TRANSACCIONES DE LA DEUDA PUBLICA / COSTO FINANCIERO DE LA DEUDA</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   </a:t>
                      </a:r>
                      <a:endParaRPr lang="es-MX" sz="900" b="0" i="0" u="none" strike="noStrike">
                        <a:solidFill>
                          <a:srgbClr val="000000"/>
                        </a:solidFill>
                        <a:effectLst/>
                        <a:latin typeface="+mn-lt"/>
                      </a:endParaRPr>
                    </a:p>
                  </a:txBody>
                  <a:tcPr marL="9496" marR="9496" marT="9496" marB="0" anchor="b"/>
                </a:tc>
              </a:tr>
              <a:tr h="252603">
                <a:tc>
                  <a:txBody>
                    <a:bodyPr/>
                    <a:lstStyle/>
                    <a:p>
                      <a:pPr algn="l" fontAlgn="b"/>
                      <a:r>
                        <a:rPr lang="es-MX" sz="900" u="none" strike="noStrike" dirty="0">
                          <a:effectLst/>
                        </a:rPr>
                        <a:t>4.2 - "TRANSFERENCIAS, PARTICIPACIONES Y APORTACIONES ENTRE DIFERENTES NIVELES Y ORDENES DE GOBIERNO"</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4.3 - SANEAMIENTO DEL SISTEMA FINANCIERO</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   </a:t>
                      </a:r>
                      <a:endParaRPr lang="es-MX" sz="900" b="0" i="0" u="none" strike="noStrike">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4.4 - ADEUDOS DE EJERCICIOS FISCALES ANTERIORES</a:t>
                      </a:r>
                      <a:endParaRPr lang="es-MX" sz="900" b="0" i="0" u="none" strike="noStrike" dirty="0">
                        <a:solidFill>
                          <a:srgbClr val="000000"/>
                        </a:solidFill>
                        <a:effectLst/>
                        <a:latin typeface="+mn-lt"/>
                      </a:endParaRPr>
                    </a:p>
                  </a:txBody>
                  <a:tcPr marL="170934" marR="9496" marT="9496" marB="0" anchor="b"/>
                </a:tc>
                <a:tc>
                  <a:txBody>
                    <a:bodyPr/>
                    <a:lstStyle/>
                    <a:p>
                      <a:pPr algn="l" fontAlgn="b"/>
                      <a:r>
                        <a:rPr lang="es-MX" sz="900" u="none" strike="noStrike">
                          <a:effectLst/>
                        </a:rPr>
                        <a:t> $                                      -   </a:t>
                      </a:r>
                      <a:endParaRPr lang="es-MX" sz="900" b="0" i="0" u="none" strike="noStrike">
                        <a:solidFill>
                          <a:srgbClr val="000000"/>
                        </a:solidFill>
                        <a:effectLst/>
                        <a:latin typeface="+mn-lt"/>
                      </a:endParaRPr>
                    </a:p>
                  </a:txBody>
                  <a:tcPr marL="9496" marR="9496" marT="9496" marB="0" anchor="b"/>
                </a:tc>
              </a:tr>
              <a:tr h="142445">
                <a:tc>
                  <a:txBody>
                    <a:bodyPr/>
                    <a:lstStyle/>
                    <a:p>
                      <a:pPr algn="l" fontAlgn="b"/>
                      <a:endParaRPr lang="es-MX" sz="900" b="0" i="0" u="none" strike="noStrike" dirty="0">
                        <a:solidFill>
                          <a:srgbClr val="000000"/>
                        </a:solidFill>
                        <a:effectLst/>
                        <a:latin typeface="+mn-lt"/>
                      </a:endParaRPr>
                    </a:p>
                  </a:txBody>
                  <a:tcPr marL="170934" marR="9496" marT="9496" marB="0" anchor="b"/>
                </a:tc>
                <a:tc>
                  <a:txBody>
                    <a:bodyPr/>
                    <a:lstStyle/>
                    <a:p>
                      <a:pPr algn="l" fontAlgn="b"/>
                      <a:endParaRPr lang="es-MX" sz="900" b="0" i="0" u="none" strike="noStrike" dirty="0">
                        <a:solidFill>
                          <a:srgbClr val="000000"/>
                        </a:solidFill>
                        <a:effectLst/>
                        <a:latin typeface="+mn-lt"/>
                      </a:endParaRPr>
                    </a:p>
                  </a:txBody>
                  <a:tcPr marL="9496" marR="9496" marT="9496" marB="0" anchor="b"/>
                </a:tc>
              </a:tr>
              <a:tr h="142445">
                <a:tc>
                  <a:txBody>
                    <a:bodyPr/>
                    <a:lstStyle/>
                    <a:p>
                      <a:pPr algn="l" fontAlgn="b"/>
                      <a:r>
                        <a:rPr lang="es-MX" sz="900" u="none" strike="noStrike" dirty="0">
                          <a:effectLst/>
                        </a:rPr>
                        <a:t>Total general</a:t>
                      </a:r>
                      <a:endParaRPr lang="es-MX" sz="900" b="1" i="0" u="none" strike="noStrike" dirty="0">
                        <a:solidFill>
                          <a:srgbClr val="000000"/>
                        </a:solidFill>
                        <a:effectLst/>
                        <a:latin typeface="+mn-lt"/>
                      </a:endParaRPr>
                    </a:p>
                  </a:txBody>
                  <a:tcPr marL="9496" marR="9496" marT="9496" marB="0" anchor="b"/>
                </a:tc>
                <a:tc>
                  <a:txBody>
                    <a:bodyPr/>
                    <a:lstStyle/>
                    <a:p>
                      <a:pPr algn="l" fontAlgn="b"/>
                      <a:r>
                        <a:rPr lang="es-MX" sz="900" u="none" strike="noStrike" dirty="0">
                          <a:effectLst/>
                        </a:rPr>
                        <a:t> $              2,183,016,442.01 </a:t>
                      </a:r>
                      <a:endParaRPr lang="es-MX" sz="900" b="1" i="0" u="none" strike="noStrike" dirty="0">
                        <a:solidFill>
                          <a:srgbClr val="000000"/>
                        </a:solidFill>
                        <a:effectLst/>
                        <a:latin typeface="+mn-lt"/>
                      </a:endParaRPr>
                    </a:p>
                  </a:txBody>
                  <a:tcPr marL="9496" marR="9496" marT="9496" marB="0" anchor="b"/>
                </a:tc>
              </a:tr>
            </a:tbl>
          </a:graphicData>
        </a:graphic>
      </p:graphicFrame>
    </p:spTree>
    <p:extLst>
      <p:ext uri="{BB962C8B-B14F-4D97-AF65-F5344CB8AC3E}">
        <p14:creationId xmlns:p14="http://schemas.microsoft.com/office/powerpoint/2010/main" val="1360263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40" t="11706" r="12655" b="6250"/>
          <a:stretch/>
        </p:blipFill>
        <p:spPr bwMode="auto">
          <a:xfrm>
            <a:off x="184905" y="332656"/>
            <a:ext cx="8851591" cy="621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46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CLASIFICACIÓN POR FUENTE DE FINANCIAMIENTO</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5345060"/>
              </p:ext>
            </p:extLst>
          </p:nvPr>
        </p:nvGraphicFramePr>
        <p:xfrm>
          <a:off x="3275856" y="1628800"/>
          <a:ext cx="5112568" cy="4579665"/>
        </p:xfrm>
        <a:graphic>
          <a:graphicData uri="http://schemas.openxmlformats.org/drawingml/2006/table">
            <a:tbl>
              <a:tblPr>
                <a:tableStyleId>{16D9F66E-5EB9-4882-86FB-DCBF35E3C3E4}</a:tableStyleId>
              </a:tblPr>
              <a:tblGrid>
                <a:gridCol w="3649189"/>
                <a:gridCol w="1463379"/>
              </a:tblGrid>
              <a:tr h="325839">
                <a:tc>
                  <a:txBody>
                    <a:bodyPr/>
                    <a:lstStyle/>
                    <a:p>
                      <a:pPr algn="ctr" fontAlgn="t"/>
                      <a:r>
                        <a:rPr lang="es-MX" sz="1200" b="1" u="none" strike="noStrike" dirty="0">
                          <a:effectLst/>
                        </a:rPr>
                        <a:t>Ejercicio del Presupuesto</a:t>
                      </a:r>
                      <a:endParaRPr lang="es-MX" sz="1200" b="1" i="0" u="none" strike="noStrike" dirty="0">
                        <a:solidFill>
                          <a:srgbClr val="000000"/>
                        </a:solidFill>
                        <a:effectLst/>
                        <a:latin typeface="+mn-lt"/>
                      </a:endParaRPr>
                    </a:p>
                  </a:txBody>
                  <a:tcPr marL="9525" marR="9525" marT="9525" marB="0" anchor="ctr"/>
                </a:tc>
                <a:tc>
                  <a:txBody>
                    <a:bodyPr/>
                    <a:lstStyle/>
                    <a:p>
                      <a:pPr algn="ctr" fontAlgn="b"/>
                      <a:r>
                        <a:rPr lang="es-MX" sz="1200" b="1" u="none" strike="noStrike" dirty="0">
                          <a:effectLst/>
                        </a:rPr>
                        <a:t> </a:t>
                      </a:r>
                      <a:r>
                        <a:rPr lang="es-MX" sz="1200" b="1" u="none" strike="noStrike" dirty="0" smtClean="0">
                          <a:effectLst/>
                        </a:rPr>
                        <a:t>Presupuesto                                 </a:t>
                      </a:r>
                      <a:r>
                        <a:rPr lang="es-MX" sz="1200" b="1" u="none" strike="noStrike" dirty="0">
                          <a:effectLst/>
                        </a:rPr>
                        <a:t>Aprobado </a:t>
                      </a:r>
                      <a:endParaRPr lang="es-MX" sz="1200" b="1" i="0" u="none" strike="noStrike" dirty="0">
                        <a:solidFill>
                          <a:srgbClr val="000000"/>
                        </a:solidFill>
                        <a:effectLst/>
                        <a:latin typeface="+mn-lt"/>
                      </a:endParaRPr>
                    </a:p>
                  </a:txBody>
                  <a:tcPr marL="9525" marR="9525" marT="9525" marB="0" anchor="ctr"/>
                </a:tc>
              </a:tr>
              <a:tr h="210219">
                <a:tc>
                  <a:txBody>
                    <a:bodyPr/>
                    <a:lstStyle/>
                    <a:p>
                      <a:pPr algn="l" fontAlgn="b"/>
                      <a:r>
                        <a:rPr lang="es-MX" sz="900" u="none" strike="noStrike" dirty="0">
                          <a:effectLst/>
                        </a:rPr>
                        <a:t>01 - RECURSOS FISCALES</a:t>
                      </a:r>
                      <a:endParaRPr lang="es-MX" sz="900" b="0" i="0" u="none" strike="noStrike" dirty="0">
                        <a:solidFill>
                          <a:srgbClr val="000000"/>
                        </a:solidFill>
                        <a:effectLst/>
                        <a:latin typeface="+mn-lt"/>
                      </a:endParaRPr>
                    </a:p>
                  </a:txBody>
                  <a:tcPr marL="9525" marR="9525" marT="9525" marB="0" anchor="b"/>
                </a:tc>
                <a:tc>
                  <a:txBody>
                    <a:bodyPr/>
                    <a:lstStyle/>
                    <a:p>
                      <a:pPr algn="l" fontAlgn="b"/>
                      <a:endParaRPr lang="es-MX" sz="900" b="0" i="0" u="none" strike="noStrike" dirty="0">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101-RECURSOS PROPIOS</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dirty="0">
                          <a:effectLst/>
                        </a:rPr>
                        <a:t> $ 1,094,810,415.01 </a:t>
                      </a:r>
                      <a:endParaRPr lang="es-MX" sz="900" b="0" i="0" u="none" strike="noStrike" dirty="0">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103-RECURSOS PROPIOS HABITAT MPAL.</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10,000,000.00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102-RESCATE ESPACIOS PUBLICOS MUNICIPAL</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05 - RECURSOS FEDERALES</a:t>
                      </a:r>
                      <a:endParaRPr lang="es-MX" sz="900" b="0" i="0" u="none" strike="noStrike" dirty="0">
                        <a:solidFill>
                          <a:srgbClr val="000000"/>
                        </a:solidFill>
                        <a:effectLst/>
                        <a:latin typeface="+mn-lt"/>
                      </a:endParaRPr>
                    </a:p>
                  </a:txBody>
                  <a:tcPr marL="9525" marR="9525" marT="9525" marB="0" anchor="b"/>
                </a:tc>
                <a:tc>
                  <a:txBody>
                    <a:bodyPr/>
                    <a:lstStyle/>
                    <a:p>
                      <a:pPr algn="l" fontAlgn="b"/>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507-SUBSEMUN</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30,000,000.00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501-FONDO DE INFRAESTRUCTURA</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53,000,000.00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516-RECURSOS FEDERALES</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12,400,000.00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502-FONDO DE FORTALECIMIENTO</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333,550,115.00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518-ISR PARTICIPABLE</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5,548,743.62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519-OTRAS PARTICIPACIONES</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576,987,168.38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530-FOPADEM</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7,000,000.00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531-HABITAT FEDERAL</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16,640,000.00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525-R-23 INFRA DEPORTIVA</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39,960,000.00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506-RESCATE DE ESPACIOS PUBLICOS FEDERAL</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3,120,000.00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529-R23- PROGRAMAS REGIONALES</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521-FONDO METROPOLITANO</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524-R-23 INFRA CULTURAL</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528-CONTIGENCIAS ECONOMICAS</a:t>
                      </a:r>
                      <a:endParaRPr lang="es-MX" sz="900" b="0" i="0" u="none" strike="noStrike" dirty="0">
                        <a:solidFill>
                          <a:srgbClr val="000000"/>
                        </a:solidFill>
                        <a:effectLst/>
                        <a:latin typeface="+mn-lt"/>
                      </a:endParaRPr>
                    </a:p>
                  </a:txBody>
                  <a:tcPr marL="85725" marR="9525" marT="9525" marB="0" anchor="b"/>
                </a:tc>
                <a:tc>
                  <a:txBody>
                    <a:bodyPr/>
                    <a:lstStyle/>
                    <a:p>
                      <a:pPr algn="l" fontAlgn="b"/>
                      <a:r>
                        <a:rPr lang="es-MX" sz="900" u="none" strike="noStrike">
                          <a:effectLst/>
                        </a:rPr>
                        <a:t> $                          -   </a:t>
                      </a:r>
                      <a:endParaRPr lang="es-MX" sz="900" b="0" i="0" u="none" strike="noStrike">
                        <a:solidFill>
                          <a:srgbClr val="000000"/>
                        </a:solidFill>
                        <a:effectLst/>
                        <a:latin typeface="+mn-lt"/>
                      </a:endParaRPr>
                    </a:p>
                  </a:txBody>
                  <a:tcPr marL="9525" marR="9525" marT="9525" marB="0" anchor="b"/>
                </a:tc>
              </a:tr>
              <a:tr h="210219">
                <a:tc>
                  <a:txBody>
                    <a:bodyPr/>
                    <a:lstStyle/>
                    <a:p>
                      <a:pPr algn="l" fontAlgn="b"/>
                      <a:r>
                        <a:rPr lang="es-MX" sz="900" u="none" strike="noStrike" dirty="0">
                          <a:effectLst/>
                        </a:rPr>
                        <a:t>Total general</a:t>
                      </a:r>
                      <a:endParaRPr lang="es-MX" sz="900" b="1" i="0" u="none" strike="noStrike" dirty="0">
                        <a:solidFill>
                          <a:srgbClr val="000000"/>
                        </a:solidFill>
                        <a:effectLst/>
                        <a:latin typeface="+mn-lt"/>
                      </a:endParaRPr>
                    </a:p>
                  </a:txBody>
                  <a:tcPr marL="9525" marR="9525" marT="9525" marB="0" anchor="b"/>
                </a:tc>
                <a:tc>
                  <a:txBody>
                    <a:bodyPr/>
                    <a:lstStyle/>
                    <a:p>
                      <a:pPr algn="l" fontAlgn="b"/>
                      <a:r>
                        <a:rPr lang="es-MX" sz="900" u="none" strike="noStrike" dirty="0">
                          <a:effectLst/>
                        </a:rPr>
                        <a:t> $ 2,183,016,442.01 </a:t>
                      </a:r>
                      <a:endParaRPr lang="es-MX" sz="900" b="1" i="0" u="none" strike="noStrike" dirty="0">
                        <a:solidFill>
                          <a:srgbClr val="000000"/>
                        </a:solidFill>
                        <a:effectLst/>
                        <a:latin typeface="+mn-lt"/>
                      </a:endParaRPr>
                    </a:p>
                  </a:txBody>
                  <a:tcPr marL="9525" marR="9525" marT="9525" marB="0" anchor="b"/>
                </a:tc>
              </a:tr>
            </a:tbl>
          </a:graphicData>
        </a:graphic>
      </p:graphicFrame>
      <p:sp>
        <p:nvSpPr>
          <p:cNvPr id="5" name="4 CuadroTexto"/>
          <p:cNvSpPr txBox="1"/>
          <p:nvPr/>
        </p:nvSpPr>
        <p:spPr>
          <a:xfrm>
            <a:off x="827584" y="2183953"/>
            <a:ext cx="2160240" cy="3693319"/>
          </a:xfrm>
          <a:prstGeom prst="rect">
            <a:avLst/>
          </a:prstGeom>
          <a:noFill/>
        </p:spPr>
        <p:txBody>
          <a:bodyPr wrap="square" rtlCol="0">
            <a:spAutoFit/>
          </a:bodyPr>
          <a:lstStyle/>
          <a:p>
            <a:pPr lvl="0"/>
            <a:r>
              <a:rPr lang="es-MX" b="1" dirty="0"/>
              <a:t>Clasificación por Fuente de Financiamiento:</a:t>
            </a:r>
            <a:r>
              <a:rPr lang="es-MX" dirty="0"/>
              <a:t> clasificación presupuestal que consiste en presentar los gastos públicos según los agregados genéricos de los recursos empleados para su financiamiento. </a:t>
            </a:r>
          </a:p>
          <a:p>
            <a:endParaRPr lang="es-MX" dirty="0"/>
          </a:p>
        </p:txBody>
      </p:sp>
    </p:spTree>
    <p:extLst>
      <p:ext uri="{BB962C8B-B14F-4D97-AF65-F5344CB8AC3E}">
        <p14:creationId xmlns:p14="http://schemas.microsoft.com/office/powerpoint/2010/main" val="3058146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CLASIFICACIÓN POR OBJETO DEL GASTO</a:t>
            </a:r>
            <a:endParaRPr lang="es-MX" dirty="0"/>
          </a:p>
        </p:txBody>
      </p:sp>
      <p:sp>
        <p:nvSpPr>
          <p:cNvPr id="3" name="2 Marcador de contenido"/>
          <p:cNvSpPr>
            <a:spLocks noGrp="1"/>
          </p:cNvSpPr>
          <p:nvPr>
            <p:ph idx="1"/>
          </p:nvPr>
        </p:nvSpPr>
        <p:spPr>
          <a:xfrm>
            <a:off x="457200" y="1600201"/>
            <a:ext cx="8229600" cy="1756792"/>
          </a:xfrm>
        </p:spPr>
        <p:txBody>
          <a:bodyPr>
            <a:normAutofit/>
          </a:bodyPr>
          <a:lstStyle/>
          <a:p>
            <a:pPr algn="just"/>
            <a:r>
              <a:rPr lang="es-MX" sz="1800" b="1" dirty="0"/>
              <a:t>Clasificador por Objeto del Gasto: </a:t>
            </a:r>
            <a:r>
              <a:rPr lang="es-MX" sz="1800" dirty="0"/>
              <a:t>reúne en forma sistemática y homogénea todos los conceptos de gastos descritos. En ese orden, se constituye en un elemento fundamental del sistema general de cuentas donde cada componente destaca aspectos concretos del presupuesto y suministra información que atiende a necesidades diferentes pero enlazadas, permitiendo el vínculo con la contabilidad. </a:t>
            </a:r>
          </a:p>
          <a:p>
            <a:pPr algn="just"/>
            <a:endParaRPr lang="es-MX" sz="1800" dirty="0"/>
          </a:p>
        </p:txBody>
      </p:sp>
    </p:spTree>
    <p:extLst>
      <p:ext uri="{BB962C8B-B14F-4D97-AF65-F5344CB8AC3E}">
        <p14:creationId xmlns:p14="http://schemas.microsoft.com/office/powerpoint/2010/main" val="4124453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CLASIFICACIÓN POR OBJETO DE GASTO</a:t>
            </a:r>
            <a:endParaRPr lang="es-MX"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362589044"/>
              </p:ext>
            </p:extLst>
          </p:nvPr>
        </p:nvGraphicFramePr>
        <p:xfrm>
          <a:off x="2483768" y="2060848"/>
          <a:ext cx="4587726" cy="3573780"/>
        </p:xfrm>
        <a:graphic>
          <a:graphicData uri="http://schemas.openxmlformats.org/drawingml/2006/table">
            <a:tbl>
              <a:tblPr>
                <a:tableStyleId>{69C7853C-536D-4A76-A0AE-DD22124D55A5}</a:tableStyleId>
              </a:tblPr>
              <a:tblGrid>
                <a:gridCol w="3219574"/>
                <a:gridCol w="1368152"/>
              </a:tblGrid>
              <a:tr h="285750">
                <a:tc>
                  <a:txBody>
                    <a:bodyPr/>
                    <a:lstStyle/>
                    <a:p>
                      <a:pPr algn="ctr" fontAlgn="b"/>
                      <a:r>
                        <a:rPr lang="es-MX" sz="1200" b="1" u="none" strike="noStrike" dirty="0" smtClean="0">
                          <a:effectLst/>
                        </a:rPr>
                        <a:t>Concepto </a:t>
                      </a:r>
                      <a:r>
                        <a:rPr lang="es-MX" sz="1200" b="1" u="none" strike="noStrike" dirty="0">
                          <a:effectLst/>
                        </a:rPr>
                        <a:t>/ </a:t>
                      </a:r>
                      <a:r>
                        <a:rPr lang="es-MX" sz="1200" b="1" u="none" strike="noStrike" dirty="0" smtClean="0">
                          <a:effectLst/>
                        </a:rPr>
                        <a:t>Partida</a:t>
                      </a:r>
                      <a:r>
                        <a:rPr lang="es-MX" sz="1200" b="1" u="none" strike="noStrike" baseline="0" dirty="0" smtClean="0">
                          <a:effectLst/>
                        </a:rPr>
                        <a:t> Genérica</a:t>
                      </a:r>
                      <a:endParaRPr lang="es-MX" sz="1200" b="1" i="0" u="none" strike="noStrike" dirty="0">
                        <a:solidFill>
                          <a:srgbClr val="000000"/>
                        </a:solidFill>
                        <a:effectLst/>
                        <a:latin typeface="+mn-lt"/>
                      </a:endParaRPr>
                    </a:p>
                  </a:txBody>
                  <a:tcPr marL="9525" marR="9525" marT="9525" marB="0" anchor="ctr"/>
                </a:tc>
                <a:tc>
                  <a:txBody>
                    <a:bodyPr/>
                    <a:lstStyle/>
                    <a:p>
                      <a:pPr algn="ctr" fontAlgn="b"/>
                      <a:r>
                        <a:rPr lang="es-MX" sz="1200" b="1" u="none" strike="noStrike" dirty="0">
                          <a:effectLst/>
                        </a:rPr>
                        <a:t> </a:t>
                      </a:r>
                      <a:r>
                        <a:rPr lang="es-MX" sz="1200" b="1" u="none" strike="noStrike" dirty="0" smtClean="0">
                          <a:effectLst/>
                        </a:rPr>
                        <a:t>Asignación </a:t>
                      </a:r>
                      <a:r>
                        <a:rPr lang="es-MX" sz="1200" b="1" u="none" strike="noStrike" dirty="0">
                          <a:effectLst/>
                        </a:rPr>
                        <a:t>Original Anual </a:t>
                      </a:r>
                      <a:endParaRPr lang="es-MX" sz="1200" b="1" i="0" u="none" strike="noStrike" dirty="0">
                        <a:solidFill>
                          <a:srgbClr val="000000"/>
                        </a:solidFill>
                        <a:effectLst/>
                        <a:latin typeface="+mn-lt"/>
                      </a:endParaRPr>
                    </a:p>
                  </a:txBody>
                  <a:tcPr marL="9525" marR="9525" marT="9525" marB="0" anchor="ctr"/>
                </a:tc>
              </a:tr>
              <a:tr h="142875">
                <a:tc>
                  <a:txBody>
                    <a:bodyPr/>
                    <a:lstStyle/>
                    <a:p>
                      <a:pPr algn="l" fontAlgn="b"/>
                      <a:r>
                        <a:rPr lang="es-MX" sz="900" b="1" u="none" strike="noStrike" dirty="0">
                          <a:effectLst/>
                        </a:rPr>
                        <a:t>10000 - SERVICIOS PERSONALES</a:t>
                      </a:r>
                      <a:endParaRPr lang="es-MX" sz="900" b="1" i="0" u="none" strike="noStrike" dirty="0">
                        <a:solidFill>
                          <a:srgbClr val="000000"/>
                        </a:solidFill>
                        <a:effectLst/>
                        <a:latin typeface="+mn-lt"/>
                      </a:endParaRPr>
                    </a:p>
                  </a:txBody>
                  <a:tcPr marL="9525" marR="9525" marT="9525" marB="0" anchor="b">
                    <a:solidFill>
                      <a:srgbClr val="92D050"/>
                    </a:solidFill>
                  </a:tcPr>
                </a:tc>
                <a:tc>
                  <a:txBody>
                    <a:bodyPr/>
                    <a:lstStyle/>
                    <a:p>
                      <a:pPr algn="ctr" fontAlgn="b"/>
                      <a:r>
                        <a:rPr lang="es-MX" sz="900" u="none" strike="noStrike" dirty="0">
                          <a:effectLst/>
                        </a:rPr>
                        <a:t> </a:t>
                      </a:r>
                      <a:endParaRPr lang="es-MX" sz="900" b="1" i="0" u="none" strike="noStrike" dirty="0">
                        <a:solidFill>
                          <a:srgbClr val="000000"/>
                        </a:solidFill>
                        <a:effectLst/>
                        <a:latin typeface="+mn-lt"/>
                      </a:endParaRPr>
                    </a:p>
                  </a:txBody>
                  <a:tcPr marL="9525" marR="9525" marT="9525" marB="0" anchor="b">
                    <a:solidFill>
                      <a:srgbClr val="92D050"/>
                    </a:solidFill>
                  </a:tcPr>
                </a:tc>
              </a:tr>
              <a:tr h="142875">
                <a:tc>
                  <a:txBody>
                    <a:bodyPr/>
                    <a:lstStyle/>
                    <a:p>
                      <a:pPr algn="l" fontAlgn="b"/>
                      <a:r>
                        <a:rPr lang="es-MX" sz="900" u="none" strike="noStrike" dirty="0">
                          <a:effectLst/>
                        </a:rPr>
                        <a:t>11000 - REMUNERACIONES AL PERSONAL DE CARÁCTER PERMANENTE</a:t>
                      </a:r>
                      <a:endParaRPr lang="es-MX" sz="900" b="0" i="0" u="none" strike="noStrike" dirty="0">
                        <a:solidFill>
                          <a:srgbClr val="000000"/>
                        </a:solidFill>
                        <a:effectLst/>
                        <a:latin typeface="+mn-lt"/>
                      </a:endParaRPr>
                    </a:p>
                  </a:txBody>
                  <a:tcPr marL="9525" marR="9525" marT="9525" marB="0" anchor="b"/>
                </a:tc>
                <a:tc>
                  <a:txBody>
                    <a:bodyPr/>
                    <a:lstStyle/>
                    <a:p>
                      <a:pPr algn="r" fontAlgn="b"/>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11300 - SUELDOS BASE AL PERSONAL PERMANENTE</a:t>
                      </a:r>
                      <a:endParaRPr lang="es-MX" sz="900" b="0" i="0" u="none" strike="noStrike" dirty="0">
                        <a:solidFill>
                          <a:srgbClr val="000000"/>
                        </a:solidFill>
                        <a:effectLst/>
                        <a:latin typeface="+mn-lt"/>
                      </a:endParaRPr>
                    </a:p>
                  </a:txBody>
                  <a:tcPr marL="85725" marR="9525" marT="9525" marB="0" anchor="b"/>
                </a:tc>
                <a:tc>
                  <a:txBody>
                    <a:bodyPr/>
                    <a:lstStyle/>
                    <a:p>
                      <a:pPr algn="r" fontAlgn="b"/>
                      <a:r>
                        <a:rPr lang="es-MX" sz="900" u="none" strike="noStrike" dirty="0">
                          <a:effectLst/>
                        </a:rPr>
                        <a:t> </a:t>
                      </a:r>
                      <a:r>
                        <a:rPr lang="es-MX" sz="900" u="none" strike="noStrike" dirty="0" smtClean="0">
                          <a:effectLst/>
                        </a:rPr>
                        <a:t>$ 390,529,732.50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12000 - REMUNERACIONES AL PERSONAL DE CARÁCTER TRANSITORIO</a:t>
                      </a:r>
                      <a:endParaRPr lang="es-MX" sz="900" b="0" i="0" u="none" strike="noStrike" dirty="0">
                        <a:solidFill>
                          <a:srgbClr val="000000"/>
                        </a:solidFill>
                        <a:effectLst/>
                        <a:latin typeface="+mn-lt"/>
                      </a:endParaRPr>
                    </a:p>
                  </a:txBody>
                  <a:tcPr marL="9525" marR="9525" marT="9525" marB="0" anchor="b"/>
                </a:tc>
                <a:tc>
                  <a:txBody>
                    <a:bodyPr/>
                    <a:lstStyle/>
                    <a:p>
                      <a:pPr algn="r" fontAlgn="b"/>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12100 - HONORARIOS ASIMILABLES A SALARIOS</a:t>
                      </a:r>
                      <a:endParaRPr lang="es-MX" sz="900" b="0" i="0" u="none" strike="noStrike" dirty="0">
                        <a:solidFill>
                          <a:srgbClr val="000000"/>
                        </a:solidFill>
                        <a:effectLst/>
                        <a:latin typeface="+mn-lt"/>
                      </a:endParaRPr>
                    </a:p>
                  </a:txBody>
                  <a:tcPr marL="85725" marR="9525" marT="9525" marB="0" anchor="b"/>
                </a:tc>
                <a:tc>
                  <a:txBody>
                    <a:bodyPr/>
                    <a:lstStyle/>
                    <a:p>
                      <a:pPr algn="r" fontAlgn="b"/>
                      <a:r>
                        <a:rPr lang="es-MX" sz="900" u="none" strike="noStrike" dirty="0">
                          <a:effectLst/>
                        </a:rPr>
                        <a:t> $   </a:t>
                      </a:r>
                      <a:r>
                        <a:rPr lang="es-MX" sz="900" u="none" strike="noStrike" dirty="0" smtClean="0">
                          <a:effectLst/>
                        </a:rPr>
                        <a:t>95,582,586.22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13000 - REMUNERACIONES ADICIONALES Y ESPECIALES</a:t>
                      </a:r>
                      <a:endParaRPr lang="es-MX" sz="900" b="0" i="0" u="none" strike="noStrike" dirty="0">
                        <a:solidFill>
                          <a:srgbClr val="000000"/>
                        </a:solidFill>
                        <a:effectLst/>
                        <a:latin typeface="+mn-lt"/>
                      </a:endParaRPr>
                    </a:p>
                  </a:txBody>
                  <a:tcPr marL="9525" marR="9525" marT="9525" marB="0" anchor="b"/>
                </a:tc>
                <a:tc>
                  <a:txBody>
                    <a:bodyPr/>
                    <a:lstStyle/>
                    <a:p>
                      <a:pPr algn="r" fontAlgn="b"/>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13100 - PRIMAS POR AÑOS DE SERVICIOS EFECTIVOS PRESTADOS</a:t>
                      </a:r>
                      <a:endParaRPr lang="es-MX" sz="900" b="0" i="0" u="none" strike="noStrike" dirty="0">
                        <a:solidFill>
                          <a:srgbClr val="000000"/>
                        </a:solidFill>
                        <a:effectLst/>
                        <a:latin typeface="+mn-lt"/>
                      </a:endParaRPr>
                    </a:p>
                  </a:txBody>
                  <a:tcPr marL="85725" marR="9525" marT="9525" marB="0" anchor="b"/>
                </a:tc>
                <a:tc>
                  <a:txBody>
                    <a:bodyPr/>
                    <a:lstStyle/>
                    <a:p>
                      <a:pPr algn="r" fontAlgn="b"/>
                      <a:r>
                        <a:rPr lang="es-MX" sz="900" u="none" strike="noStrike" dirty="0">
                          <a:effectLst/>
                        </a:rPr>
                        <a:t> $    </a:t>
                      </a:r>
                      <a:r>
                        <a:rPr lang="es-MX" sz="900" u="none" strike="noStrike" dirty="0" smtClean="0">
                          <a:effectLst/>
                        </a:rPr>
                        <a:t> </a:t>
                      </a:r>
                      <a:r>
                        <a:rPr lang="es-MX" sz="900" u="none" strike="noStrike" dirty="0">
                          <a:effectLst/>
                        </a:rPr>
                        <a:t>6,617,808.00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13200 - PRIMAS DE VACACIONES, DOMINICAL Y GRATIFICACIÓN DE FIN DE AÑO</a:t>
                      </a:r>
                      <a:endParaRPr lang="es-MX" sz="900" b="0" i="0" u="none" strike="noStrike" dirty="0">
                        <a:solidFill>
                          <a:srgbClr val="000000"/>
                        </a:solidFill>
                        <a:effectLst/>
                        <a:latin typeface="+mn-lt"/>
                      </a:endParaRPr>
                    </a:p>
                  </a:txBody>
                  <a:tcPr marL="85725" marR="9525" marT="9525" marB="0" anchor="b"/>
                </a:tc>
                <a:tc>
                  <a:txBody>
                    <a:bodyPr/>
                    <a:lstStyle/>
                    <a:p>
                      <a:pPr algn="r" fontAlgn="b"/>
                      <a:r>
                        <a:rPr lang="es-MX" sz="900" u="none" strike="noStrike" dirty="0">
                          <a:effectLst/>
                        </a:rPr>
                        <a:t> $  </a:t>
                      </a:r>
                      <a:r>
                        <a:rPr lang="es-MX" sz="900" u="none" strike="noStrike" dirty="0" smtClean="0">
                          <a:effectLst/>
                        </a:rPr>
                        <a:t>   </a:t>
                      </a:r>
                      <a:r>
                        <a:rPr lang="es-MX" sz="900" u="none" strike="noStrike" dirty="0">
                          <a:effectLst/>
                        </a:rPr>
                        <a:t>8,799,767.97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13400 - COMPENSACIONES</a:t>
                      </a:r>
                      <a:endParaRPr lang="es-MX" sz="900" b="0" i="0" u="none" strike="noStrike" dirty="0">
                        <a:solidFill>
                          <a:srgbClr val="000000"/>
                        </a:solidFill>
                        <a:effectLst/>
                        <a:latin typeface="+mn-lt"/>
                      </a:endParaRPr>
                    </a:p>
                  </a:txBody>
                  <a:tcPr marL="85725" marR="9525" marT="9525" marB="0" anchor="b"/>
                </a:tc>
                <a:tc>
                  <a:txBody>
                    <a:bodyPr/>
                    <a:lstStyle/>
                    <a:p>
                      <a:pPr algn="r" fontAlgn="b"/>
                      <a:r>
                        <a:rPr lang="es-MX" sz="900" u="none" strike="noStrike" dirty="0">
                          <a:effectLst/>
                        </a:rPr>
                        <a:t> $ </a:t>
                      </a:r>
                      <a:r>
                        <a:rPr lang="es-MX" sz="900" u="none" strike="noStrike" dirty="0" smtClean="0">
                          <a:effectLst/>
                        </a:rPr>
                        <a:t>  </a:t>
                      </a:r>
                      <a:r>
                        <a:rPr lang="es-MX" sz="900" u="none" strike="noStrike" dirty="0">
                          <a:effectLst/>
                        </a:rPr>
                        <a:t>49,824,793.33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15000 - OTRAS PRESTACIONES SOCIALES Y ECONÓMICAS</a:t>
                      </a:r>
                      <a:endParaRPr lang="es-MX" sz="900" b="0" i="0" u="none" strike="noStrike" dirty="0">
                        <a:solidFill>
                          <a:srgbClr val="000000"/>
                        </a:solidFill>
                        <a:effectLst/>
                        <a:latin typeface="+mn-lt"/>
                      </a:endParaRPr>
                    </a:p>
                  </a:txBody>
                  <a:tcPr marL="9525" marR="9525" marT="9525" marB="0" anchor="b"/>
                </a:tc>
                <a:tc>
                  <a:txBody>
                    <a:bodyPr/>
                    <a:lstStyle/>
                    <a:p>
                      <a:pPr algn="r" fontAlgn="b"/>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15200 - INDEMNIZACIONES</a:t>
                      </a:r>
                      <a:endParaRPr lang="es-MX" sz="900" b="0" i="0" u="none" strike="noStrike" dirty="0">
                        <a:solidFill>
                          <a:srgbClr val="000000"/>
                        </a:solidFill>
                        <a:effectLst/>
                        <a:latin typeface="+mn-lt"/>
                      </a:endParaRPr>
                    </a:p>
                  </a:txBody>
                  <a:tcPr marL="85725" marR="9525" marT="9525" marB="0" anchor="b"/>
                </a:tc>
                <a:tc>
                  <a:txBody>
                    <a:bodyPr/>
                    <a:lstStyle/>
                    <a:p>
                      <a:pPr algn="r" fontAlgn="b"/>
                      <a:r>
                        <a:rPr lang="es-MX" sz="900" u="none" strike="noStrike" dirty="0">
                          <a:effectLst/>
                        </a:rPr>
                        <a:t> $   </a:t>
                      </a:r>
                      <a:r>
                        <a:rPr lang="es-MX" sz="900" u="none" strike="noStrike" dirty="0" smtClean="0">
                          <a:effectLst/>
                        </a:rPr>
                        <a:t>  </a:t>
                      </a:r>
                      <a:r>
                        <a:rPr lang="es-MX" sz="900" u="none" strike="noStrike" dirty="0">
                          <a:effectLst/>
                        </a:rPr>
                        <a:t>1,808,314.54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15400 - PRESTACIONES CONTRACTUALES</a:t>
                      </a:r>
                      <a:endParaRPr lang="es-MX" sz="900" b="0" i="0" u="none" strike="noStrike" dirty="0">
                        <a:solidFill>
                          <a:srgbClr val="000000"/>
                        </a:solidFill>
                        <a:effectLst/>
                        <a:latin typeface="+mn-lt"/>
                      </a:endParaRPr>
                    </a:p>
                  </a:txBody>
                  <a:tcPr marL="85725" marR="9525" marT="9525" marB="0" anchor="b"/>
                </a:tc>
                <a:tc>
                  <a:txBody>
                    <a:bodyPr/>
                    <a:lstStyle/>
                    <a:p>
                      <a:pPr algn="r" fontAlgn="b"/>
                      <a:r>
                        <a:rPr lang="es-MX" sz="900" u="none" strike="noStrike" dirty="0">
                          <a:effectLst/>
                        </a:rPr>
                        <a:t> $  </a:t>
                      </a:r>
                      <a:r>
                        <a:rPr lang="es-MX" sz="900" u="none" strike="noStrike" dirty="0" smtClean="0">
                          <a:effectLst/>
                        </a:rPr>
                        <a:t>   </a:t>
                      </a:r>
                      <a:r>
                        <a:rPr lang="es-MX" sz="900" u="none" strike="noStrike" dirty="0">
                          <a:effectLst/>
                        </a:rPr>
                        <a:t>4,900,873.29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15900 - OTRAS PRESTACIONES SOCIALES Y ECONÓMICAS</a:t>
                      </a:r>
                      <a:endParaRPr lang="es-MX" sz="900" b="0" i="0" u="none" strike="noStrike" dirty="0">
                        <a:solidFill>
                          <a:srgbClr val="000000"/>
                        </a:solidFill>
                        <a:effectLst/>
                        <a:latin typeface="+mn-lt"/>
                      </a:endParaRPr>
                    </a:p>
                  </a:txBody>
                  <a:tcPr marL="85725" marR="9525" marT="9525" marB="0" anchor="b"/>
                </a:tc>
                <a:tc>
                  <a:txBody>
                    <a:bodyPr/>
                    <a:lstStyle/>
                    <a:p>
                      <a:pPr algn="r" fontAlgn="b"/>
                      <a:r>
                        <a:rPr lang="es-MX" sz="900" u="none" strike="noStrike" dirty="0">
                          <a:effectLst/>
                        </a:rPr>
                        <a:t> $ </a:t>
                      </a:r>
                      <a:r>
                        <a:rPr lang="es-MX" sz="900" u="none" strike="noStrike" dirty="0" smtClean="0">
                          <a:effectLst/>
                        </a:rPr>
                        <a:t>100,917,836.52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17000 - PAGO DE ESTÍMULOS A SERVIDORES PÚBLICOS</a:t>
                      </a:r>
                      <a:endParaRPr lang="es-MX" sz="900" b="0" i="0" u="none" strike="noStrike" dirty="0">
                        <a:solidFill>
                          <a:srgbClr val="000000"/>
                        </a:solidFill>
                        <a:effectLst/>
                        <a:latin typeface="+mn-lt"/>
                      </a:endParaRPr>
                    </a:p>
                  </a:txBody>
                  <a:tcPr marL="9525" marR="9525" marT="9525" marB="0" anchor="b"/>
                </a:tc>
                <a:tc>
                  <a:txBody>
                    <a:bodyPr/>
                    <a:lstStyle/>
                    <a:p>
                      <a:pPr algn="r" fontAlgn="b"/>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17100 - ESTÍMULOS</a:t>
                      </a:r>
                      <a:endParaRPr lang="es-MX" sz="900" b="0" i="0" u="none" strike="noStrike" dirty="0">
                        <a:solidFill>
                          <a:srgbClr val="000000"/>
                        </a:solidFill>
                        <a:effectLst/>
                        <a:latin typeface="+mn-lt"/>
                      </a:endParaRPr>
                    </a:p>
                  </a:txBody>
                  <a:tcPr marL="85725" marR="9525" marT="9525" marB="0" anchor="b"/>
                </a:tc>
                <a:tc>
                  <a:txBody>
                    <a:bodyPr/>
                    <a:lstStyle/>
                    <a:p>
                      <a:pPr algn="r" fontAlgn="b"/>
                      <a:r>
                        <a:rPr lang="es-MX" sz="900" u="none" strike="noStrike" dirty="0">
                          <a:effectLst/>
                        </a:rPr>
                        <a:t> $       </a:t>
                      </a:r>
                      <a:r>
                        <a:rPr lang="es-MX" sz="900" u="none" strike="noStrike" dirty="0" smtClean="0">
                          <a:effectLst/>
                        </a:rPr>
                        <a:t> </a:t>
                      </a:r>
                      <a:r>
                        <a:rPr lang="es-MX" sz="900" u="none" strike="noStrike" dirty="0">
                          <a:effectLst/>
                        </a:rPr>
                        <a:t>270,815.19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14000 - SEGURIDAD SOCIAL</a:t>
                      </a:r>
                      <a:endParaRPr lang="es-MX" sz="900" b="0" i="0" u="none" strike="noStrike" dirty="0">
                        <a:solidFill>
                          <a:srgbClr val="000000"/>
                        </a:solidFill>
                        <a:effectLst/>
                        <a:latin typeface="+mn-lt"/>
                      </a:endParaRPr>
                    </a:p>
                  </a:txBody>
                  <a:tcPr marL="9525" marR="9525" marT="9525" marB="0" anchor="b"/>
                </a:tc>
                <a:tc>
                  <a:txBody>
                    <a:bodyPr/>
                    <a:lstStyle/>
                    <a:p>
                      <a:pPr algn="r" fontAlgn="b"/>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14100 - APORTACIONES DE SEGURIDAD SOCIAL</a:t>
                      </a:r>
                      <a:endParaRPr lang="es-MX" sz="900" b="0" i="0" u="none" strike="noStrike" dirty="0">
                        <a:solidFill>
                          <a:srgbClr val="000000"/>
                        </a:solidFill>
                        <a:effectLst/>
                        <a:latin typeface="+mn-lt"/>
                      </a:endParaRPr>
                    </a:p>
                  </a:txBody>
                  <a:tcPr marL="85725" marR="9525" marT="9525" marB="0" anchor="b"/>
                </a:tc>
                <a:tc>
                  <a:txBody>
                    <a:bodyPr/>
                    <a:lstStyle/>
                    <a:p>
                      <a:pPr algn="r" fontAlgn="b"/>
                      <a:r>
                        <a:rPr lang="es-MX" sz="900" u="none" strike="noStrike" dirty="0">
                          <a:effectLst/>
                        </a:rPr>
                        <a:t> $   </a:t>
                      </a:r>
                      <a:r>
                        <a:rPr lang="es-MX" sz="900" u="none" strike="noStrike" dirty="0" smtClean="0">
                          <a:effectLst/>
                        </a:rPr>
                        <a:t> </a:t>
                      </a:r>
                      <a:r>
                        <a:rPr lang="es-MX" sz="900" u="none" strike="noStrike" dirty="0">
                          <a:effectLst/>
                        </a:rPr>
                        <a:t>7,679,489.73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14300 - APORTACIONES AL SISTEMA PARA EL RETIRO</a:t>
                      </a:r>
                      <a:endParaRPr lang="es-MX" sz="900" b="0" i="0" u="none" strike="noStrike" dirty="0">
                        <a:solidFill>
                          <a:srgbClr val="000000"/>
                        </a:solidFill>
                        <a:effectLst/>
                        <a:latin typeface="+mn-lt"/>
                      </a:endParaRPr>
                    </a:p>
                  </a:txBody>
                  <a:tcPr marL="85725" marR="9525" marT="9525" marB="0" anchor="b"/>
                </a:tc>
                <a:tc>
                  <a:txBody>
                    <a:bodyPr/>
                    <a:lstStyle/>
                    <a:p>
                      <a:pPr algn="r" fontAlgn="b"/>
                      <a:r>
                        <a:rPr lang="es-MX" sz="900" u="none" strike="noStrike" dirty="0">
                          <a:effectLst/>
                        </a:rPr>
                        <a:t> </a:t>
                      </a:r>
                      <a:r>
                        <a:rPr lang="es-MX" sz="900" u="none" strike="noStrike" dirty="0" smtClean="0">
                          <a:effectLst/>
                        </a:rPr>
                        <a:t>$</a:t>
                      </a:r>
                      <a:r>
                        <a:rPr lang="es-MX" sz="900" u="none" strike="noStrike" baseline="0" dirty="0" smtClean="0">
                          <a:effectLst/>
                        </a:rPr>
                        <a:t> </a:t>
                      </a:r>
                      <a:r>
                        <a:rPr lang="es-MX" sz="900" u="none" strike="noStrike" dirty="0" smtClean="0">
                          <a:effectLst/>
                        </a:rPr>
                        <a:t> </a:t>
                      </a:r>
                      <a:r>
                        <a:rPr lang="es-MX" sz="900" u="none" strike="noStrike" dirty="0">
                          <a:effectLst/>
                        </a:rPr>
                        <a:t>27,429,312.67 </a:t>
                      </a:r>
                      <a:endParaRPr lang="es-MX" sz="900" b="0" i="0" u="none" strike="noStrike" dirty="0">
                        <a:solidFill>
                          <a:srgbClr val="000000"/>
                        </a:solidFill>
                        <a:effectLst/>
                        <a:latin typeface="+mn-lt"/>
                      </a:endParaRPr>
                    </a:p>
                  </a:txBody>
                  <a:tcPr marL="9525" marR="9525" marT="9525" marB="0" anchor="b"/>
                </a:tc>
              </a:tr>
              <a:tr h="142875">
                <a:tc>
                  <a:txBody>
                    <a:bodyPr/>
                    <a:lstStyle/>
                    <a:p>
                      <a:pPr algn="l" fontAlgn="b"/>
                      <a:r>
                        <a:rPr lang="es-MX" sz="900" u="none" strike="noStrike" dirty="0">
                          <a:effectLst/>
                        </a:rPr>
                        <a:t>14400 - APORTACIONES PARA SEGUROS</a:t>
                      </a:r>
                      <a:endParaRPr lang="es-MX" sz="900" b="0" i="0" u="none" strike="noStrike" dirty="0">
                        <a:solidFill>
                          <a:srgbClr val="000000"/>
                        </a:solidFill>
                        <a:effectLst/>
                        <a:latin typeface="+mn-lt"/>
                      </a:endParaRPr>
                    </a:p>
                  </a:txBody>
                  <a:tcPr marL="85725" marR="9525" marT="9525" marB="0" anchor="b"/>
                </a:tc>
                <a:tc>
                  <a:txBody>
                    <a:bodyPr/>
                    <a:lstStyle/>
                    <a:p>
                      <a:pPr algn="r" fontAlgn="b"/>
                      <a:r>
                        <a:rPr lang="es-MX" sz="900" u="none" strike="noStrike" dirty="0">
                          <a:effectLst/>
                        </a:rPr>
                        <a:t> </a:t>
                      </a:r>
                      <a:r>
                        <a:rPr lang="es-MX" sz="900" u="none" strike="noStrike" dirty="0" smtClean="0">
                          <a:effectLst/>
                        </a:rPr>
                        <a:t>$        </a:t>
                      </a:r>
                      <a:r>
                        <a:rPr lang="es-MX" sz="900" u="none" strike="noStrike" dirty="0">
                          <a:effectLst/>
                        </a:rPr>
                        <a:t>938,670.07 </a:t>
                      </a:r>
                      <a:endParaRPr lang="es-MX" sz="900" b="0" i="0"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36646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31042163"/>
              </p:ext>
            </p:extLst>
          </p:nvPr>
        </p:nvGraphicFramePr>
        <p:xfrm>
          <a:off x="467544" y="1412776"/>
          <a:ext cx="3960440" cy="4865370"/>
        </p:xfrm>
        <a:graphic>
          <a:graphicData uri="http://schemas.openxmlformats.org/drawingml/2006/table">
            <a:tbl>
              <a:tblPr>
                <a:tableStyleId>{0505E3EF-67EA-436B-97B2-0124C06EBD24}</a:tableStyleId>
              </a:tblPr>
              <a:tblGrid>
                <a:gridCol w="2880320"/>
                <a:gridCol w="1080120"/>
              </a:tblGrid>
              <a:tr h="142875">
                <a:tc>
                  <a:txBody>
                    <a:bodyPr/>
                    <a:lstStyle/>
                    <a:p>
                      <a:pPr algn="l" fontAlgn="b"/>
                      <a:r>
                        <a:rPr lang="es-MX" sz="800" b="1" u="none" strike="noStrike" dirty="0">
                          <a:effectLst/>
                        </a:rPr>
                        <a:t>20000 - MATERIALES Y SUMINISTROS</a:t>
                      </a:r>
                      <a:endParaRPr lang="es-MX" sz="800" b="1" i="0" u="none" strike="noStrike" dirty="0">
                        <a:solidFill>
                          <a:srgbClr val="000000"/>
                        </a:solidFill>
                        <a:effectLst/>
                        <a:latin typeface="Calibri"/>
                      </a:endParaRPr>
                    </a:p>
                  </a:txBody>
                  <a:tcPr marL="9525" marR="9525" marT="9525" marB="0" anchor="b">
                    <a:solidFill>
                      <a:srgbClr val="92D050"/>
                    </a:solidFill>
                  </a:tcPr>
                </a:tc>
                <a:tc>
                  <a:txBody>
                    <a:bodyPr/>
                    <a:lstStyle/>
                    <a:p>
                      <a:pPr algn="l" fontAlgn="b"/>
                      <a:endParaRPr lang="es-MX" sz="800" b="0" i="0" u="none" strike="noStrike" dirty="0">
                        <a:solidFill>
                          <a:srgbClr val="000000"/>
                        </a:solidFill>
                        <a:effectLst/>
                        <a:latin typeface="Calibri"/>
                      </a:endParaRPr>
                    </a:p>
                  </a:txBody>
                  <a:tcPr marL="9525" marR="9525" marT="9525" marB="0" anchor="b">
                    <a:solidFill>
                      <a:srgbClr val="92D050"/>
                    </a:solidFill>
                  </a:tcPr>
                </a:tc>
              </a:tr>
              <a:tr h="142875">
                <a:tc>
                  <a:txBody>
                    <a:bodyPr/>
                    <a:lstStyle/>
                    <a:p>
                      <a:pPr algn="l" fontAlgn="b"/>
                      <a:r>
                        <a:rPr lang="es-MX" sz="800" u="none" strike="noStrike" dirty="0">
                          <a:effectLst/>
                        </a:rPr>
                        <a:t>21000 - MATERIALES DE ADMINISTRACIÓN, EMISIÓN DE DOCUMENTOS Y ARTÍCULOS OFICIALES</a:t>
                      </a:r>
                      <a:endParaRPr lang="es-MX" sz="800" b="0" i="0" u="none" strike="noStrike" dirty="0">
                        <a:solidFill>
                          <a:srgbClr val="000000"/>
                        </a:solidFill>
                        <a:effectLst/>
                        <a:latin typeface="Calibri"/>
                      </a:endParaRPr>
                    </a:p>
                  </a:txBody>
                  <a:tcPr marL="9525" marR="9525" marT="9525" marB="0" anchor="b"/>
                </a:tc>
                <a:tc>
                  <a:txBody>
                    <a:bodyPr/>
                    <a:lstStyle/>
                    <a:p>
                      <a:pPr algn="l" fontAlgn="b"/>
                      <a:endParaRPr lang="es-MX" sz="800" b="0" i="0" u="none" strike="noStrike" dirty="0">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21100 - MATERIALES, ÚTILES Y EQUIPOS MENORES DE OFICINA</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dirty="0">
                          <a:effectLst/>
                        </a:rPr>
                        <a:t> $                  3,338,177.48 </a:t>
                      </a:r>
                      <a:endParaRPr lang="es-MX" sz="800" b="0" i="0" u="none" strike="noStrike" dirty="0">
                        <a:solidFill>
                          <a:srgbClr val="000000"/>
                        </a:solidFill>
                        <a:effectLst/>
                        <a:latin typeface="Calibri"/>
                      </a:endParaRPr>
                    </a:p>
                  </a:txBody>
                  <a:tcPr marL="9525" marR="9525" marT="9525" marB="0" anchor="b"/>
                </a:tc>
              </a:tr>
              <a:tr h="142875">
                <a:tc>
                  <a:txBody>
                    <a:bodyPr/>
                    <a:lstStyle/>
                    <a:p>
                      <a:pPr algn="l" fontAlgn="b"/>
                      <a:r>
                        <a:rPr lang="es-MX" sz="800" u="none" strike="noStrike" dirty="0">
                          <a:effectLst/>
                        </a:rPr>
                        <a:t>21400 - MATERIALES, ÚTILES Y EQUIPOS MENORES DE TECNOLOGÍAS DE LA INFORMACIÓN Y COMUNICACIONES</a:t>
                      </a:r>
                      <a:endParaRPr lang="es-MX" sz="800" b="0" i="0" u="none" strike="noStrike" dirty="0">
                        <a:solidFill>
                          <a:srgbClr val="000000"/>
                        </a:solidFill>
                        <a:effectLst/>
                        <a:latin typeface="Calibri"/>
                      </a:endParaRPr>
                    </a:p>
                  </a:txBody>
                  <a:tcPr marL="85725" marR="9525" marT="9525" marB="0" anchor="b"/>
                </a:tc>
                <a:tc>
                  <a:txBody>
                    <a:bodyPr/>
                    <a:lstStyle/>
                    <a:p>
                      <a:pPr algn="l" fontAlgn="b"/>
                      <a:r>
                        <a:rPr lang="es-MX" sz="800" u="none" strike="noStrike">
                          <a:effectLst/>
                        </a:rPr>
                        <a:t> $                  3,519,142.88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21600 - MATERIAL DE LIMPIEZA</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782,444.51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21500 - MATERIAL IMPRESO E INFORMACIÓN DIGITAL</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265,998.89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21200 - MATERIALES Y ÚTILES DE IMPRESIÓN Y REPRODUCCIÓN</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116,123.36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21800 - MATERIALES PARA EL REGISTRO E IDENTIFICACIÓN DE BIENES Y PERSONAS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1,477,492.68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21700 - MATERIALES Y ÚTILES DE ENSEÑANZA</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26000 - COMBUSTIBLES, LUBRICANTES Y ADITIVOS</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26100 - COMBUSTIBLES, LUBRICANTES Y ADITIVOS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43,853,886.32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29000 - HERRAMIENTAS, REFACCIONES Y ACCESORIOS MENORES</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29100 - HERRAMIENTAS MENORES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3,933,525.53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dirty="0">
                          <a:effectLst/>
                        </a:rPr>
                        <a:t>29300 - REFACCIONES Y ACCESORIOS MENORES DE MOBILIARIO Y EQUIPO DE ADMINISTRACIÓN, EDUCACIONAL Y</a:t>
                      </a:r>
                      <a:endParaRPr lang="es-MX" sz="800" b="0" i="0" u="none" strike="noStrike" dirty="0">
                        <a:solidFill>
                          <a:srgbClr val="000000"/>
                        </a:solidFill>
                        <a:effectLst/>
                        <a:latin typeface="Calibri"/>
                      </a:endParaRPr>
                    </a:p>
                  </a:txBody>
                  <a:tcPr marL="85725" marR="9525" marT="9525" marB="0" anchor="b"/>
                </a:tc>
                <a:tc>
                  <a:txBody>
                    <a:bodyPr/>
                    <a:lstStyle/>
                    <a:p>
                      <a:pPr algn="l" fontAlgn="b"/>
                      <a:r>
                        <a:rPr lang="es-MX" sz="800" u="none" strike="noStrike">
                          <a:effectLst/>
                        </a:rPr>
                        <a:t> $                          78,848.47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dirty="0">
                          <a:effectLst/>
                        </a:rPr>
                        <a:t>29400 - REFACCIONES Y ACCESORIOS MENORES DE EQUIPO DE CÓMPUTO Y TECNOLOGÍAS DE LA INFORMACIÓN</a:t>
                      </a:r>
                      <a:endParaRPr lang="es-MX" sz="800" b="0" i="0" u="none" strike="noStrike" dirty="0">
                        <a:solidFill>
                          <a:srgbClr val="000000"/>
                        </a:solidFill>
                        <a:effectLst/>
                        <a:latin typeface="Calibri"/>
                      </a:endParaRPr>
                    </a:p>
                  </a:txBody>
                  <a:tcPr marL="85725" marR="9525" marT="9525" marB="0" anchor="b"/>
                </a:tc>
                <a:tc>
                  <a:txBody>
                    <a:bodyPr/>
                    <a:lstStyle/>
                    <a:p>
                      <a:pPr algn="l" fontAlgn="b"/>
                      <a:r>
                        <a:rPr lang="es-MX" sz="800" u="none" strike="noStrike">
                          <a:effectLst/>
                        </a:rPr>
                        <a:t> $                       262,903.53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29900 - REFACCIONES Y ACCESORIOS MENORES OTROS BIENES MUEBLES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109,427.68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29600 - REFACCIONES Y ACCESORIOS MENORES DE EQUIPO DE TRANSPORTE</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1,894,615.91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29200 - REFACCIONES Y ACCESORIOS MENORES DE EDIFICIOS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23,241.93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29700 - REFACCIONES Y ACCESORIOS MENORES DE EQUIPO DE DEFENSA Y SEGURIDAD</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31,200.00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29800 - REFACCIONES Y ACCESORIOS MENORES DE MAQUINARIA Y OTROS EQUIPOS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134,459.79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29500 - REFACCIONES Y ACCESORIOS MENORES DE EQUIPO E INSTRUMENTAL MÉDICO Y DE LABORATORIO</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500,162.40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24000 - MATERIALES Y ARTÍCULOS DE CONSTRUCCIÓN Y DE REPARACIÓN</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24600 - MATERIAL ELÉCTRICO Y ELECTRÓNICO</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3,293,656.37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24900 - OTROS MATERIALES Y ARTÍCULOS DE CONSTRUCCIÓN Y REPARACIÓN</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dirty="0">
                          <a:effectLst/>
                        </a:rPr>
                        <a:t> $               32,861,758.56 </a:t>
                      </a:r>
                      <a:endParaRPr lang="es-MX" sz="800" b="0" i="0" u="none" strike="noStrike" dirty="0">
                        <a:solidFill>
                          <a:srgbClr val="000000"/>
                        </a:solidFill>
                        <a:effectLst/>
                        <a:latin typeface="Calibri"/>
                      </a:endParaRPr>
                    </a:p>
                  </a:txBody>
                  <a:tcPr marL="9525" marR="9525" marT="9525"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722775105"/>
              </p:ext>
            </p:extLst>
          </p:nvPr>
        </p:nvGraphicFramePr>
        <p:xfrm>
          <a:off x="4644008" y="1412776"/>
          <a:ext cx="3816424" cy="4896547"/>
        </p:xfrm>
        <a:graphic>
          <a:graphicData uri="http://schemas.openxmlformats.org/drawingml/2006/table">
            <a:tbl>
              <a:tblPr>
                <a:tableStyleId>{0505E3EF-67EA-436B-97B2-0124C06EBD24}</a:tableStyleId>
              </a:tblPr>
              <a:tblGrid>
                <a:gridCol w="2662937"/>
                <a:gridCol w="1153487"/>
              </a:tblGrid>
              <a:tr h="151678">
                <a:tc>
                  <a:txBody>
                    <a:bodyPr/>
                    <a:lstStyle/>
                    <a:p>
                      <a:pPr algn="l" fontAlgn="b"/>
                      <a:r>
                        <a:rPr lang="es-MX" sz="800" u="none" strike="noStrike" dirty="0">
                          <a:effectLst/>
                        </a:rPr>
                        <a:t>24800 - MATERIALES COMPLEMENTARIOS</a:t>
                      </a:r>
                      <a:endParaRPr lang="es-MX" sz="800" b="0" i="0" u="none" strike="noStrike" dirty="0">
                        <a:solidFill>
                          <a:srgbClr val="000000"/>
                        </a:solidFill>
                        <a:effectLst/>
                        <a:latin typeface="Calibri"/>
                      </a:endParaRPr>
                    </a:p>
                  </a:txBody>
                  <a:tcPr marL="85725" marR="9525" marT="9525" marB="0" anchor="b"/>
                </a:tc>
                <a:tc>
                  <a:txBody>
                    <a:bodyPr/>
                    <a:lstStyle/>
                    <a:p>
                      <a:pPr algn="l" fontAlgn="b"/>
                      <a:r>
                        <a:rPr lang="es-MX" sz="800" u="none" strike="noStrike">
                          <a:effectLst/>
                        </a:rPr>
                        <a:t> $                  9,353,109.17 </a:t>
                      </a:r>
                      <a:endParaRPr lang="es-MX" sz="800" b="0" i="0" u="none" strike="noStrike">
                        <a:solidFill>
                          <a:srgbClr val="000000"/>
                        </a:solidFill>
                        <a:effectLst/>
                        <a:latin typeface="Calibri"/>
                      </a:endParaRPr>
                    </a:p>
                  </a:txBody>
                  <a:tcPr marL="9525" marR="9525" marT="9525" marB="0" anchor="b"/>
                </a:tc>
              </a:tr>
              <a:tr h="151678">
                <a:tc>
                  <a:txBody>
                    <a:bodyPr/>
                    <a:lstStyle/>
                    <a:p>
                      <a:pPr algn="l" fontAlgn="b"/>
                      <a:r>
                        <a:rPr lang="es-MX" sz="800" u="none" strike="noStrike" dirty="0">
                          <a:effectLst/>
                        </a:rPr>
                        <a:t>24400 - MADERA Y PRODUCTOS DE MADERA</a:t>
                      </a:r>
                      <a:endParaRPr lang="es-MX" sz="800" b="0" i="0" u="none" strike="noStrike" dirty="0">
                        <a:solidFill>
                          <a:srgbClr val="000000"/>
                        </a:solidFill>
                        <a:effectLst/>
                        <a:latin typeface="Calibri"/>
                      </a:endParaRPr>
                    </a:p>
                  </a:txBody>
                  <a:tcPr marL="85725" marR="9525" marT="9525" marB="0" anchor="b"/>
                </a:tc>
                <a:tc>
                  <a:txBody>
                    <a:bodyPr/>
                    <a:lstStyle/>
                    <a:p>
                      <a:pPr algn="l" fontAlgn="b"/>
                      <a:r>
                        <a:rPr lang="es-MX" sz="800" u="none" strike="noStrike">
                          <a:effectLst/>
                        </a:rPr>
                        <a:t> $                                 474.64 </a:t>
                      </a:r>
                      <a:endParaRPr lang="es-MX" sz="800" b="0" i="0" u="none" strike="noStrike">
                        <a:solidFill>
                          <a:srgbClr val="000000"/>
                        </a:solidFill>
                        <a:effectLst/>
                        <a:latin typeface="Calibri"/>
                      </a:endParaRPr>
                    </a:p>
                  </a:txBody>
                  <a:tcPr marL="9525" marR="9525" marT="9525" marB="0" anchor="b"/>
                </a:tc>
              </a:tr>
              <a:tr h="151678">
                <a:tc>
                  <a:txBody>
                    <a:bodyPr/>
                    <a:lstStyle/>
                    <a:p>
                      <a:pPr algn="l" fontAlgn="b"/>
                      <a:r>
                        <a:rPr lang="es-MX" sz="800" u="none" strike="noStrike">
                          <a:effectLst/>
                        </a:rPr>
                        <a:t>24700 - ARTÍCULOS METÁLICOS PARA LA CONSTRUCCIÓN</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865,528.92 </a:t>
                      </a:r>
                      <a:endParaRPr lang="es-MX" sz="800" b="0" i="0" u="none" strike="noStrike">
                        <a:solidFill>
                          <a:srgbClr val="000000"/>
                        </a:solidFill>
                        <a:effectLst/>
                        <a:latin typeface="Calibri"/>
                      </a:endParaRPr>
                    </a:p>
                  </a:txBody>
                  <a:tcPr marL="9525" marR="9525" marT="9525" marB="0" anchor="b"/>
                </a:tc>
              </a:tr>
              <a:tr h="156522">
                <a:tc>
                  <a:txBody>
                    <a:bodyPr/>
                    <a:lstStyle/>
                    <a:p>
                      <a:pPr algn="l" fontAlgn="b"/>
                      <a:r>
                        <a:rPr lang="es-MX" sz="800" u="none" strike="noStrike">
                          <a:effectLst/>
                        </a:rPr>
                        <a:t>24500 - VIDRIO Y PRODUCTOS DE VIDRIO</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5,942.85 </a:t>
                      </a:r>
                      <a:endParaRPr lang="es-MX" sz="800" b="0" i="0" u="none" strike="noStrike">
                        <a:solidFill>
                          <a:srgbClr val="000000"/>
                        </a:solidFill>
                        <a:effectLst/>
                        <a:latin typeface="Calibri"/>
                      </a:endParaRPr>
                    </a:p>
                  </a:txBody>
                  <a:tcPr marL="9525" marR="9525" marT="9525" marB="0" anchor="b"/>
                </a:tc>
              </a:tr>
              <a:tr h="151678">
                <a:tc>
                  <a:txBody>
                    <a:bodyPr/>
                    <a:lstStyle/>
                    <a:p>
                      <a:pPr algn="l" fontAlgn="b"/>
                      <a:r>
                        <a:rPr lang="es-MX" sz="800" u="none" strike="noStrike" dirty="0">
                          <a:effectLst/>
                        </a:rPr>
                        <a:t>24300 - CAL, YESO Y PRODUCTOS DE YESO</a:t>
                      </a:r>
                      <a:endParaRPr lang="es-MX" sz="800" b="0" i="0" u="none" strike="noStrike" dirty="0">
                        <a:solidFill>
                          <a:srgbClr val="000000"/>
                        </a:solidFill>
                        <a:effectLst/>
                        <a:latin typeface="Calibri"/>
                      </a:endParaRPr>
                    </a:p>
                  </a:txBody>
                  <a:tcPr marL="85725" marR="9525" marT="9525" marB="0" anchor="b"/>
                </a:tc>
                <a:tc>
                  <a:txBody>
                    <a:bodyPr/>
                    <a:lstStyle/>
                    <a:p>
                      <a:pPr algn="l" fontAlgn="b"/>
                      <a:r>
                        <a:rPr lang="es-MX" sz="800" u="none" strike="noStrike">
                          <a:effectLst/>
                        </a:rPr>
                        <a:t> $                             7,633.11 </a:t>
                      </a:r>
                      <a:endParaRPr lang="es-MX" sz="800" b="0" i="0" u="none" strike="noStrike">
                        <a:solidFill>
                          <a:srgbClr val="000000"/>
                        </a:solidFill>
                        <a:effectLst/>
                        <a:latin typeface="Calibri"/>
                      </a:endParaRPr>
                    </a:p>
                  </a:txBody>
                  <a:tcPr marL="9525" marR="9525" marT="9525" marB="0" anchor="b"/>
                </a:tc>
              </a:tr>
              <a:tr h="151678">
                <a:tc>
                  <a:txBody>
                    <a:bodyPr/>
                    <a:lstStyle/>
                    <a:p>
                      <a:pPr algn="l" fontAlgn="b"/>
                      <a:r>
                        <a:rPr lang="es-MX" sz="800" u="none" strike="noStrike">
                          <a:effectLst/>
                        </a:rPr>
                        <a:t>24100 - PRODUCTOS MINERALES NO METÁLICOS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2,632.77 </a:t>
                      </a:r>
                      <a:endParaRPr lang="es-MX" sz="800" b="0" i="0" u="none" strike="noStrike">
                        <a:solidFill>
                          <a:srgbClr val="000000"/>
                        </a:solidFill>
                        <a:effectLst/>
                        <a:latin typeface="Calibri"/>
                      </a:endParaRPr>
                    </a:p>
                  </a:txBody>
                  <a:tcPr marL="9525" marR="9525" marT="9525" marB="0" anchor="b"/>
                </a:tc>
              </a:tr>
              <a:tr h="151678">
                <a:tc>
                  <a:txBody>
                    <a:bodyPr/>
                    <a:lstStyle/>
                    <a:p>
                      <a:pPr algn="l" fontAlgn="b"/>
                      <a:r>
                        <a:rPr lang="es-MX" sz="800" u="none" strike="noStrike">
                          <a:effectLst/>
                        </a:rPr>
                        <a:t>24200 - CEMENTO Y PRODUCTOS DE CONCRETO</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3,352.65 </a:t>
                      </a:r>
                      <a:endParaRPr lang="es-MX" sz="800" b="0" i="0" u="none" strike="noStrike">
                        <a:solidFill>
                          <a:srgbClr val="000000"/>
                        </a:solidFill>
                        <a:effectLst/>
                        <a:latin typeface="Calibri"/>
                      </a:endParaRPr>
                    </a:p>
                  </a:txBody>
                  <a:tcPr marL="9525" marR="9525" marT="9525" marB="0" anchor="b"/>
                </a:tc>
              </a:tr>
              <a:tr h="151678">
                <a:tc>
                  <a:txBody>
                    <a:bodyPr/>
                    <a:lstStyle/>
                    <a:p>
                      <a:pPr algn="l" fontAlgn="b"/>
                      <a:r>
                        <a:rPr lang="es-MX" sz="800" u="none" strike="noStrike">
                          <a:effectLst/>
                        </a:rPr>
                        <a:t>22000 - ALIMENTOS Y UTENSILIOS</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51678">
                <a:tc>
                  <a:txBody>
                    <a:bodyPr/>
                    <a:lstStyle/>
                    <a:p>
                      <a:pPr algn="l" fontAlgn="b"/>
                      <a:r>
                        <a:rPr lang="es-MX" sz="800" u="none" strike="noStrike">
                          <a:effectLst/>
                        </a:rPr>
                        <a:t>22200 - PRODUCTOS ALIMENTICIOS PARA ANIMALES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Calibri"/>
                      </a:endParaRPr>
                    </a:p>
                  </a:txBody>
                  <a:tcPr marL="9525" marR="9525" marT="9525" marB="0" anchor="b"/>
                </a:tc>
              </a:tr>
              <a:tr h="230129">
                <a:tc>
                  <a:txBody>
                    <a:bodyPr/>
                    <a:lstStyle/>
                    <a:p>
                      <a:pPr algn="l" fontAlgn="b"/>
                      <a:r>
                        <a:rPr lang="es-MX" sz="800" u="none" strike="noStrike" dirty="0">
                          <a:effectLst/>
                        </a:rPr>
                        <a:t>22100 - PRODUCTOS ALIMENTICIOS PARA PERSONAS</a:t>
                      </a:r>
                      <a:endParaRPr lang="es-MX" sz="800" b="0" i="0" u="none" strike="noStrike" dirty="0">
                        <a:solidFill>
                          <a:srgbClr val="000000"/>
                        </a:solidFill>
                        <a:effectLst/>
                        <a:latin typeface="Calibri"/>
                      </a:endParaRPr>
                    </a:p>
                  </a:txBody>
                  <a:tcPr marL="85725" marR="9525" marT="9525" marB="0" anchor="b"/>
                </a:tc>
                <a:tc>
                  <a:txBody>
                    <a:bodyPr/>
                    <a:lstStyle/>
                    <a:p>
                      <a:pPr algn="l" fontAlgn="b"/>
                      <a:r>
                        <a:rPr lang="es-MX" sz="800" u="none" strike="noStrike">
                          <a:effectLst/>
                        </a:rPr>
                        <a:t> $                  9,838,144.50 </a:t>
                      </a:r>
                      <a:endParaRPr lang="es-MX" sz="800" b="0" i="0" u="none" strike="noStrike">
                        <a:solidFill>
                          <a:srgbClr val="000000"/>
                        </a:solidFill>
                        <a:effectLst/>
                        <a:latin typeface="Calibri"/>
                      </a:endParaRPr>
                    </a:p>
                  </a:txBody>
                  <a:tcPr marL="9525" marR="9525" marT="9525" marB="0" anchor="b"/>
                </a:tc>
              </a:tr>
              <a:tr h="151678">
                <a:tc>
                  <a:txBody>
                    <a:bodyPr/>
                    <a:lstStyle/>
                    <a:p>
                      <a:pPr algn="l" fontAlgn="b"/>
                      <a:r>
                        <a:rPr lang="es-MX" sz="800" u="none" strike="noStrike">
                          <a:effectLst/>
                        </a:rPr>
                        <a:t>22300 - UTENSILIOS PARA EL SERVICIO DE ALIMENTACIÓN</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dirty="0">
                          <a:effectLst/>
                        </a:rPr>
                        <a:t> $                             1,855.50 </a:t>
                      </a:r>
                      <a:endParaRPr lang="es-MX" sz="800" b="0" i="0" u="none" strike="noStrike" dirty="0">
                        <a:solidFill>
                          <a:srgbClr val="000000"/>
                        </a:solidFill>
                        <a:effectLst/>
                        <a:latin typeface="Calibri"/>
                      </a:endParaRPr>
                    </a:p>
                  </a:txBody>
                  <a:tcPr marL="9525" marR="9525" marT="9525" marB="0" anchor="b"/>
                </a:tc>
              </a:tr>
              <a:tr h="268976">
                <a:tc>
                  <a:txBody>
                    <a:bodyPr/>
                    <a:lstStyle/>
                    <a:p>
                      <a:pPr algn="l" fontAlgn="b"/>
                      <a:r>
                        <a:rPr lang="es-MX" sz="800" u="none" strike="noStrike" dirty="0">
                          <a:effectLst/>
                        </a:rPr>
                        <a:t>25000 - PRODUCTOS QUÍMICOS, FARMACÉUTICOS Y DE LABORATORIO</a:t>
                      </a:r>
                      <a:endParaRPr lang="es-MX" sz="800" b="0" i="0" u="none" strike="noStrike" dirty="0">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51678">
                <a:tc>
                  <a:txBody>
                    <a:bodyPr/>
                    <a:lstStyle/>
                    <a:p>
                      <a:pPr algn="l" fontAlgn="b"/>
                      <a:r>
                        <a:rPr lang="es-MX" sz="800" u="none" strike="noStrike" dirty="0">
                          <a:effectLst/>
                        </a:rPr>
                        <a:t>25300 - MEDICINAS Y PRODUCTOS FARMACÉUTICOS</a:t>
                      </a:r>
                      <a:endParaRPr lang="es-MX" sz="800" b="0" i="0" u="none" strike="noStrike" dirty="0">
                        <a:solidFill>
                          <a:srgbClr val="000000"/>
                        </a:solidFill>
                        <a:effectLst/>
                        <a:latin typeface="Calibri"/>
                      </a:endParaRPr>
                    </a:p>
                  </a:txBody>
                  <a:tcPr marL="85725" marR="9525" marT="9525" marB="0" anchor="b"/>
                </a:tc>
                <a:tc>
                  <a:txBody>
                    <a:bodyPr/>
                    <a:lstStyle/>
                    <a:p>
                      <a:pPr algn="l" fontAlgn="b"/>
                      <a:r>
                        <a:rPr lang="es-MX" sz="800" u="none" strike="noStrike">
                          <a:effectLst/>
                        </a:rPr>
                        <a:t> $                  1,287,402.77 </a:t>
                      </a:r>
                      <a:endParaRPr lang="es-MX" sz="800" b="0" i="0" u="none" strike="noStrike">
                        <a:solidFill>
                          <a:srgbClr val="000000"/>
                        </a:solidFill>
                        <a:effectLst/>
                        <a:latin typeface="Calibri"/>
                      </a:endParaRPr>
                    </a:p>
                  </a:txBody>
                  <a:tcPr marL="9525" marR="9525" marT="9525" marB="0" anchor="b"/>
                </a:tc>
              </a:tr>
              <a:tr h="268976">
                <a:tc>
                  <a:txBody>
                    <a:bodyPr/>
                    <a:lstStyle/>
                    <a:p>
                      <a:pPr algn="l" fontAlgn="b"/>
                      <a:r>
                        <a:rPr lang="es-MX" sz="800" u="none" strike="noStrike" dirty="0">
                          <a:effectLst/>
                        </a:rPr>
                        <a:t>25200 - FERTILIZANTES, PESTICIDAS Y OTROS AGROQUÍMICOS</a:t>
                      </a:r>
                      <a:endParaRPr lang="es-MX" sz="800" b="0" i="0" u="none" strike="noStrike" dirty="0">
                        <a:solidFill>
                          <a:srgbClr val="000000"/>
                        </a:solidFill>
                        <a:effectLst/>
                        <a:latin typeface="Calibri"/>
                      </a:endParaRPr>
                    </a:p>
                  </a:txBody>
                  <a:tcPr marL="85725" marR="9525" marT="9525" marB="0" anchor="b"/>
                </a:tc>
                <a:tc>
                  <a:txBody>
                    <a:bodyPr/>
                    <a:lstStyle/>
                    <a:p>
                      <a:pPr algn="l" fontAlgn="b"/>
                      <a:r>
                        <a:rPr lang="es-MX" sz="800" u="none" strike="noStrike">
                          <a:effectLst/>
                        </a:rPr>
                        <a:t> $                  2,100,257.85 </a:t>
                      </a:r>
                      <a:endParaRPr lang="es-MX" sz="800" b="0" i="0" u="none" strike="noStrike">
                        <a:solidFill>
                          <a:srgbClr val="000000"/>
                        </a:solidFill>
                        <a:effectLst/>
                        <a:latin typeface="Calibri"/>
                      </a:endParaRPr>
                    </a:p>
                  </a:txBody>
                  <a:tcPr marL="9525" marR="9525" marT="9525" marB="0" anchor="b"/>
                </a:tc>
              </a:tr>
              <a:tr h="268976">
                <a:tc>
                  <a:txBody>
                    <a:bodyPr/>
                    <a:lstStyle/>
                    <a:p>
                      <a:pPr algn="l" fontAlgn="b"/>
                      <a:r>
                        <a:rPr lang="es-MX" sz="800" u="none" strike="noStrike">
                          <a:effectLst/>
                        </a:rPr>
                        <a:t>25400 - MATERIALES, ACCESORIOS Y SUMINISTROS MÉDICOS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522,292.70 </a:t>
                      </a:r>
                      <a:endParaRPr lang="es-MX" sz="800" b="0" i="0" u="none" strike="noStrike">
                        <a:solidFill>
                          <a:srgbClr val="000000"/>
                        </a:solidFill>
                        <a:effectLst/>
                        <a:latin typeface="Calibri"/>
                      </a:endParaRPr>
                    </a:p>
                  </a:txBody>
                  <a:tcPr marL="9525" marR="9525" marT="9525" marB="0" anchor="b"/>
                </a:tc>
              </a:tr>
              <a:tr h="268976">
                <a:tc>
                  <a:txBody>
                    <a:bodyPr/>
                    <a:lstStyle/>
                    <a:p>
                      <a:pPr algn="l" fontAlgn="b"/>
                      <a:r>
                        <a:rPr lang="es-MX" sz="800" u="none" strike="noStrike">
                          <a:effectLst/>
                        </a:rPr>
                        <a:t>25500 - MATERIALES, ACCESORIOS Y SUMINISTROS DE LABORATORIO</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6,798,967.90 </a:t>
                      </a:r>
                      <a:endParaRPr lang="es-MX" sz="800" b="0" i="0" u="none" strike="noStrike">
                        <a:solidFill>
                          <a:srgbClr val="000000"/>
                        </a:solidFill>
                        <a:effectLst/>
                        <a:latin typeface="Calibri"/>
                      </a:endParaRPr>
                    </a:p>
                  </a:txBody>
                  <a:tcPr marL="9525" marR="9525" marT="9525" marB="0" anchor="b"/>
                </a:tc>
              </a:tr>
              <a:tr h="268976">
                <a:tc>
                  <a:txBody>
                    <a:bodyPr/>
                    <a:lstStyle/>
                    <a:p>
                      <a:pPr algn="l" fontAlgn="b"/>
                      <a:r>
                        <a:rPr lang="es-MX" sz="800" u="none" strike="noStrike">
                          <a:effectLst/>
                        </a:rPr>
                        <a:t>25600 - FIBRAS SINTÉTICAS, HULES, PLÁSTICOS Y DERIVADOS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1,011.60 </a:t>
                      </a:r>
                      <a:endParaRPr lang="es-MX" sz="800" b="0" i="0" u="none" strike="noStrike">
                        <a:solidFill>
                          <a:srgbClr val="000000"/>
                        </a:solidFill>
                        <a:effectLst/>
                        <a:latin typeface="Calibri"/>
                      </a:endParaRPr>
                    </a:p>
                  </a:txBody>
                  <a:tcPr marL="9525" marR="9525" marT="9525" marB="0" anchor="b"/>
                </a:tc>
              </a:tr>
              <a:tr h="268976">
                <a:tc>
                  <a:txBody>
                    <a:bodyPr/>
                    <a:lstStyle/>
                    <a:p>
                      <a:pPr algn="l" fontAlgn="b"/>
                      <a:r>
                        <a:rPr lang="es-MX" sz="800" u="none" strike="noStrike">
                          <a:effectLst/>
                        </a:rPr>
                        <a:t>27000 - VESTUARIO, BLANCOS, PRENDAS DE PROTECCIÓN Y ARTÍCULOS DEPORTIVOS</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51678">
                <a:tc>
                  <a:txBody>
                    <a:bodyPr/>
                    <a:lstStyle/>
                    <a:p>
                      <a:pPr algn="l" fontAlgn="b"/>
                      <a:r>
                        <a:rPr lang="es-MX" sz="800" u="none" strike="noStrike">
                          <a:effectLst/>
                        </a:rPr>
                        <a:t>27100 - VESTUARIO Y UNIFORMES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4,080,000.00 </a:t>
                      </a:r>
                      <a:endParaRPr lang="es-MX" sz="800" b="0" i="0" u="none" strike="noStrike">
                        <a:solidFill>
                          <a:srgbClr val="000000"/>
                        </a:solidFill>
                        <a:effectLst/>
                        <a:latin typeface="Calibri"/>
                      </a:endParaRPr>
                    </a:p>
                  </a:txBody>
                  <a:tcPr marL="9525" marR="9525" marT="9525" marB="0" anchor="b"/>
                </a:tc>
              </a:tr>
              <a:tr h="268976">
                <a:tc>
                  <a:txBody>
                    <a:bodyPr/>
                    <a:lstStyle/>
                    <a:p>
                      <a:pPr algn="l" fontAlgn="b"/>
                      <a:r>
                        <a:rPr lang="es-MX" sz="800" u="none" strike="noStrike">
                          <a:effectLst/>
                        </a:rPr>
                        <a:t>27200 - PRENDAS DE SEGURIDAD Y PROTECCIÓN PERSONAL</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Calibri"/>
                      </a:endParaRPr>
                    </a:p>
                  </a:txBody>
                  <a:tcPr marL="9525" marR="9525" marT="9525" marB="0" anchor="b"/>
                </a:tc>
              </a:tr>
              <a:tr h="151678">
                <a:tc>
                  <a:txBody>
                    <a:bodyPr/>
                    <a:lstStyle/>
                    <a:p>
                      <a:pPr algn="l" fontAlgn="b"/>
                      <a:r>
                        <a:rPr lang="es-MX" sz="800" u="none" strike="noStrike">
                          <a:effectLst/>
                        </a:rPr>
                        <a:t>27300 - ARTÍCULOS DEPORTIVOS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Calibri"/>
                      </a:endParaRPr>
                    </a:p>
                  </a:txBody>
                  <a:tcPr marL="9525" marR="9525" marT="9525" marB="0" anchor="b"/>
                </a:tc>
              </a:tr>
              <a:tr h="268976">
                <a:tc>
                  <a:txBody>
                    <a:bodyPr/>
                    <a:lstStyle/>
                    <a:p>
                      <a:pPr algn="l" fontAlgn="b"/>
                      <a:r>
                        <a:rPr lang="es-MX" sz="800" u="none" strike="noStrike">
                          <a:effectLst/>
                        </a:rPr>
                        <a:t>23000 - MATERIAS PRIMAS Y MATERIALES DE PRODUCCIÓN Y COMERCIALIZACIÓN</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268976">
                <a:tc>
                  <a:txBody>
                    <a:bodyPr/>
                    <a:lstStyle/>
                    <a:p>
                      <a:pPr algn="l" fontAlgn="b"/>
                      <a:r>
                        <a:rPr lang="es-MX" sz="800" u="none" strike="noStrike" dirty="0">
                          <a:effectLst/>
                        </a:rPr>
                        <a:t>23600 - PRODUCTOS METÁLICOS Y A BASE DE MINERALES NO METÁLICOS ADQUIRIDOS COMO MATERIA PRIMA</a:t>
                      </a:r>
                      <a:endParaRPr lang="es-MX" sz="800" b="0" i="0" u="none" strike="noStrike" dirty="0">
                        <a:solidFill>
                          <a:srgbClr val="000000"/>
                        </a:solidFill>
                        <a:effectLst/>
                        <a:latin typeface="Calibri"/>
                      </a:endParaRPr>
                    </a:p>
                  </a:txBody>
                  <a:tcPr marL="85725" marR="9525" marT="9525" marB="0" anchor="b"/>
                </a:tc>
                <a:tc>
                  <a:txBody>
                    <a:bodyPr/>
                    <a:lstStyle/>
                    <a:p>
                      <a:pPr algn="l" fontAlgn="b"/>
                      <a:r>
                        <a:rPr lang="es-MX" sz="800" u="none" strike="noStrike" dirty="0">
                          <a:effectLst/>
                        </a:rPr>
                        <a:t> $                          13,027.60 </a:t>
                      </a:r>
                      <a:endParaRPr lang="es-MX" sz="800" b="0" i="0" u="none" strike="noStrike" dirty="0">
                        <a:solidFill>
                          <a:srgbClr val="000000"/>
                        </a:solidFill>
                        <a:effectLst/>
                        <a:latin typeface="Calibri"/>
                      </a:endParaRPr>
                    </a:p>
                  </a:txBody>
                  <a:tcPr marL="9525" marR="9525" marT="9525" marB="0" anchor="b"/>
                </a:tc>
              </a:tr>
              <a:tr h="268976">
                <a:tc>
                  <a:txBody>
                    <a:bodyPr/>
                    <a:lstStyle/>
                    <a:p>
                      <a:pPr algn="l" fontAlgn="b"/>
                      <a:r>
                        <a:rPr lang="es-MX" sz="800" u="none" strike="noStrike">
                          <a:effectLst/>
                        </a:rPr>
                        <a:t>23700 - PRODUCTOS DE CUERO, PIEL, PLÁSTICO Y HULE ADQUIRIDOS COMO MATERIA PRIMA</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dirty="0">
                          <a:effectLst/>
                        </a:rPr>
                        <a:t> $                             1,299.20 </a:t>
                      </a:r>
                      <a:endParaRPr lang="es-MX" sz="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832052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875414458"/>
              </p:ext>
            </p:extLst>
          </p:nvPr>
        </p:nvGraphicFramePr>
        <p:xfrm>
          <a:off x="467544" y="1445855"/>
          <a:ext cx="3816424" cy="4863465"/>
        </p:xfrm>
        <a:graphic>
          <a:graphicData uri="http://schemas.openxmlformats.org/drawingml/2006/table">
            <a:tbl>
              <a:tblPr>
                <a:tableStyleId>{0505E3EF-67EA-436B-97B2-0124C06EBD24}</a:tableStyleId>
              </a:tblPr>
              <a:tblGrid>
                <a:gridCol w="2592288"/>
                <a:gridCol w="1224136"/>
              </a:tblGrid>
              <a:tr h="142875">
                <a:tc>
                  <a:txBody>
                    <a:bodyPr/>
                    <a:lstStyle/>
                    <a:p>
                      <a:pPr algn="l" fontAlgn="b"/>
                      <a:r>
                        <a:rPr lang="es-MX" sz="800" b="1" u="none" strike="noStrike" dirty="0">
                          <a:effectLst/>
                        </a:rPr>
                        <a:t>30000 - SERVICIOS GENERALES</a:t>
                      </a:r>
                      <a:endParaRPr lang="es-MX" sz="800" b="1" i="0" u="none" strike="noStrike" dirty="0">
                        <a:solidFill>
                          <a:srgbClr val="000000"/>
                        </a:solidFill>
                        <a:effectLst/>
                        <a:latin typeface="+mn-lt"/>
                      </a:endParaRPr>
                    </a:p>
                  </a:txBody>
                  <a:tcPr marL="9525" marR="9525" marT="9525" marB="0" anchor="b">
                    <a:solidFill>
                      <a:srgbClr val="92D050"/>
                    </a:solidFill>
                  </a:tcPr>
                </a:tc>
                <a:tc>
                  <a:txBody>
                    <a:bodyPr/>
                    <a:lstStyle/>
                    <a:p>
                      <a:pPr algn="l" fontAlgn="b"/>
                      <a:endParaRPr lang="es-MX" sz="800" b="0" i="0" u="none" strike="noStrike" dirty="0">
                        <a:solidFill>
                          <a:srgbClr val="000000"/>
                        </a:solidFill>
                        <a:effectLst/>
                        <a:latin typeface="+mn-lt"/>
                      </a:endParaRPr>
                    </a:p>
                  </a:txBody>
                  <a:tcPr marL="9525" marR="9525" marT="9525" marB="0" anchor="b">
                    <a:solidFill>
                      <a:srgbClr val="92D050"/>
                    </a:solidFill>
                  </a:tcPr>
                </a:tc>
              </a:tr>
              <a:tr h="142875">
                <a:tc>
                  <a:txBody>
                    <a:bodyPr/>
                    <a:lstStyle/>
                    <a:p>
                      <a:pPr algn="l" fontAlgn="b"/>
                      <a:r>
                        <a:rPr lang="es-MX" sz="800" u="none" strike="noStrike" dirty="0">
                          <a:effectLst/>
                        </a:rPr>
                        <a:t>38000 - SERVICIOS OFICIALES</a:t>
                      </a:r>
                      <a:endParaRPr lang="es-MX" sz="800" b="0" i="0" u="none" strike="noStrike" dirty="0">
                        <a:solidFill>
                          <a:srgbClr val="000000"/>
                        </a:solidFill>
                        <a:effectLst/>
                        <a:latin typeface="+mn-lt"/>
                      </a:endParaRPr>
                    </a:p>
                  </a:txBody>
                  <a:tcPr marL="9525" marR="9525" marT="9525" marB="0" anchor="b"/>
                </a:tc>
                <a:tc>
                  <a:txBody>
                    <a:bodyPr/>
                    <a:lstStyle/>
                    <a:p>
                      <a:pPr algn="l" fontAlgn="b"/>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38500 - GASTOS DE REPRESENTACIÓN</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dirty="0">
                          <a:effectLst/>
                        </a:rPr>
                        <a:t> $                                              -   </a:t>
                      </a:r>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38200 - GASTOS DE ORDEN SOCIAL Y CULTURAL</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dirty="0">
                          <a:effectLst/>
                        </a:rPr>
                        <a:t> $               47,876,479.15 </a:t>
                      </a:r>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31000 - SERVICIOS BASICOS</a:t>
                      </a:r>
                      <a:endParaRPr lang="es-MX" sz="800" b="0" i="0" u="none" strike="noStrike">
                        <a:solidFill>
                          <a:srgbClr val="000000"/>
                        </a:solidFill>
                        <a:effectLst/>
                        <a:latin typeface="+mn-lt"/>
                      </a:endParaRPr>
                    </a:p>
                  </a:txBody>
                  <a:tcPr marL="9525" marR="9525" marT="9525" marB="0" anchor="b"/>
                </a:tc>
                <a:tc>
                  <a:txBody>
                    <a:bodyPr/>
                    <a:lstStyle/>
                    <a:p>
                      <a:pPr algn="l" fontAlgn="b"/>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31400 - TELEFONÍA TRADICIONAL</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dirty="0">
                          <a:effectLst/>
                        </a:rPr>
                        <a:t> $                  3,100,000.00 </a:t>
                      </a:r>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31100 - ENERGÍA ELÉCTRICA</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dirty="0">
                          <a:effectLst/>
                        </a:rPr>
                        <a:t> $            213,600,000.00 </a:t>
                      </a:r>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31300 - AGUA</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dirty="0">
                          <a:effectLst/>
                        </a:rPr>
                        <a:t> $                  3,000,000.00 </a:t>
                      </a:r>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31200 - GAS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dirty="0">
                          <a:effectLst/>
                        </a:rPr>
                        <a:t> $                       611,584.66 </a:t>
                      </a:r>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31800 - SERVICIOS POSTALES Y TELEGRÁFICOS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dirty="0">
                          <a:effectLst/>
                        </a:rPr>
                        <a:t> $                  1,500,209.00 </a:t>
                      </a:r>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31700 - SERVICIOS DE ACCESO DE INTERNET, REDES Y PROCESAMIENTO DE INFORMACIÓN</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1,960,000.00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31900 - SERVICIOS INTEGRALES Y OTROS SERVICIOS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3,430,000.00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31600 - SERVICIOS DE TELECOMUNICACIONES Y SATÉLITES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31500 - TELEFONÍA CELULAR</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32000 - SERVICIOS DE ARRENDAMIENTO</a:t>
                      </a:r>
                      <a:endParaRPr lang="es-MX" sz="800" b="0" i="0" u="none" strike="noStrike">
                        <a:solidFill>
                          <a:srgbClr val="000000"/>
                        </a:solidFill>
                        <a:effectLst/>
                        <a:latin typeface="+mn-lt"/>
                      </a:endParaRPr>
                    </a:p>
                  </a:txBody>
                  <a:tcPr marL="9525" marR="9525" marT="9525" marB="0" anchor="b"/>
                </a:tc>
                <a:tc>
                  <a:txBody>
                    <a:bodyPr/>
                    <a:lstStyle/>
                    <a:p>
                      <a:pPr algn="l" fontAlgn="b"/>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32200 - ARRENDAMIENTO DE EDIFICIOS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6,250,000.00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32500 - ARRENDAMIENTO DE EQUIPO DE TRANSPORTE</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19,000,000.00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32300 - ARRENDAMIENTO DE MOBILIARIO Y EQUIPO DE ADMINISTRACIÓN, EDUCACIONAL Y RECREATIVO</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dirty="0">
                          <a:effectLst/>
                        </a:rPr>
                        <a:t> $                  1,700,000.00 </a:t>
                      </a:r>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32600 - ARRENDAMIENTO DE MAQUINARIA, OTROS EQUIPOS Y HERRAMIENTAS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dirty="0">
                          <a:effectLst/>
                        </a:rPr>
                        <a:t> $                  1,350,000.00 </a:t>
                      </a:r>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32700 - ARRENDAMIENTO DE ACTIVOS INTANGIBLES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dirty="0">
                          <a:effectLst/>
                        </a:rPr>
                        <a:t> $                  1,000,000.00 </a:t>
                      </a:r>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33000 - SERVICIOS PROFESIONALES, CIENTÍFICOS, TÉCNICOS Y OTROS SERVICIOS</a:t>
                      </a:r>
                      <a:endParaRPr lang="es-MX" sz="800" b="0" i="0" u="none" strike="noStrike">
                        <a:solidFill>
                          <a:srgbClr val="000000"/>
                        </a:solidFill>
                        <a:effectLst/>
                        <a:latin typeface="+mn-lt"/>
                      </a:endParaRPr>
                    </a:p>
                  </a:txBody>
                  <a:tcPr marL="9525" marR="9525" marT="9525" marB="0" anchor="b"/>
                </a:tc>
                <a:tc>
                  <a:txBody>
                    <a:bodyPr/>
                    <a:lstStyle/>
                    <a:p>
                      <a:pPr algn="l" fontAlgn="b"/>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33100 - SERVICIOS LEGALES, DE CONTABILIDAD, AUDITORÍA Y RELACIONADOS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dirty="0">
                          <a:effectLst/>
                        </a:rPr>
                        <a:t> $               17,300,000.00 </a:t>
                      </a:r>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33400 - SERVICIOS DE CAPACITACIÓN</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1,530,000.00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33500 - SERVICIOS DE INVESTIGACIÓN CIENTÍFICA Y DESARROLLO</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200,000.00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33300 - SERVICIOS DE CONSULTORÍA ADMINISTRATIVA, PROCESOS, TÉCNICA Y EN TECNOLOGÍAS DE LA INFORMACIÓN</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4,700,000.00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33600 - SERVICIOS DE APOYO ADMINISTRATIVO, FOTOCOPIADO E IMPRESIÓN</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534.00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dirty="0">
                          <a:effectLst/>
                        </a:rPr>
                        <a:t>33800 - SERVICIOS DE VIGILANCIA</a:t>
                      </a:r>
                      <a:endParaRPr lang="es-MX" sz="800" b="0" i="0" u="none" strike="noStrike" dirty="0">
                        <a:solidFill>
                          <a:srgbClr val="000000"/>
                        </a:solidFill>
                        <a:effectLst/>
                        <a:latin typeface="+mn-lt"/>
                      </a:endParaRPr>
                    </a:p>
                  </a:txBody>
                  <a:tcPr marL="85725" marR="9525" marT="9525" marB="0" anchor="b"/>
                </a:tc>
                <a:tc>
                  <a:txBody>
                    <a:bodyPr/>
                    <a:lstStyle/>
                    <a:p>
                      <a:pPr algn="l" fontAlgn="b"/>
                      <a:r>
                        <a:rPr lang="es-MX" sz="800" u="none" strike="noStrike" dirty="0">
                          <a:effectLst/>
                        </a:rPr>
                        <a:t> $                  1,130,000.00 </a:t>
                      </a:r>
                      <a:endParaRPr lang="es-MX" sz="800" b="0" i="0" u="none" strike="noStrike" dirty="0">
                        <a:solidFill>
                          <a:srgbClr val="000000"/>
                        </a:solidFill>
                        <a:effectLst/>
                        <a:latin typeface="+mn-lt"/>
                      </a:endParaRPr>
                    </a:p>
                  </a:txBody>
                  <a:tcPr marL="9525" marR="9525" marT="9525" marB="0" anchor="b"/>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041836266"/>
              </p:ext>
            </p:extLst>
          </p:nvPr>
        </p:nvGraphicFramePr>
        <p:xfrm>
          <a:off x="4499992" y="1484784"/>
          <a:ext cx="4104456" cy="4852035"/>
        </p:xfrm>
        <a:graphic>
          <a:graphicData uri="http://schemas.openxmlformats.org/drawingml/2006/table">
            <a:tbl>
              <a:tblPr>
                <a:tableStyleId>{0505E3EF-67EA-436B-97B2-0124C06EBD24}</a:tableStyleId>
              </a:tblPr>
              <a:tblGrid>
                <a:gridCol w="2952328"/>
                <a:gridCol w="1152128"/>
              </a:tblGrid>
              <a:tr h="142875">
                <a:tc>
                  <a:txBody>
                    <a:bodyPr/>
                    <a:lstStyle/>
                    <a:p>
                      <a:pPr algn="l" fontAlgn="b"/>
                      <a:r>
                        <a:rPr lang="es-MX" sz="800" u="none" strike="noStrike" dirty="0">
                          <a:effectLst/>
                        </a:rPr>
                        <a:t>33900 - SERVICIOS PROFESIONALES, CIENTÍFICOS Y TÉCNICOS INTEGRALES</a:t>
                      </a:r>
                      <a:endParaRPr lang="es-MX" sz="800" b="0" i="0" u="none" strike="noStrike" dirty="0">
                        <a:solidFill>
                          <a:srgbClr val="000000"/>
                        </a:solidFill>
                        <a:effectLst/>
                        <a:latin typeface="+mn-lt"/>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34000 - SERVICIOS FINANCIEROS, BANCARIOS Y COMERCIALES</a:t>
                      </a:r>
                      <a:endParaRPr lang="es-MX" sz="800" b="0" i="0" u="none" strike="noStrike">
                        <a:solidFill>
                          <a:srgbClr val="000000"/>
                        </a:solidFill>
                        <a:effectLst/>
                        <a:latin typeface="+mn-lt"/>
                      </a:endParaRPr>
                    </a:p>
                  </a:txBody>
                  <a:tcPr marL="9525" marR="9525" marT="9525" marB="0" anchor="b"/>
                </a:tc>
                <a:tc>
                  <a:txBody>
                    <a:bodyPr/>
                    <a:lstStyle/>
                    <a:p>
                      <a:pPr algn="l" fontAlgn="b"/>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34500 - SEGURO DE BIENES PATRIMONIALES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7,600,000.00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34100 - SERVICIOS FINANCIEROS Y BANCARIOS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3,000,000.00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34700 - FLETES Y MANIOBRAS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35000 - SERVICIOS DE INSTALACIÓN, REPARACIÓN, MANTENIMIENTO Y CONSERVACIÓN</a:t>
                      </a:r>
                      <a:endParaRPr lang="es-MX" sz="800" b="0" i="0" u="none" strike="noStrike">
                        <a:solidFill>
                          <a:srgbClr val="000000"/>
                        </a:solidFill>
                        <a:effectLst/>
                        <a:latin typeface="+mn-lt"/>
                      </a:endParaRPr>
                    </a:p>
                  </a:txBody>
                  <a:tcPr marL="9525" marR="9525" marT="9525" marB="0" anchor="b"/>
                </a:tc>
                <a:tc>
                  <a:txBody>
                    <a:bodyPr/>
                    <a:lstStyle/>
                    <a:p>
                      <a:pPr algn="l" fontAlgn="b"/>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dirty="0">
                          <a:effectLst/>
                        </a:rPr>
                        <a:t>35100 - CONSERVACIÓN Y MANTENIMIENTO MENOR DE INMUEBLES</a:t>
                      </a:r>
                      <a:endParaRPr lang="es-MX" sz="800" b="0" i="0" u="none" strike="noStrike" dirty="0">
                        <a:solidFill>
                          <a:srgbClr val="000000"/>
                        </a:solidFill>
                        <a:effectLst/>
                        <a:latin typeface="+mn-lt"/>
                      </a:endParaRPr>
                    </a:p>
                  </a:txBody>
                  <a:tcPr marL="85725" marR="9525" marT="9525" marB="0" anchor="b"/>
                </a:tc>
                <a:tc>
                  <a:txBody>
                    <a:bodyPr/>
                    <a:lstStyle/>
                    <a:p>
                      <a:pPr algn="l" fontAlgn="b"/>
                      <a:r>
                        <a:rPr lang="es-MX" sz="800" u="none" strike="noStrike">
                          <a:effectLst/>
                        </a:rPr>
                        <a:t> $                  5,198,769.64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dirty="0">
                          <a:effectLst/>
                        </a:rPr>
                        <a:t>35500 - REPARACIÓN Y MANTENIMIENTO DE EQUIPO DE TRANSPORTE</a:t>
                      </a:r>
                      <a:endParaRPr lang="es-MX" sz="800" b="0" i="0" u="none" strike="noStrike" dirty="0">
                        <a:solidFill>
                          <a:srgbClr val="000000"/>
                        </a:solidFill>
                        <a:effectLst/>
                        <a:latin typeface="+mn-lt"/>
                      </a:endParaRPr>
                    </a:p>
                  </a:txBody>
                  <a:tcPr marL="85725" marR="9525" marT="9525" marB="0" anchor="b"/>
                </a:tc>
                <a:tc>
                  <a:txBody>
                    <a:bodyPr/>
                    <a:lstStyle/>
                    <a:p>
                      <a:pPr algn="l" fontAlgn="b"/>
                      <a:r>
                        <a:rPr lang="es-MX" sz="800" u="none" strike="noStrike">
                          <a:effectLst/>
                        </a:rPr>
                        <a:t> $                  5,000,000.00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35200 - INSTALACIÓN, REPARACIÓN Y MANTENIMIENTO DE MOBILIARIO Y EQUIPO DE ADMINISTRACIÓN, EDUCACIONAL Y</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606,393.92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35700 - INSTALACIÓN, REPARACIÓN Y MANTENIMIENTO DE MAQUINARIA, OTROS EQUIPOS Y HERRAMIENTA</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916,589.68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35900 - SERVICIOS DE JARDINERÍA Y FUMIGACIÓN</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1,200,000.00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35300 - INSTALACIÓN, REPARACIÓN Y MANTENIMIENTO DE EQUIPO DE CÓMPUTO Y TECNOLOGÍAS DE LA INFORMACIÓN</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387,450.34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35800 - SERVICIOS DE LIMPIEZA Y MANEJO DE DESECHOS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138,840,000.00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35600 - REPARACIÓN Y MANTENIMIENTO DE EQUIPO DE DEFENSA Y SEGURIDAD</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36000 - SERVICIOS DE COMUNICACIÓN SOCIAL Y PUBLICIDAD</a:t>
                      </a:r>
                      <a:endParaRPr lang="es-MX" sz="800" b="0" i="0" u="none" strike="noStrike">
                        <a:solidFill>
                          <a:srgbClr val="000000"/>
                        </a:solidFill>
                        <a:effectLst/>
                        <a:latin typeface="+mn-lt"/>
                      </a:endParaRPr>
                    </a:p>
                  </a:txBody>
                  <a:tcPr marL="9525" marR="9525" marT="9525" marB="0" anchor="b"/>
                </a:tc>
                <a:tc>
                  <a:txBody>
                    <a:bodyPr/>
                    <a:lstStyle/>
                    <a:p>
                      <a:pPr algn="l" fontAlgn="b"/>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36100 - DIFUSIÓN POR RADIO, TELEVISIÓN Y OTROS MEDIOS DE MENSAJES SOBRE PROGRAMAS Y ACTIVIDADES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dirty="0">
                          <a:effectLst/>
                        </a:rPr>
                        <a:t> $                  5,279,849.04 </a:t>
                      </a:r>
                      <a:endParaRPr lang="es-MX" sz="800" b="0" i="0" u="none" strike="noStrike" dirty="0">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36900 - OTROS SERVICIOS DE INFORMACIÓN</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61,000,000.00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36500 - SERVICIOS DE LA INDUSTRIA FÍLMICA, DEL SONIDO Y DEL VIDEO</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39000 - OTROS SERVICIOS GENERALES</a:t>
                      </a:r>
                      <a:endParaRPr lang="es-MX" sz="800" b="0" i="0" u="none" strike="noStrike">
                        <a:solidFill>
                          <a:srgbClr val="000000"/>
                        </a:solidFill>
                        <a:effectLst/>
                        <a:latin typeface="+mn-lt"/>
                      </a:endParaRPr>
                    </a:p>
                  </a:txBody>
                  <a:tcPr marL="9525" marR="9525" marT="9525" marB="0" anchor="b"/>
                </a:tc>
                <a:tc>
                  <a:txBody>
                    <a:bodyPr/>
                    <a:lstStyle/>
                    <a:p>
                      <a:pPr algn="l" fontAlgn="b"/>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39500 - PENAS, MULTAS, ACCESORIOS Y ACTUALIZACIONES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700,000.00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39900 - OTROS SERVICIOS GENERALES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6,000,000.00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39200 - IMPUESTOS Y DERECHOS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12,000,000.00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39600 - OTROS GASTOS POR RESPONSABILIDADES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55,826,431.99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37000 - SERVICIOS DE TRASLADO Y VIÁTICOS</a:t>
                      </a:r>
                      <a:endParaRPr lang="es-MX" sz="800" b="0" i="0" u="none" strike="noStrike">
                        <a:solidFill>
                          <a:srgbClr val="000000"/>
                        </a:solidFill>
                        <a:effectLst/>
                        <a:latin typeface="+mn-lt"/>
                      </a:endParaRPr>
                    </a:p>
                  </a:txBody>
                  <a:tcPr marL="9525" marR="9525" marT="9525" marB="0" anchor="b"/>
                </a:tc>
                <a:tc>
                  <a:txBody>
                    <a:bodyPr/>
                    <a:lstStyle/>
                    <a:p>
                      <a:pPr algn="l" fontAlgn="b"/>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37100 - PASAJES AÉREOS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467,800.57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37200 - PASAJES TERRESTRES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a:effectLst/>
                        </a:rPr>
                        <a:t> $                          24,350.00 </a:t>
                      </a:r>
                      <a:endParaRPr lang="es-MX" sz="800" b="0" i="0" u="none" strike="noStrike">
                        <a:solidFill>
                          <a:srgbClr val="000000"/>
                        </a:solidFill>
                        <a:effectLst/>
                        <a:latin typeface="+mn-lt"/>
                      </a:endParaRPr>
                    </a:p>
                  </a:txBody>
                  <a:tcPr marL="9525" marR="9525" marT="9525" marB="0" anchor="b"/>
                </a:tc>
              </a:tr>
              <a:tr h="142875">
                <a:tc>
                  <a:txBody>
                    <a:bodyPr/>
                    <a:lstStyle/>
                    <a:p>
                      <a:pPr algn="l" fontAlgn="b"/>
                      <a:r>
                        <a:rPr lang="es-MX" sz="800" u="none" strike="noStrike">
                          <a:effectLst/>
                        </a:rPr>
                        <a:t>37500 - VIÁTICOS EN EL PAÍS</a:t>
                      </a:r>
                      <a:endParaRPr lang="es-MX" sz="800" b="0" i="0" u="none" strike="noStrike">
                        <a:solidFill>
                          <a:srgbClr val="000000"/>
                        </a:solidFill>
                        <a:effectLst/>
                        <a:latin typeface="+mn-lt"/>
                      </a:endParaRPr>
                    </a:p>
                  </a:txBody>
                  <a:tcPr marL="85725" marR="9525" marT="9525" marB="0" anchor="b"/>
                </a:tc>
                <a:tc>
                  <a:txBody>
                    <a:bodyPr/>
                    <a:lstStyle/>
                    <a:p>
                      <a:pPr algn="l" fontAlgn="b"/>
                      <a:r>
                        <a:rPr lang="es-MX" sz="800" u="none" strike="noStrike" dirty="0">
                          <a:effectLst/>
                        </a:rPr>
                        <a:t> $                  8,300,000.00 </a:t>
                      </a:r>
                      <a:endParaRPr lang="es-MX" sz="800" b="0" i="0"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218262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90541943"/>
              </p:ext>
            </p:extLst>
          </p:nvPr>
        </p:nvGraphicFramePr>
        <p:xfrm>
          <a:off x="467544" y="1412776"/>
          <a:ext cx="4032448" cy="4331970"/>
        </p:xfrm>
        <a:graphic>
          <a:graphicData uri="http://schemas.openxmlformats.org/drawingml/2006/table">
            <a:tbl>
              <a:tblPr>
                <a:tableStyleId>{0505E3EF-67EA-436B-97B2-0124C06EBD24}</a:tableStyleId>
              </a:tblPr>
              <a:tblGrid>
                <a:gridCol w="2736304"/>
                <a:gridCol w="1296144"/>
              </a:tblGrid>
              <a:tr h="142875">
                <a:tc>
                  <a:txBody>
                    <a:bodyPr/>
                    <a:lstStyle/>
                    <a:p>
                      <a:pPr algn="l" fontAlgn="b"/>
                      <a:r>
                        <a:rPr lang="es-MX" sz="800" b="0" u="none" strike="noStrike" dirty="0">
                          <a:effectLst/>
                        </a:rPr>
                        <a:t>40000 - TRANSFERENCIAS, ASIGNACIONES, SUBSIDIOS Y OTRAS AYUDAS</a:t>
                      </a:r>
                      <a:endParaRPr lang="es-MX" sz="800" b="0" i="0" u="none" strike="noStrike" dirty="0">
                        <a:solidFill>
                          <a:srgbClr val="000000"/>
                        </a:solidFill>
                        <a:effectLst/>
                        <a:latin typeface="Calibri"/>
                      </a:endParaRPr>
                    </a:p>
                  </a:txBody>
                  <a:tcPr marL="9525" marR="9525" marT="9525" marB="0" anchor="b">
                    <a:solidFill>
                      <a:srgbClr val="92D050"/>
                    </a:solidFill>
                  </a:tcPr>
                </a:tc>
                <a:tc>
                  <a:txBody>
                    <a:bodyPr/>
                    <a:lstStyle/>
                    <a:p>
                      <a:pPr algn="l" fontAlgn="b"/>
                      <a:endParaRPr lang="es-MX" sz="800" b="0" i="0" u="none" strike="noStrike" dirty="0">
                        <a:solidFill>
                          <a:srgbClr val="000000"/>
                        </a:solidFill>
                        <a:effectLst/>
                        <a:latin typeface="Calibri"/>
                      </a:endParaRPr>
                    </a:p>
                  </a:txBody>
                  <a:tcPr marL="9525" marR="9525" marT="9525" marB="0" anchor="b">
                    <a:solidFill>
                      <a:srgbClr val="92D050"/>
                    </a:solidFill>
                  </a:tcPr>
                </a:tc>
              </a:tr>
              <a:tr h="142875">
                <a:tc>
                  <a:txBody>
                    <a:bodyPr/>
                    <a:lstStyle/>
                    <a:p>
                      <a:pPr algn="l" fontAlgn="b"/>
                      <a:r>
                        <a:rPr lang="es-MX" sz="800" u="none" strike="noStrike" dirty="0">
                          <a:effectLst/>
                        </a:rPr>
                        <a:t>44000 - AYUDAS SOCIALES</a:t>
                      </a:r>
                      <a:endParaRPr lang="es-MX" sz="800" b="0" i="0" u="none" strike="noStrike" dirty="0">
                        <a:solidFill>
                          <a:srgbClr val="000000"/>
                        </a:solidFill>
                        <a:effectLst/>
                        <a:latin typeface="Calibri"/>
                      </a:endParaRPr>
                    </a:p>
                  </a:txBody>
                  <a:tcPr marL="9525" marR="9525" marT="9525" marB="0" anchor="b"/>
                </a:tc>
                <a:tc>
                  <a:txBody>
                    <a:bodyPr/>
                    <a:lstStyle/>
                    <a:p>
                      <a:pPr algn="l" fontAlgn="b"/>
                      <a:endParaRPr lang="es-MX" sz="800" b="0" i="0" u="none" strike="noStrike" dirty="0">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44100 - AYUDAS SOCIALES A PERSONAS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dirty="0">
                          <a:effectLst/>
                        </a:rPr>
                        <a:t> $               77,300,000.00 </a:t>
                      </a:r>
                      <a:endParaRPr lang="es-MX" sz="800" b="0" i="0" u="none" strike="noStrike" dirty="0">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43000 - SUBSIDIOS Y SUBVENCIONES</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dirty="0">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43900 - OTROS SUBSIDIOS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dirty="0">
                          <a:effectLst/>
                        </a:rPr>
                        <a:t> $                       480,000.00 </a:t>
                      </a:r>
                      <a:endParaRPr lang="es-MX" sz="800" b="0" i="0" u="none" strike="noStrike" dirty="0">
                        <a:solidFill>
                          <a:srgbClr val="000000"/>
                        </a:solidFill>
                        <a:effectLst/>
                        <a:latin typeface="Calibri"/>
                      </a:endParaRPr>
                    </a:p>
                  </a:txBody>
                  <a:tcPr marL="9525" marR="9525" marT="9525" marB="0" anchor="b"/>
                </a:tc>
              </a:tr>
              <a:tr h="142875">
                <a:tc>
                  <a:txBody>
                    <a:bodyPr/>
                    <a:lstStyle/>
                    <a:p>
                      <a:pPr algn="l" fontAlgn="b"/>
                      <a:r>
                        <a:rPr lang="es-MX" sz="800" u="none" strike="noStrike" dirty="0">
                          <a:effectLst/>
                        </a:rPr>
                        <a:t>43100 - SUBSIDIOS A LA PRODUCCIÓN</a:t>
                      </a:r>
                      <a:endParaRPr lang="es-MX" sz="800" b="0" i="0" u="none" strike="noStrike" dirty="0">
                        <a:solidFill>
                          <a:srgbClr val="000000"/>
                        </a:solidFill>
                        <a:effectLst/>
                        <a:latin typeface="Calibri"/>
                      </a:endParaRPr>
                    </a:p>
                  </a:txBody>
                  <a:tcPr marL="85725" marR="9525" marT="9525" marB="0" anchor="b"/>
                </a:tc>
                <a:tc>
                  <a:txBody>
                    <a:bodyPr/>
                    <a:lstStyle/>
                    <a:p>
                      <a:pPr algn="l" fontAlgn="b"/>
                      <a:r>
                        <a:rPr lang="es-MX" sz="800" u="none" strike="noStrike" dirty="0">
                          <a:effectLst/>
                        </a:rPr>
                        <a:t> $                       900,000.00 </a:t>
                      </a:r>
                      <a:endParaRPr lang="es-MX" sz="800" b="0" i="0" u="none" strike="noStrike" dirty="0">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43800 - SUBSIDIOS A ENTIDADES FEDERATIVAS Y MUNICIPIOS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dirty="0">
                          <a:effectLst/>
                        </a:rPr>
                        <a:t> $            211,499,908.00 </a:t>
                      </a:r>
                      <a:endParaRPr lang="es-MX" sz="800" b="0" i="0" u="none" strike="noStrike" dirty="0">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43400 - SUBSIDIOS A LA PRESTACIÓN DE SERVICIOS PÚBLICOS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dirty="0">
                          <a:effectLst/>
                        </a:rPr>
                        <a:t> $               27,850,092.00 </a:t>
                      </a:r>
                      <a:endParaRPr lang="es-MX" sz="800" b="0" i="0" u="none" strike="noStrike" dirty="0">
                        <a:solidFill>
                          <a:srgbClr val="000000"/>
                        </a:solidFill>
                        <a:effectLst/>
                        <a:latin typeface="Calibri"/>
                      </a:endParaRPr>
                    </a:p>
                  </a:txBody>
                  <a:tcPr marL="9525" marR="9525" marT="9525" marB="0" anchor="b"/>
                </a:tc>
              </a:tr>
              <a:tr h="142875">
                <a:tc>
                  <a:txBody>
                    <a:bodyPr/>
                    <a:lstStyle/>
                    <a:p>
                      <a:pPr algn="l" fontAlgn="b"/>
                      <a:r>
                        <a:rPr lang="es-MX" sz="800" b="1" u="none" strike="noStrike" dirty="0">
                          <a:effectLst/>
                        </a:rPr>
                        <a:t>50000 - BIENES MUEBLES, INMUEBLES E INTANGIBLES</a:t>
                      </a:r>
                      <a:endParaRPr lang="es-MX" sz="800" b="1" i="0" u="none" strike="noStrike" dirty="0">
                        <a:solidFill>
                          <a:srgbClr val="000000"/>
                        </a:solidFill>
                        <a:effectLst/>
                        <a:latin typeface="Calibri"/>
                      </a:endParaRPr>
                    </a:p>
                  </a:txBody>
                  <a:tcPr marL="9525" marR="9525" marT="9525" marB="0" anchor="b">
                    <a:solidFill>
                      <a:srgbClr val="92D050"/>
                    </a:solidFill>
                  </a:tcPr>
                </a:tc>
                <a:tc>
                  <a:txBody>
                    <a:bodyPr/>
                    <a:lstStyle/>
                    <a:p>
                      <a:pPr algn="l" fontAlgn="b"/>
                      <a:endParaRPr lang="es-MX" sz="800" b="1" i="0" u="none" strike="noStrike" dirty="0">
                        <a:solidFill>
                          <a:srgbClr val="000000"/>
                        </a:solidFill>
                        <a:effectLst/>
                        <a:latin typeface="Calibri"/>
                      </a:endParaRPr>
                    </a:p>
                  </a:txBody>
                  <a:tcPr marL="9525" marR="9525" marT="9525" marB="0" anchor="b">
                    <a:solidFill>
                      <a:srgbClr val="92D050"/>
                    </a:solidFill>
                  </a:tcPr>
                </a:tc>
              </a:tr>
              <a:tr h="142875">
                <a:tc>
                  <a:txBody>
                    <a:bodyPr/>
                    <a:lstStyle/>
                    <a:p>
                      <a:pPr algn="l" fontAlgn="b"/>
                      <a:r>
                        <a:rPr lang="es-MX" sz="800" u="none" strike="noStrike">
                          <a:effectLst/>
                        </a:rPr>
                        <a:t>51000 - MOBILIARIO Y EQUIPO DE ADMINISTRACIÓN</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dirty="0">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51100 - MUEBLES DE OFICINA Y ESTANTERÍA</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1,450,000.00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51500 - EQUIPO DE CÓMPUTO Y DE TECNOLOGÍA DE LA INFORMACIÓN</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51900 - OTROS MOBILIARIOS Y EQUIPOS DE ADMINISTRACIÓN</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54000 - VEHÍCULOS Y EQUIPO DE TRANSPORTE</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54100 - AUTOMÓVILES Y CAMIONES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23,000,000.00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56000 - MAQUINARIA, OTROS EQUIPOS Y HERRAMIENTAS</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56700 - HERRAMIENTAS Y MÁQUINAS-HERRAMIENTA</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56300 - MAQUINARIA Y EQUIPO DE CONSTRUCCIÓN</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500,000.00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56500 - EQUIPO DE COMUNICACIÓN Y TELECOMUNICACIÓN</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1,000,000.00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56200 - MAQUINARIA Y EQUIPO INDUSTRIAL</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3,100,000.00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56600 - EQUIPOS DE GENERACIÓN ELÉCTRICA, APARATOS Y ACCESORIOS ELÉCTRICOS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52000 - MOBILIARIO Y EQUIPO EDUCACIONAL Y RECREATIVO</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52100 - EQUIPOS Y APARATOS AUDIOVISUALES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420,000.00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58000 - BIENES INMUEBLES</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58100 - TERRENOS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47,000,000.00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53000 - EQUIPO E INSTRUMENTAL MÉDICO Y DE LABORATORIO</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53200 - INSTRUMENTAL MÉDICO Y DE LABORATORIO</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170,000.00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53100 - EQUIPO MÉDICO Y DE LABORATORIO</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dirty="0">
                          <a:effectLst/>
                        </a:rPr>
                        <a:t> $                       300,000.00 </a:t>
                      </a:r>
                      <a:endParaRPr lang="es-MX" sz="800" b="0" i="0" u="none" strike="noStrike" dirty="0">
                        <a:solidFill>
                          <a:srgbClr val="000000"/>
                        </a:solidFill>
                        <a:effectLst/>
                        <a:latin typeface="Calibri"/>
                      </a:endParaRPr>
                    </a:p>
                  </a:txBody>
                  <a:tcPr marL="9525" marR="9525" marT="9525"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930778184"/>
              </p:ext>
            </p:extLst>
          </p:nvPr>
        </p:nvGraphicFramePr>
        <p:xfrm>
          <a:off x="4716016" y="1412776"/>
          <a:ext cx="3939654" cy="3091815"/>
        </p:xfrm>
        <a:graphic>
          <a:graphicData uri="http://schemas.openxmlformats.org/drawingml/2006/table">
            <a:tbl>
              <a:tblPr>
                <a:tableStyleId>{0505E3EF-67EA-436B-97B2-0124C06EBD24}</a:tableStyleId>
              </a:tblPr>
              <a:tblGrid>
                <a:gridCol w="2643510"/>
                <a:gridCol w="1296144"/>
              </a:tblGrid>
              <a:tr h="142875">
                <a:tc>
                  <a:txBody>
                    <a:bodyPr/>
                    <a:lstStyle/>
                    <a:p>
                      <a:pPr algn="l" fontAlgn="b"/>
                      <a:r>
                        <a:rPr lang="es-MX" sz="800" b="1" u="none" strike="noStrike" dirty="0">
                          <a:effectLst/>
                        </a:rPr>
                        <a:t>60000 - INVERSIÓN PÚBLICA</a:t>
                      </a:r>
                      <a:endParaRPr lang="es-MX" sz="800" b="1" i="0" u="none" strike="noStrike" dirty="0">
                        <a:solidFill>
                          <a:srgbClr val="000000"/>
                        </a:solidFill>
                        <a:effectLst/>
                        <a:latin typeface="Calibri"/>
                      </a:endParaRPr>
                    </a:p>
                  </a:txBody>
                  <a:tcPr marL="9525" marR="9525" marT="9525" marB="0" anchor="b">
                    <a:solidFill>
                      <a:srgbClr val="92D050"/>
                    </a:solidFill>
                  </a:tcPr>
                </a:tc>
                <a:tc>
                  <a:txBody>
                    <a:bodyPr/>
                    <a:lstStyle/>
                    <a:p>
                      <a:pPr algn="l" fontAlgn="b"/>
                      <a:endParaRPr lang="es-MX" sz="800" b="1" i="0" u="none" strike="noStrike" dirty="0">
                        <a:solidFill>
                          <a:srgbClr val="000000"/>
                        </a:solidFill>
                        <a:effectLst/>
                        <a:latin typeface="Calibri"/>
                      </a:endParaRPr>
                    </a:p>
                  </a:txBody>
                  <a:tcPr marL="9525" marR="9525" marT="9525" marB="0" anchor="b">
                    <a:solidFill>
                      <a:srgbClr val="92D050"/>
                    </a:solidFill>
                  </a:tcPr>
                </a:tc>
              </a:tr>
              <a:tr h="142875">
                <a:tc>
                  <a:txBody>
                    <a:bodyPr/>
                    <a:lstStyle/>
                    <a:p>
                      <a:pPr algn="l" fontAlgn="b"/>
                      <a:r>
                        <a:rPr lang="es-MX" sz="800" u="none" strike="noStrike">
                          <a:effectLst/>
                        </a:rPr>
                        <a:t>61000 - OBRA PÚBLICA EN BIENES DE DOMINIO PÚBLICO</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dirty="0">
                          <a:effectLst/>
                        </a:rPr>
                        <a:t>61200 - EDIFICACIÓN NO HABITACIONAL</a:t>
                      </a:r>
                      <a:endParaRPr lang="es-MX" sz="800" b="0" i="0" u="none" strike="noStrike" dirty="0">
                        <a:solidFill>
                          <a:srgbClr val="000000"/>
                        </a:solidFill>
                        <a:effectLst/>
                        <a:latin typeface="Calibri"/>
                      </a:endParaRPr>
                    </a:p>
                  </a:txBody>
                  <a:tcPr marL="85725" marR="9525" marT="9525" marB="0" anchor="b"/>
                </a:tc>
                <a:tc>
                  <a:txBody>
                    <a:bodyPr/>
                    <a:lstStyle/>
                    <a:p>
                      <a:pPr algn="l" fontAlgn="b"/>
                      <a:r>
                        <a:rPr lang="es-MX" sz="800" u="none" strike="noStrike">
                          <a:effectLst/>
                        </a:rPr>
                        <a:t> $            174,580,000.00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62000 - OBRA PÚBLICA EN BIENES PROPIOS</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62300 - CONSTRUCCIÓN DE OBRAS PARA EL ABASTECIMIENTO DE AGUA, PETRÓLEO, GAS, ELECTRICIDAD Y</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1,200,000.00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62500 - CONSTRUCCIÓN DE VÍAS DE COMUNICACIÓN</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7,000,000.00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62200 - EDIFICACIÓN NO HABITACIONAL</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52,270,000.00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62600 - OTRAS CONSTRUCCIONES DE INGENIERÍA CIVIL U OBRA PESADA</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54,750,000.00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62900 - TRABAJOS DE ACABADOS EN EDIFICACIONES Y OTROS TRABAJOS ESPECIALIZADOS</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62400 - DIVISIÓN DE TERRENOS Y CONSTRUCCIÓN DE OBRAS DE URBANIZACIÓN</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62100 - EDIFICACIÓN HABITACIONAL</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b="1" u="none" strike="noStrike" dirty="0">
                          <a:effectLst/>
                        </a:rPr>
                        <a:t>90000 - DEUDA PÚBLICA</a:t>
                      </a:r>
                      <a:endParaRPr lang="es-MX" sz="800" b="1" i="0" u="none" strike="noStrike" dirty="0">
                        <a:solidFill>
                          <a:srgbClr val="000000"/>
                        </a:solidFill>
                        <a:effectLst/>
                        <a:latin typeface="Calibri"/>
                      </a:endParaRPr>
                    </a:p>
                  </a:txBody>
                  <a:tcPr marL="9525" marR="9525" marT="9525" marB="0" anchor="b">
                    <a:solidFill>
                      <a:srgbClr val="92D050"/>
                    </a:solidFill>
                  </a:tcPr>
                </a:tc>
                <a:tc>
                  <a:txBody>
                    <a:bodyPr/>
                    <a:lstStyle/>
                    <a:p>
                      <a:pPr algn="l" fontAlgn="b"/>
                      <a:endParaRPr lang="es-MX" sz="800" b="1" i="0" u="none" strike="noStrike" dirty="0">
                        <a:solidFill>
                          <a:srgbClr val="000000"/>
                        </a:solidFill>
                        <a:effectLst/>
                        <a:latin typeface="Calibri"/>
                      </a:endParaRPr>
                    </a:p>
                  </a:txBody>
                  <a:tcPr marL="9525" marR="9525" marT="9525" marB="0" anchor="b">
                    <a:solidFill>
                      <a:srgbClr val="92D050"/>
                    </a:solidFill>
                  </a:tcPr>
                </a:tc>
              </a:tr>
              <a:tr h="142875">
                <a:tc>
                  <a:txBody>
                    <a:bodyPr/>
                    <a:lstStyle/>
                    <a:p>
                      <a:pPr algn="l" fontAlgn="b"/>
                      <a:r>
                        <a:rPr lang="es-MX" sz="800" u="none" strike="noStrike">
                          <a:effectLst/>
                        </a:rPr>
                        <a:t>92000 - INTERESES DE LA DEUDA PÚBLICA</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dirty="0">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92100 - INTERESES DE LA DEUDA INTERNA CON INSTITUCIONES DE CRÉDITO</a:t>
                      </a:r>
                      <a:endParaRPr lang="es-MX" sz="800" b="0" i="0" u="none" strike="noStrike">
                        <a:solidFill>
                          <a:srgbClr val="000000"/>
                        </a:solidFill>
                        <a:effectLst/>
                        <a:latin typeface="Calibri"/>
                      </a:endParaRPr>
                    </a:p>
                  </a:txBody>
                  <a:tcPr marL="85725" marR="9525" marT="9525" marB="0" anchor="b"/>
                </a:tc>
                <a:tc>
                  <a:txBody>
                    <a:bodyPr/>
                    <a:lstStyle/>
                    <a:p>
                      <a:pPr algn="l" fontAlgn="b"/>
                      <a:r>
                        <a:rPr lang="es-MX" sz="800" u="none" strike="noStrike">
                          <a:effectLst/>
                        </a:rPr>
                        <a:t> $                  8,027,780.30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a:effectLst/>
                        </a:rPr>
                        <a:t>91000 - AMORTIZACIÓN DE LA DEUDA PÚBLICA</a:t>
                      </a:r>
                      <a:endParaRPr lang="es-MX" sz="800" b="0" i="0" u="none" strike="noStrike">
                        <a:solidFill>
                          <a:srgbClr val="000000"/>
                        </a:solidFill>
                        <a:effectLst/>
                        <a:latin typeface="Calibri"/>
                      </a:endParaRPr>
                    </a:p>
                  </a:txBody>
                  <a:tcPr marL="9525" marR="9525" marT="9525" marB="0" anchor="b"/>
                </a:tc>
                <a:tc>
                  <a:txBody>
                    <a:bodyPr/>
                    <a:lstStyle/>
                    <a:p>
                      <a:pPr algn="l" fontAlgn="b"/>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u="none" strike="noStrike" dirty="0">
                          <a:effectLst/>
                        </a:rPr>
                        <a:t>91100 - AMORTIZACIÓN DE LA DEUDA INTERNA CON INSTITUCIONES DE CRÉDITO</a:t>
                      </a:r>
                      <a:endParaRPr lang="es-MX" sz="800" b="0" i="0" u="none" strike="noStrike" dirty="0">
                        <a:solidFill>
                          <a:srgbClr val="000000"/>
                        </a:solidFill>
                        <a:effectLst/>
                        <a:latin typeface="Calibri"/>
                      </a:endParaRPr>
                    </a:p>
                  </a:txBody>
                  <a:tcPr marL="85725" marR="9525" marT="9525" marB="0" anchor="b"/>
                </a:tc>
                <a:tc>
                  <a:txBody>
                    <a:bodyPr/>
                    <a:lstStyle/>
                    <a:p>
                      <a:pPr algn="l" fontAlgn="b"/>
                      <a:r>
                        <a:rPr lang="es-MX" sz="800" u="none" strike="noStrike">
                          <a:effectLst/>
                        </a:rPr>
                        <a:t> $               21,972,219.70 </a:t>
                      </a:r>
                      <a:endParaRPr lang="es-MX" sz="800" b="0" i="0" u="none" strike="noStrike">
                        <a:solidFill>
                          <a:srgbClr val="000000"/>
                        </a:solidFill>
                        <a:effectLst/>
                        <a:latin typeface="Calibri"/>
                      </a:endParaRPr>
                    </a:p>
                  </a:txBody>
                  <a:tcPr marL="9525" marR="9525" marT="9525" marB="0" anchor="b"/>
                </a:tc>
              </a:tr>
              <a:tr h="142875">
                <a:tc>
                  <a:txBody>
                    <a:bodyPr/>
                    <a:lstStyle/>
                    <a:p>
                      <a:pPr algn="l" fontAlgn="b"/>
                      <a:r>
                        <a:rPr lang="es-MX" sz="800" b="0" i="0" u="none" strike="noStrike" dirty="0" smtClean="0">
                          <a:solidFill>
                            <a:srgbClr val="000000"/>
                          </a:solidFill>
                          <a:effectLst/>
                          <a:latin typeface="Calibri"/>
                        </a:rPr>
                        <a:t>Total General</a:t>
                      </a:r>
                      <a:endParaRPr lang="es-MX" sz="800" b="0" i="0" u="none" strike="noStrike" dirty="0">
                        <a:solidFill>
                          <a:srgbClr val="000000"/>
                        </a:solidFill>
                        <a:effectLst/>
                        <a:latin typeface="Calibri"/>
                      </a:endParaRPr>
                    </a:p>
                  </a:txBody>
                  <a:tcPr marL="9525" marR="9525" marT="9525" marB="0" anchor="b"/>
                </a:tc>
                <a:tc>
                  <a:txBody>
                    <a:bodyPr/>
                    <a:lstStyle/>
                    <a:p>
                      <a:pPr algn="l" fontAlgn="b"/>
                      <a:r>
                        <a:rPr lang="es-MX" sz="800" u="none" strike="noStrike" dirty="0">
                          <a:effectLst/>
                        </a:rPr>
                        <a:t> $        2,183,016,442.01 </a:t>
                      </a:r>
                      <a:endParaRPr lang="es-MX" sz="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0916952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ORGANISMOS DESCENTRALIZADOS</a:t>
            </a:r>
            <a:endParaRPr lang="es-MX"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63271286"/>
              </p:ext>
            </p:extLst>
          </p:nvPr>
        </p:nvGraphicFramePr>
        <p:xfrm>
          <a:off x="467544" y="1844824"/>
          <a:ext cx="3744416" cy="1729495"/>
        </p:xfrm>
        <a:graphic>
          <a:graphicData uri="http://schemas.openxmlformats.org/drawingml/2006/table">
            <a:tbl>
              <a:tblPr firstRow="1" firstCol="1" bandRow="1">
                <a:tableStyleId>{00A15C55-8517-42AA-B614-E9B94910E393}</a:tableStyleId>
              </a:tblPr>
              <a:tblGrid>
                <a:gridCol w="2311028"/>
                <a:gridCol w="1433388"/>
              </a:tblGrid>
              <a:tr h="465245">
                <a:tc>
                  <a:txBody>
                    <a:bodyPr/>
                    <a:lstStyle/>
                    <a:p>
                      <a:pPr algn="ctr">
                        <a:lnSpc>
                          <a:spcPct val="115000"/>
                        </a:lnSpc>
                        <a:spcAft>
                          <a:spcPts val="0"/>
                        </a:spcAft>
                      </a:pPr>
                      <a:r>
                        <a:rPr lang="es-MX" sz="1000">
                          <a:effectLst/>
                        </a:rPr>
                        <a:t>DIF TORREON</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PRESUPUESTO APROBADO</a:t>
                      </a:r>
                      <a:endParaRPr lang="es-MX" sz="1100">
                        <a:effectLst/>
                        <a:latin typeface="Calibri"/>
                        <a:ea typeface="Calibri"/>
                        <a:cs typeface="Times New Roman"/>
                      </a:endParaRPr>
                    </a:p>
                  </a:txBody>
                  <a:tcPr marL="44450" marR="44450" marT="0" marB="0" anchor="ctr"/>
                </a:tc>
              </a:tr>
              <a:tr h="252850">
                <a:tc>
                  <a:txBody>
                    <a:bodyPr/>
                    <a:lstStyle/>
                    <a:p>
                      <a:pPr>
                        <a:lnSpc>
                          <a:spcPct val="115000"/>
                        </a:lnSpc>
                        <a:spcAft>
                          <a:spcPts val="0"/>
                        </a:spcAft>
                      </a:pPr>
                      <a:r>
                        <a:rPr lang="es-MX" sz="1000">
                          <a:effectLst/>
                        </a:rPr>
                        <a:t>1000 Servicios  Personales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49,500,000</a:t>
                      </a:r>
                      <a:endParaRPr lang="es-MX" sz="1100">
                        <a:effectLst/>
                        <a:latin typeface="Calibri"/>
                        <a:ea typeface="Calibri"/>
                        <a:cs typeface="Times New Roman"/>
                      </a:endParaRPr>
                    </a:p>
                  </a:txBody>
                  <a:tcPr marL="44450" marR="44450" marT="0" marB="0" anchor="b"/>
                </a:tc>
              </a:tr>
              <a:tr h="252850">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4,470,000</a:t>
                      </a:r>
                      <a:endParaRPr lang="es-MX" sz="1100">
                        <a:effectLst/>
                        <a:latin typeface="Calibri"/>
                        <a:ea typeface="Calibri"/>
                        <a:cs typeface="Times New Roman"/>
                      </a:endParaRPr>
                    </a:p>
                  </a:txBody>
                  <a:tcPr marL="44450" marR="44450" marT="0" marB="0" anchor="b"/>
                </a:tc>
              </a:tr>
              <a:tr h="252850">
                <a:tc>
                  <a:txBody>
                    <a:bodyPr/>
                    <a:lstStyle/>
                    <a:p>
                      <a:pPr>
                        <a:lnSpc>
                          <a:spcPct val="115000"/>
                        </a:lnSpc>
                        <a:spcAft>
                          <a:spcPts val="0"/>
                        </a:spcAft>
                      </a:pPr>
                      <a:r>
                        <a:rPr lang="es-MX" sz="1000">
                          <a:effectLst/>
                        </a:rPr>
                        <a:t>3000 Gastos Generales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6,175,000</a:t>
                      </a:r>
                      <a:endParaRPr lang="es-MX" sz="1100">
                        <a:effectLst/>
                        <a:latin typeface="Calibri"/>
                        <a:ea typeface="Calibri"/>
                        <a:cs typeface="Times New Roman"/>
                      </a:endParaRPr>
                    </a:p>
                  </a:txBody>
                  <a:tcPr marL="44450" marR="44450" marT="0" marB="0" anchor="b"/>
                </a:tc>
              </a:tr>
              <a:tr h="252850">
                <a:tc>
                  <a:txBody>
                    <a:bodyPr/>
                    <a:lstStyle/>
                    <a:p>
                      <a:pPr>
                        <a:lnSpc>
                          <a:spcPct val="115000"/>
                        </a:lnSpc>
                        <a:spcAft>
                          <a:spcPts val="0"/>
                        </a:spcAft>
                      </a:pPr>
                      <a:r>
                        <a:rPr lang="es-MX" sz="1000">
                          <a:effectLst/>
                        </a:rPr>
                        <a:t>4000 Transferencias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9,855,000</a:t>
                      </a:r>
                      <a:endParaRPr lang="es-MX" sz="1100">
                        <a:effectLst/>
                        <a:latin typeface="Calibri"/>
                        <a:ea typeface="Calibri"/>
                        <a:cs typeface="Times New Roman"/>
                      </a:endParaRPr>
                    </a:p>
                  </a:txBody>
                  <a:tcPr marL="44450" marR="44450" marT="0" marB="0" anchor="b"/>
                </a:tc>
              </a:tr>
              <a:tr h="252850">
                <a:tc>
                  <a:txBody>
                    <a:bodyPr/>
                    <a:lstStyle/>
                    <a:p>
                      <a:pPr>
                        <a:lnSpc>
                          <a:spcPct val="115000"/>
                        </a:lnSpc>
                        <a:spcAft>
                          <a:spcPts val="0"/>
                        </a:spcAft>
                      </a:pPr>
                      <a:r>
                        <a:rPr lang="es-MX" sz="1000">
                          <a:effectLst/>
                        </a:rPr>
                        <a:t>Total General</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$70,000,000       </a:t>
                      </a:r>
                      <a:endParaRPr lang="es-MX" sz="1100" dirty="0">
                        <a:effectLst/>
                        <a:latin typeface="Calibri"/>
                        <a:ea typeface="Calibri"/>
                        <a:cs typeface="Times New Roman"/>
                      </a:endParaRPr>
                    </a:p>
                  </a:txBody>
                  <a:tcPr marL="44450" marR="44450" marT="0" marB="0" anchor="b"/>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777129967"/>
              </p:ext>
            </p:extLst>
          </p:nvPr>
        </p:nvGraphicFramePr>
        <p:xfrm>
          <a:off x="4427984" y="1844824"/>
          <a:ext cx="3744416" cy="1728194"/>
        </p:xfrm>
        <a:graphic>
          <a:graphicData uri="http://schemas.openxmlformats.org/drawingml/2006/table">
            <a:tbl>
              <a:tblPr firstRow="1" firstCol="1" bandRow="1">
                <a:tableStyleId>{F5AB1C69-6EDB-4FF4-983F-18BD219EF322}</a:tableStyleId>
              </a:tblPr>
              <a:tblGrid>
                <a:gridCol w="2304256"/>
                <a:gridCol w="1440160"/>
              </a:tblGrid>
              <a:tr h="464894">
                <a:tc>
                  <a:txBody>
                    <a:bodyPr/>
                    <a:lstStyle/>
                    <a:p>
                      <a:pPr algn="ctr">
                        <a:lnSpc>
                          <a:spcPct val="115000"/>
                        </a:lnSpc>
                        <a:spcAft>
                          <a:spcPts val="0"/>
                        </a:spcAft>
                      </a:pPr>
                      <a:r>
                        <a:rPr lang="es-MX" sz="1000" dirty="0">
                          <a:effectLst/>
                        </a:rPr>
                        <a:t>INSTITUTO MUNICIPAL DE PLANEACIÓN Y COMPETITIVIDAD DE TORREÓN</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PRESUPUESTO APROBADO</a:t>
                      </a:r>
                      <a:endParaRPr lang="es-MX" sz="1100">
                        <a:effectLst/>
                        <a:latin typeface="Calibri"/>
                        <a:ea typeface="Calibri"/>
                        <a:cs typeface="Times New Roman"/>
                      </a:endParaRPr>
                    </a:p>
                  </a:txBody>
                  <a:tcPr marL="44450" marR="44450" marT="0" marB="0" anchor="ctr"/>
                </a:tc>
              </a:tr>
              <a:tr h="252660">
                <a:tc>
                  <a:txBody>
                    <a:bodyPr/>
                    <a:lstStyle/>
                    <a:p>
                      <a:pPr>
                        <a:lnSpc>
                          <a:spcPct val="115000"/>
                        </a:lnSpc>
                        <a:spcAft>
                          <a:spcPts val="0"/>
                        </a:spcAft>
                      </a:pPr>
                      <a:r>
                        <a:rPr lang="es-MX" sz="1000">
                          <a:effectLst/>
                        </a:rPr>
                        <a:t>1000 Servicios  Personales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8,042,290</a:t>
                      </a:r>
                      <a:endParaRPr lang="es-MX" sz="1100">
                        <a:effectLst/>
                        <a:latin typeface="Calibri"/>
                        <a:ea typeface="Calibri"/>
                        <a:cs typeface="Times New Roman"/>
                      </a:endParaRPr>
                    </a:p>
                  </a:txBody>
                  <a:tcPr marL="44450" marR="44450" marT="0" marB="0" anchor="b"/>
                </a:tc>
              </a:tr>
              <a:tr h="252660">
                <a:tc>
                  <a:txBody>
                    <a:bodyPr/>
                    <a:lstStyle/>
                    <a:p>
                      <a:pPr>
                        <a:lnSpc>
                          <a:spcPct val="115000"/>
                        </a:lnSpc>
                        <a:spcAft>
                          <a:spcPts val="0"/>
                        </a:spcAft>
                      </a:pPr>
                      <a:r>
                        <a:rPr lang="es-MX" sz="1000" dirty="0">
                          <a:effectLst/>
                        </a:rPr>
                        <a:t>2000 Materiales y Suministros</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197,600</a:t>
                      </a:r>
                      <a:endParaRPr lang="es-MX" sz="1100">
                        <a:effectLst/>
                        <a:latin typeface="Calibri"/>
                        <a:ea typeface="Calibri"/>
                        <a:cs typeface="Times New Roman"/>
                      </a:endParaRPr>
                    </a:p>
                  </a:txBody>
                  <a:tcPr marL="44450" marR="44450" marT="0" marB="0" anchor="b"/>
                </a:tc>
              </a:tr>
              <a:tr h="252660">
                <a:tc>
                  <a:txBody>
                    <a:bodyPr/>
                    <a:lstStyle/>
                    <a:p>
                      <a:pPr>
                        <a:lnSpc>
                          <a:spcPct val="115000"/>
                        </a:lnSpc>
                        <a:spcAft>
                          <a:spcPts val="0"/>
                        </a:spcAft>
                      </a:pPr>
                      <a:r>
                        <a:rPr lang="es-MX" sz="1000">
                          <a:effectLst/>
                        </a:rPr>
                        <a:t>3000 Gastos Generales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1,745,036</a:t>
                      </a:r>
                      <a:endParaRPr lang="es-MX" sz="1100">
                        <a:effectLst/>
                        <a:latin typeface="Calibri"/>
                        <a:ea typeface="Calibri"/>
                        <a:cs typeface="Times New Roman"/>
                      </a:endParaRPr>
                    </a:p>
                  </a:txBody>
                  <a:tcPr marL="44450" marR="44450" marT="0" marB="0" anchor="b"/>
                </a:tc>
              </a:tr>
              <a:tr h="252660">
                <a:tc>
                  <a:txBody>
                    <a:bodyPr/>
                    <a:lstStyle/>
                    <a:p>
                      <a:pPr>
                        <a:lnSpc>
                          <a:spcPct val="115000"/>
                        </a:lnSpc>
                        <a:spcAft>
                          <a:spcPts val="0"/>
                        </a:spcAft>
                      </a:pPr>
                      <a:r>
                        <a:rPr lang="es-MX" sz="1000">
                          <a:effectLst/>
                        </a:rPr>
                        <a:t>5000 Bienes Muebles e Inmuebles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15,074</a:t>
                      </a:r>
                      <a:endParaRPr lang="es-MX" sz="1100">
                        <a:effectLst/>
                        <a:latin typeface="Calibri"/>
                        <a:ea typeface="Calibri"/>
                        <a:cs typeface="Times New Roman"/>
                      </a:endParaRPr>
                    </a:p>
                  </a:txBody>
                  <a:tcPr marL="44450" marR="44450" marT="0" marB="0" anchor="b"/>
                </a:tc>
              </a:tr>
              <a:tr h="252660">
                <a:tc>
                  <a:txBody>
                    <a:bodyPr/>
                    <a:lstStyle/>
                    <a:p>
                      <a:pPr>
                        <a:lnSpc>
                          <a:spcPct val="115000"/>
                        </a:lnSpc>
                        <a:spcAft>
                          <a:spcPts val="0"/>
                        </a:spcAft>
                      </a:pPr>
                      <a:r>
                        <a:rPr lang="es-MX" sz="1000">
                          <a:effectLst/>
                        </a:rPr>
                        <a:t>Total General</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$10,000,000       </a:t>
                      </a:r>
                      <a:endParaRPr lang="es-MX" sz="1100" dirty="0">
                        <a:effectLst/>
                        <a:latin typeface="Calibri"/>
                        <a:ea typeface="Calibri"/>
                        <a:cs typeface="Times New Roman"/>
                      </a:endParaRPr>
                    </a:p>
                  </a:txBody>
                  <a:tcPr marL="44450" marR="44450" marT="0" marB="0" anchor="b"/>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353511843"/>
              </p:ext>
            </p:extLst>
          </p:nvPr>
        </p:nvGraphicFramePr>
        <p:xfrm>
          <a:off x="4427984" y="3861048"/>
          <a:ext cx="3744416" cy="2304255"/>
        </p:xfrm>
        <a:graphic>
          <a:graphicData uri="http://schemas.openxmlformats.org/drawingml/2006/table">
            <a:tbl>
              <a:tblPr firstRow="1" firstCol="1" bandRow="1">
                <a:tableStyleId>{21E4AEA4-8DFA-4A89-87EB-49C32662AFE0}</a:tableStyleId>
              </a:tblPr>
              <a:tblGrid>
                <a:gridCol w="2304256"/>
                <a:gridCol w="1440160"/>
              </a:tblGrid>
              <a:tr h="468762">
                <a:tc>
                  <a:txBody>
                    <a:bodyPr/>
                    <a:lstStyle/>
                    <a:p>
                      <a:pPr>
                        <a:lnSpc>
                          <a:spcPct val="115000"/>
                        </a:lnSpc>
                        <a:spcAft>
                          <a:spcPts val="0"/>
                        </a:spcAft>
                      </a:pPr>
                      <a:r>
                        <a:rPr lang="es-MX" sz="1000" dirty="0">
                          <a:effectLst/>
                        </a:rPr>
                        <a:t>INSTITUTO MUNICIPAL DE LA MUJER DE TORREON      </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PRESUPUESTO APROBADO</a:t>
                      </a:r>
                      <a:endParaRPr lang="es-MX" sz="1100">
                        <a:effectLst/>
                        <a:latin typeface="Calibri"/>
                        <a:ea typeface="Calibri"/>
                        <a:cs typeface="Times New Roman"/>
                      </a:endParaRPr>
                    </a:p>
                  </a:txBody>
                  <a:tcPr marL="44450" marR="44450" marT="0" marB="0" anchor="ctr"/>
                </a:tc>
              </a:tr>
              <a:tr h="232277">
                <a:tc>
                  <a:txBody>
                    <a:bodyPr/>
                    <a:lstStyle/>
                    <a:p>
                      <a:pPr>
                        <a:lnSpc>
                          <a:spcPct val="115000"/>
                        </a:lnSpc>
                        <a:spcAft>
                          <a:spcPts val="0"/>
                        </a:spcAft>
                      </a:pPr>
                      <a:r>
                        <a:rPr lang="es-MX" sz="1000" dirty="0">
                          <a:effectLst/>
                        </a:rPr>
                        <a:t>1000  Servicios Personales</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5,637,281</a:t>
                      </a:r>
                      <a:endParaRPr lang="es-MX" sz="1100">
                        <a:effectLst/>
                        <a:latin typeface="Calibri"/>
                        <a:ea typeface="Calibri"/>
                        <a:cs typeface="Times New Roman"/>
                      </a:endParaRPr>
                    </a:p>
                  </a:txBody>
                  <a:tcPr marL="44450" marR="44450" marT="0" marB="0" anchor="ctr"/>
                </a:tc>
              </a:tr>
              <a:tr h="232277">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880,000</a:t>
                      </a:r>
                      <a:endParaRPr lang="es-MX" sz="1100">
                        <a:effectLst/>
                        <a:latin typeface="Calibri"/>
                        <a:ea typeface="Calibri"/>
                        <a:cs typeface="Times New Roman"/>
                      </a:endParaRPr>
                    </a:p>
                  </a:txBody>
                  <a:tcPr marL="44450" marR="44450" marT="0" marB="0" anchor="ctr"/>
                </a:tc>
              </a:tr>
              <a:tr h="232277">
                <a:tc>
                  <a:txBody>
                    <a:bodyPr/>
                    <a:lstStyle/>
                    <a:p>
                      <a:pPr>
                        <a:lnSpc>
                          <a:spcPct val="115000"/>
                        </a:lnSpc>
                        <a:spcAft>
                          <a:spcPts val="0"/>
                        </a:spcAft>
                      </a:pPr>
                      <a:r>
                        <a:rPr lang="es-MX" sz="1000">
                          <a:effectLst/>
                        </a:rPr>
                        <a:t>3000 Servicios Generales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1,072,719</a:t>
                      </a:r>
                      <a:endParaRPr lang="es-MX" sz="1100">
                        <a:effectLst/>
                        <a:latin typeface="Calibri"/>
                        <a:ea typeface="Calibri"/>
                        <a:cs typeface="Times New Roman"/>
                      </a:endParaRPr>
                    </a:p>
                  </a:txBody>
                  <a:tcPr marL="44450" marR="44450" marT="0" marB="0" anchor="ctr"/>
                </a:tc>
              </a:tr>
              <a:tr h="464554">
                <a:tc>
                  <a:txBody>
                    <a:bodyPr/>
                    <a:lstStyle/>
                    <a:p>
                      <a:pPr>
                        <a:lnSpc>
                          <a:spcPct val="115000"/>
                        </a:lnSpc>
                        <a:spcAft>
                          <a:spcPts val="0"/>
                        </a:spcAft>
                      </a:pPr>
                      <a:r>
                        <a:rPr lang="es-MX" sz="1000">
                          <a:effectLst/>
                        </a:rPr>
                        <a:t>4000 Transferencias Asignaciones Subsidios y otras Ayudas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922,000</a:t>
                      </a:r>
                      <a:endParaRPr lang="es-MX" sz="1100">
                        <a:effectLst/>
                        <a:latin typeface="Calibri"/>
                        <a:ea typeface="Calibri"/>
                        <a:cs typeface="Times New Roman"/>
                      </a:endParaRPr>
                    </a:p>
                  </a:txBody>
                  <a:tcPr marL="44450" marR="44450" marT="0" marB="0" anchor="ctr"/>
                </a:tc>
              </a:tr>
              <a:tr h="232277">
                <a:tc>
                  <a:txBody>
                    <a:bodyPr/>
                    <a:lstStyle/>
                    <a:p>
                      <a:pPr>
                        <a:lnSpc>
                          <a:spcPct val="115000"/>
                        </a:lnSpc>
                        <a:spcAft>
                          <a:spcPts val="0"/>
                        </a:spcAft>
                      </a:pPr>
                      <a:r>
                        <a:rPr lang="es-MX" sz="1000" dirty="0">
                          <a:effectLst/>
                        </a:rPr>
                        <a:t>5000 Bienes Muebles e Inmuebles</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488,000</a:t>
                      </a:r>
                      <a:endParaRPr lang="es-MX" sz="1100">
                        <a:effectLst/>
                        <a:latin typeface="Calibri"/>
                        <a:ea typeface="Calibri"/>
                        <a:cs typeface="Times New Roman"/>
                      </a:endParaRPr>
                    </a:p>
                  </a:txBody>
                  <a:tcPr marL="44450" marR="44450" marT="0" marB="0" anchor="ctr"/>
                </a:tc>
              </a:tr>
              <a:tr h="441831">
                <a:tc>
                  <a:txBody>
                    <a:bodyPr/>
                    <a:lstStyle/>
                    <a:p>
                      <a:pPr algn="just">
                        <a:lnSpc>
                          <a:spcPct val="115000"/>
                        </a:lnSpc>
                        <a:spcAft>
                          <a:spcPts val="0"/>
                        </a:spcAft>
                      </a:pPr>
                      <a:r>
                        <a:rPr lang="es-MX" sz="1000" dirty="0">
                          <a:effectLst/>
                        </a:rPr>
                        <a:t> TOTAL GENERAL</a:t>
                      </a:r>
                      <a:endParaRPr lang="es-MX"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9,000,000</a:t>
                      </a:r>
                      <a:endParaRPr lang="es-MX" sz="1100" dirty="0">
                        <a:effectLst/>
                        <a:latin typeface="Calibri"/>
                        <a:ea typeface="Calibri"/>
                        <a:cs typeface="Times New Roman"/>
                      </a:endParaRPr>
                    </a:p>
                  </a:txBody>
                  <a:tcPr marL="44450" marR="44450" marT="0" marB="0" anchor="ct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2932624046"/>
              </p:ext>
            </p:extLst>
          </p:nvPr>
        </p:nvGraphicFramePr>
        <p:xfrm>
          <a:off x="467544" y="3861048"/>
          <a:ext cx="3744416" cy="2298045"/>
        </p:xfrm>
        <a:graphic>
          <a:graphicData uri="http://schemas.openxmlformats.org/drawingml/2006/table">
            <a:tbl>
              <a:tblPr>
                <a:tableStyleId>{5C22544A-7EE6-4342-B048-85BDC9FD1C3A}</a:tableStyleId>
              </a:tblPr>
              <a:tblGrid>
                <a:gridCol w="2304256"/>
                <a:gridCol w="1440160"/>
              </a:tblGrid>
              <a:tr h="284726">
                <a:tc>
                  <a:txBody>
                    <a:bodyPr/>
                    <a:lstStyle/>
                    <a:p>
                      <a:pPr algn="ctr">
                        <a:lnSpc>
                          <a:spcPct val="115000"/>
                        </a:lnSpc>
                        <a:spcAft>
                          <a:spcPts val="0"/>
                        </a:spcAft>
                      </a:pPr>
                      <a:r>
                        <a:rPr lang="es-MX" sz="1000" kern="50" dirty="0">
                          <a:solidFill>
                            <a:schemeClr val="bg1"/>
                          </a:solidFill>
                          <a:effectLst/>
                        </a:rPr>
                        <a:t>INSTITUTO MUNICIPAL DEL DEPORTE</a:t>
                      </a:r>
                      <a:endParaRPr lang="es-MX" sz="1100" dirty="0">
                        <a:solidFill>
                          <a:schemeClr val="bg1"/>
                        </a:solidFill>
                        <a:effectLst/>
                        <a:latin typeface="Calibri"/>
                        <a:ea typeface="Calibri"/>
                        <a:cs typeface="Times New Roman"/>
                      </a:endParaRPr>
                    </a:p>
                  </a:txBody>
                  <a:tcPr marL="41275" marR="44450" marT="0" marB="0" anchor="ctr">
                    <a:solidFill>
                      <a:schemeClr val="bg2">
                        <a:lumMod val="50000"/>
                      </a:schemeClr>
                    </a:solidFill>
                  </a:tcPr>
                </a:tc>
                <a:tc>
                  <a:txBody>
                    <a:bodyPr/>
                    <a:lstStyle/>
                    <a:p>
                      <a:pPr algn="ctr">
                        <a:lnSpc>
                          <a:spcPct val="115000"/>
                        </a:lnSpc>
                        <a:spcAft>
                          <a:spcPts val="0"/>
                        </a:spcAft>
                      </a:pPr>
                      <a:r>
                        <a:rPr lang="es-MX" sz="1000" kern="50" dirty="0" smtClean="0">
                          <a:solidFill>
                            <a:schemeClr val="bg1"/>
                          </a:solidFill>
                          <a:effectLst/>
                        </a:rPr>
                        <a:t>PRESUPUESTO APROBADO</a:t>
                      </a:r>
                      <a:endParaRPr lang="es-MX" sz="1100" dirty="0">
                        <a:solidFill>
                          <a:schemeClr val="bg1"/>
                        </a:solidFill>
                        <a:effectLst/>
                        <a:latin typeface="Calibri"/>
                        <a:ea typeface="Calibri"/>
                        <a:cs typeface="Times New Roman"/>
                      </a:endParaRPr>
                    </a:p>
                  </a:txBody>
                  <a:tcPr marL="41275" marR="44450" marT="0" marB="0" anchor="ctr">
                    <a:solidFill>
                      <a:schemeClr val="bg2">
                        <a:lumMod val="50000"/>
                      </a:schemeClr>
                    </a:solidFill>
                  </a:tcPr>
                </a:tc>
              </a:tr>
              <a:tr h="284726">
                <a:tc>
                  <a:txBody>
                    <a:bodyPr/>
                    <a:lstStyle/>
                    <a:p>
                      <a:pPr>
                        <a:lnSpc>
                          <a:spcPct val="115000"/>
                        </a:lnSpc>
                        <a:spcAft>
                          <a:spcPts val="0"/>
                        </a:spcAft>
                      </a:pPr>
                      <a:r>
                        <a:rPr lang="es-MX" sz="1000" kern="50" dirty="0">
                          <a:solidFill>
                            <a:schemeClr val="bg1"/>
                          </a:solidFill>
                          <a:effectLst/>
                        </a:rPr>
                        <a:t>1000 Servicios Personales</a:t>
                      </a:r>
                      <a:endParaRPr lang="es-MX" sz="1100" dirty="0">
                        <a:solidFill>
                          <a:schemeClr val="bg1"/>
                        </a:solidFill>
                        <a:effectLst/>
                        <a:latin typeface="Calibri"/>
                        <a:ea typeface="Calibri"/>
                        <a:cs typeface="Times New Roman"/>
                      </a:endParaRPr>
                    </a:p>
                  </a:txBody>
                  <a:tcPr marL="41275" marR="44450" marT="0" marB="0" anchor="b">
                    <a:solidFill>
                      <a:schemeClr val="bg2">
                        <a:lumMod val="50000"/>
                      </a:schemeClr>
                    </a:solidFill>
                  </a:tcPr>
                </a:tc>
                <a:tc>
                  <a:txBody>
                    <a:bodyPr/>
                    <a:lstStyle/>
                    <a:p>
                      <a:pPr algn="r">
                        <a:lnSpc>
                          <a:spcPct val="115000"/>
                        </a:lnSpc>
                        <a:spcAft>
                          <a:spcPts val="0"/>
                        </a:spcAft>
                      </a:pPr>
                      <a:r>
                        <a:rPr lang="es-MX" sz="1000" kern="50" dirty="0">
                          <a:effectLst/>
                        </a:rPr>
                        <a:t>10,027,100</a:t>
                      </a:r>
                      <a:endParaRPr lang="es-MX" sz="1100" dirty="0">
                        <a:effectLst/>
                        <a:latin typeface="Calibri"/>
                        <a:ea typeface="Calibri"/>
                        <a:cs typeface="Times New Roman"/>
                      </a:endParaRPr>
                    </a:p>
                  </a:txBody>
                  <a:tcPr marL="41275" marR="44450" marT="0" marB="0" anchor="b"/>
                </a:tc>
              </a:tr>
              <a:tr h="284726">
                <a:tc>
                  <a:txBody>
                    <a:bodyPr/>
                    <a:lstStyle/>
                    <a:p>
                      <a:pPr>
                        <a:lnSpc>
                          <a:spcPct val="115000"/>
                        </a:lnSpc>
                        <a:spcAft>
                          <a:spcPts val="0"/>
                        </a:spcAft>
                      </a:pPr>
                      <a:r>
                        <a:rPr lang="es-MX" sz="1000" kern="50" dirty="0">
                          <a:solidFill>
                            <a:schemeClr val="bg1"/>
                          </a:solidFill>
                          <a:effectLst/>
                        </a:rPr>
                        <a:t>2000 Materiales y Suministros</a:t>
                      </a:r>
                      <a:endParaRPr lang="es-MX" sz="1100" dirty="0">
                        <a:solidFill>
                          <a:schemeClr val="bg1"/>
                        </a:solidFill>
                        <a:effectLst/>
                        <a:latin typeface="Calibri"/>
                        <a:ea typeface="Calibri"/>
                        <a:cs typeface="Times New Roman"/>
                      </a:endParaRPr>
                    </a:p>
                  </a:txBody>
                  <a:tcPr marL="41275" marR="44450" marT="0" marB="0" anchor="b">
                    <a:solidFill>
                      <a:schemeClr val="bg2">
                        <a:lumMod val="50000"/>
                      </a:schemeClr>
                    </a:solidFill>
                  </a:tcPr>
                </a:tc>
                <a:tc>
                  <a:txBody>
                    <a:bodyPr/>
                    <a:lstStyle/>
                    <a:p>
                      <a:pPr algn="r">
                        <a:lnSpc>
                          <a:spcPct val="115000"/>
                        </a:lnSpc>
                        <a:spcAft>
                          <a:spcPts val="0"/>
                        </a:spcAft>
                      </a:pPr>
                      <a:r>
                        <a:rPr lang="es-MX" sz="1000" kern="50" dirty="0">
                          <a:effectLst/>
                        </a:rPr>
                        <a:t>1,215,500</a:t>
                      </a:r>
                      <a:endParaRPr lang="es-MX" sz="1100" dirty="0">
                        <a:effectLst/>
                        <a:latin typeface="Calibri"/>
                        <a:ea typeface="Calibri"/>
                        <a:cs typeface="Times New Roman"/>
                      </a:endParaRPr>
                    </a:p>
                  </a:txBody>
                  <a:tcPr marL="41275" marR="44450" marT="0" marB="0" anchor="b">
                    <a:solidFill>
                      <a:schemeClr val="bg2">
                        <a:lumMod val="90000"/>
                      </a:schemeClr>
                    </a:solidFill>
                  </a:tcPr>
                </a:tc>
              </a:tr>
              <a:tr h="284726">
                <a:tc>
                  <a:txBody>
                    <a:bodyPr/>
                    <a:lstStyle/>
                    <a:p>
                      <a:pPr>
                        <a:lnSpc>
                          <a:spcPct val="115000"/>
                        </a:lnSpc>
                        <a:spcAft>
                          <a:spcPts val="0"/>
                        </a:spcAft>
                      </a:pPr>
                      <a:r>
                        <a:rPr lang="es-MX" sz="1000" kern="50" dirty="0">
                          <a:solidFill>
                            <a:schemeClr val="bg1"/>
                          </a:solidFill>
                          <a:effectLst/>
                        </a:rPr>
                        <a:t>3000 Servicios Generales</a:t>
                      </a:r>
                      <a:endParaRPr lang="es-MX" sz="1100" dirty="0">
                        <a:solidFill>
                          <a:schemeClr val="bg1"/>
                        </a:solidFill>
                        <a:effectLst/>
                        <a:latin typeface="Calibri"/>
                        <a:ea typeface="Calibri"/>
                        <a:cs typeface="Times New Roman"/>
                      </a:endParaRPr>
                    </a:p>
                  </a:txBody>
                  <a:tcPr marL="41275" marR="44450" marT="0" marB="0" anchor="b">
                    <a:solidFill>
                      <a:schemeClr val="bg2">
                        <a:lumMod val="50000"/>
                      </a:schemeClr>
                    </a:solidFill>
                  </a:tcPr>
                </a:tc>
                <a:tc>
                  <a:txBody>
                    <a:bodyPr/>
                    <a:lstStyle/>
                    <a:p>
                      <a:pPr algn="r">
                        <a:lnSpc>
                          <a:spcPct val="115000"/>
                        </a:lnSpc>
                        <a:spcAft>
                          <a:spcPts val="0"/>
                        </a:spcAft>
                      </a:pPr>
                      <a:r>
                        <a:rPr lang="es-MX" sz="1000" kern="50">
                          <a:effectLst/>
                        </a:rPr>
                        <a:t>795,600</a:t>
                      </a:r>
                      <a:endParaRPr lang="es-MX" sz="1100">
                        <a:effectLst/>
                        <a:latin typeface="Calibri"/>
                        <a:ea typeface="Calibri"/>
                        <a:cs typeface="Times New Roman"/>
                      </a:endParaRPr>
                    </a:p>
                  </a:txBody>
                  <a:tcPr marL="41275" marR="44450" marT="0" marB="0" anchor="b"/>
                </a:tc>
              </a:tr>
              <a:tr h="523895">
                <a:tc>
                  <a:txBody>
                    <a:bodyPr/>
                    <a:lstStyle/>
                    <a:p>
                      <a:pPr>
                        <a:lnSpc>
                          <a:spcPct val="115000"/>
                        </a:lnSpc>
                        <a:spcAft>
                          <a:spcPts val="0"/>
                        </a:spcAft>
                      </a:pPr>
                      <a:r>
                        <a:rPr lang="es-MX" sz="1000" kern="50" dirty="0">
                          <a:solidFill>
                            <a:schemeClr val="bg1"/>
                          </a:solidFill>
                          <a:effectLst/>
                        </a:rPr>
                        <a:t>4000 Transferencias, asignaciones, subsidios y otras ayudas</a:t>
                      </a:r>
                      <a:endParaRPr lang="es-MX" sz="1100" dirty="0">
                        <a:solidFill>
                          <a:schemeClr val="bg1"/>
                        </a:solidFill>
                        <a:effectLst/>
                        <a:latin typeface="Calibri"/>
                        <a:ea typeface="Calibri"/>
                        <a:cs typeface="Times New Roman"/>
                      </a:endParaRPr>
                    </a:p>
                  </a:txBody>
                  <a:tcPr marL="41275" marR="44450" marT="0" marB="0" anchor="b">
                    <a:solidFill>
                      <a:schemeClr val="bg2">
                        <a:lumMod val="50000"/>
                      </a:schemeClr>
                    </a:solidFill>
                  </a:tcPr>
                </a:tc>
                <a:tc>
                  <a:txBody>
                    <a:bodyPr/>
                    <a:lstStyle/>
                    <a:p>
                      <a:pPr algn="r">
                        <a:lnSpc>
                          <a:spcPct val="115000"/>
                        </a:lnSpc>
                        <a:spcAft>
                          <a:spcPts val="0"/>
                        </a:spcAft>
                      </a:pPr>
                      <a:r>
                        <a:rPr lang="es-MX" sz="1000" kern="50" dirty="0">
                          <a:effectLst/>
                        </a:rPr>
                        <a:t>1,766,000</a:t>
                      </a:r>
                      <a:endParaRPr lang="es-MX" sz="1100" dirty="0">
                        <a:effectLst/>
                        <a:latin typeface="Calibri"/>
                        <a:ea typeface="Calibri"/>
                        <a:cs typeface="Times New Roman"/>
                      </a:endParaRPr>
                    </a:p>
                  </a:txBody>
                  <a:tcPr marL="41275" marR="44450" marT="0" marB="0" anchor="b">
                    <a:solidFill>
                      <a:schemeClr val="bg2">
                        <a:lumMod val="90000"/>
                      </a:schemeClr>
                    </a:solidFill>
                  </a:tcPr>
                </a:tc>
              </a:tr>
              <a:tr h="284726">
                <a:tc>
                  <a:txBody>
                    <a:bodyPr/>
                    <a:lstStyle/>
                    <a:p>
                      <a:pPr>
                        <a:lnSpc>
                          <a:spcPct val="115000"/>
                        </a:lnSpc>
                        <a:spcAft>
                          <a:spcPts val="0"/>
                        </a:spcAft>
                      </a:pPr>
                      <a:r>
                        <a:rPr lang="es-MX" sz="1000" kern="50" dirty="0">
                          <a:solidFill>
                            <a:schemeClr val="bg1"/>
                          </a:solidFill>
                          <a:effectLst/>
                        </a:rPr>
                        <a:t>5000 Bienes Muebles e Inmuebles</a:t>
                      </a:r>
                      <a:endParaRPr lang="es-MX" sz="1100" dirty="0">
                        <a:solidFill>
                          <a:schemeClr val="bg1"/>
                        </a:solidFill>
                        <a:effectLst/>
                        <a:latin typeface="Calibri"/>
                        <a:ea typeface="Calibri"/>
                        <a:cs typeface="Times New Roman"/>
                      </a:endParaRPr>
                    </a:p>
                  </a:txBody>
                  <a:tcPr marL="41275" marR="44450" marT="0" marB="0" anchor="b">
                    <a:solidFill>
                      <a:schemeClr val="bg2">
                        <a:lumMod val="50000"/>
                      </a:schemeClr>
                    </a:solidFill>
                  </a:tcPr>
                </a:tc>
                <a:tc>
                  <a:txBody>
                    <a:bodyPr/>
                    <a:lstStyle/>
                    <a:p>
                      <a:pPr algn="r">
                        <a:lnSpc>
                          <a:spcPct val="115000"/>
                        </a:lnSpc>
                        <a:spcAft>
                          <a:spcPts val="0"/>
                        </a:spcAft>
                      </a:pPr>
                      <a:r>
                        <a:rPr lang="es-MX" sz="1000" kern="50">
                          <a:effectLst/>
                        </a:rPr>
                        <a:t>152,500</a:t>
                      </a:r>
                      <a:endParaRPr lang="es-MX" sz="1100">
                        <a:effectLst/>
                        <a:latin typeface="Calibri"/>
                        <a:ea typeface="Calibri"/>
                        <a:cs typeface="Times New Roman"/>
                      </a:endParaRPr>
                    </a:p>
                  </a:txBody>
                  <a:tcPr marL="41275" marR="44450" marT="0" marB="0" anchor="b"/>
                </a:tc>
              </a:tr>
              <a:tr h="284726">
                <a:tc>
                  <a:txBody>
                    <a:bodyPr/>
                    <a:lstStyle/>
                    <a:p>
                      <a:pPr>
                        <a:lnSpc>
                          <a:spcPct val="115000"/>
                        </a:lnSpc>
                        <a:spcAft>
                          <a:spcPts val="0"/>
                        </a:spcAft>
                      </a:pPr>
                      <a:r>
                        <a:rPr lang="es-MX" sz="1000" kern="50" dirty="0">
                          <a:solidFill>
                            <a:schemeClr val="bg1"/>
                          </a:solidFill>
                          <a:effectLst/>
                        </a:rPr>
                        <a:t> </a:t>
                      </a:r>
                      <a:r>
                        <a:rPr lang="es-MX" sz="1000" kern="50" dirty="0" smtClean="0">
                          <a:solidFill>
                            <a:schemeClr val="bg1"/>
                          </a:solidFill>
                          <a:effectLst/>
                        </a:rPr>
                        <a:t>Total General</a:t>
                      </a:r>
                      <a:endParaRPr lang="es-MX" sz="1100" dirty="0">
                        <a:solidFill>
                          <a:schemeClr val="bg1"/>
                        </a:solidFill>
                        <a:effectLst/>
                        <a:latin typeface="Calibri"/>
                        <a:ea typeface="Calibri"/>
                        <a:cs typeface="Times New Roman"/>
                      </a:endParaRPr>
                    </a:p>
                  </a:txBody>
                  <a:tcPr marL="41275" marR="44450" marT="0" marB="0" anchor="b">
                    <a:solidFill>
                      <a:schemeClr val="bg2">
                        <a:lumMod val="50000"/>
                      </a:schemeClr>
                    </a:solidFill>
                  </a:tcPr>
                </a:tc>
                <a:tc>
                  <a:txBody>
                    <a:bodyPr/>
                    <a:lstStyle/>
                    <a:p>
                      <a:pPr algn="r">
                        <a:lnSpc>
                          <a:spcPct val="115000"/>
                        </a:lnSpc>
                        <a:spcAft>
                          <a:spcPts val="0"/>
                        </a:spcAft>
                      </a:pPr>
                      <a:r>
                        <a:rPr lang="es-MX" sz="1000" kern="50" dirty="0">
                          <a:effectLst/>
                        </a:rPr>
                        <a:t>$ 13,956,700.00</a:t>
                      </a:r>
                      <a:endParaRPr lang="es-MX" sz="1100" dirty="0">
                        <a:effectLst/>
                        <a:latin typeface="Calibri"/>
                        <a:ea typeface="Calibri"/>
                        <a:cs typeface="Times New Roman"/>
                      </a:endParaRPr>
                    </a:p>
                  </a:txBody>
                  <a:tcPr marL="41275" marR="44450" marT="0" marB="0" anchor="b">
                    <a:solidFill>
                      <a:schemeClr val="bg2">
                        <a:lumMod val="90000"/>
                      </a:schemeClr>
                    </a:solidFill>
                  </a:tcPr>
                </a:tc>
              </a:tr>
            </a:tbl>
          </a:graphicData>
        </a:graphic>
      </p:graphicFrame>
    </p:spTree>
    <p:extLst>
      <p:ext uri="{BB962C8B-B14F-4D97-AF65-F5344CB8AC3E}">
        <p14:creationId xmlns:p14="http://schemas.microsoft.com/office/powerpoint/2010/main" val="3906098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ORGANISMOS DESCENTRALIZADOS</a:t>
            </a:r>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4107870465"/>
              </p:ext>
            </p:extLst>
          </p:nvPr>
        </p:nvGraphicFramePr>
        <p:xfrm>
          <a:off x="611560" y="1876687"/>
          <a:ext cx="3744416" cy="2570712"/>
        </p:xfrm>
        <a:graphic>
          <a:graphicData uri="http://schemas.openxmlformats.org/drawingml/2006/table">
            <a:tbl>
              <a:tblPr firstRow="1" firstCol="1" bandRow="1">
                <a:tableStyleId>{5C22544A-7EE6-4342-B048-85BDC9FD1C3A}</a:tableStyleId>
              </a:tblPr>
              <a:tblGrid>
                <a:gridCol w="2304256"/>
                <a:gridCol w="1440160"/>
              </a:tblGrid>
              <a:tr h="300091">
                <a:tc>
                  <a:txBody>
                    <a:bodyPr/>
                    <a:lstStyle/>
                    <a:p>
                      <a:pPr algn="ctr">
                        <a:lnSpc>
                          <a:spcPct val="115000"/>
                        </a:lnSpc>
                        <a:spcAft>
                          <a:spcPts val="0"/>
                        </a:spcAft>
                      </a:pPr>
                      <a:r>
                        <a:rPr lang="es-MX" sz="1000" dirty="0">
                          <a:effectLst/>
                        </a:rPr>
                        <a:t>SIMAS TORREON</a:t>
                      </a:r>
                      <a:endParaRPr lang="es-MX"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000">
                          <a:effectLst/>
                        </a:rPr>
                        <a:t>PERSUPUESTO APROBADO</a:t>
                      </a:r>
                      <a:endParaRPr lang="es-MX" sz="1100">
                        <a:effectLst/>
                        <a:latin typeface="Calibri"/>
                        <a:ea typeface="Calibri"/>
                        <a:cs typeface="Times New Roman"/>
                      </a:endParaRPr>
                    </a:p>
                  </a:txBody>
                  <a:tcPr marL="44450" marR="44450" marT="0" marB="0" anchor="b"/>
                </a:tc>
              </a:tr>
              <a:tr h="277524">
                <a:tc>
                  <a:txBody>
                    <a:bodyPr/>
                    <a:lstStyle/>
                    <a:p>
                      <a:pPr>
                        <a:lnSpc>
                          <a:spcPct val="115000"/>
                        </a:lnSpc>
                        <a:spcAft>
                          <a:spcPts val="0"/>
                        </a:spcAft>
                      </a:pPr>
                      <a:r>
                        <a:rPr lang="es-MX" sz="1000" dirty="0">
                          <a:effectLst/>
                        </a:rPr>
                        <a:t>1000 Servicios  Personales</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220,139,478</a:t>
                      </a:r>
                      <a:endParaRPr lang="es-MX" sz="1100">
                        <a:effectLst/>
                        <a:latin typeface="Calibri"/>
                        <a:ea typeface="Calibri"/>
                        <a:cs typeface="Times New Roman"/>
                      </a:endParaRPr>
                    </a:p>
                  </a:txBody>
                  <a:tcPr marL="44450" marR="44450" marT="0" marB="0" anchor="b"/>
                </a:tc>
              </a:tr>
              <a:tr h="277524">
                <a:tc>
                  <a:txBody>
                    <a:bodyPr/>
                    <a:lstStyle/>
                    <a:p>
                      <a:pPr>
                        <a:lnSpc>
                          <a:spcPct val="115000"/>
                        </a:lnSpc>
                        <a:spcAft>
                          <a:spcPts val="0"/>
                        </a:spcAft>
                      </a:pPr>
                      <a:r>
                        <a:rPr lang="es-MX" sz="1000" dirty="0">
                          <a:effectLst/>
                        </a:rPr>
                        <a:t>2000 Materiales y Suministros</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33,995,781</a:t>
                      </a:r>
                      <a:endParaRPr lang="es-MX" sz="1100">
                        <a:effectLst/>
                        <a:latin typeface="Calibri"/>
                        <a:ea typeface="Calibri"/>
                        <a:cs typeface="Times New Roman"/>
                      </a:endParaRPr>
                    </a:p>
                  </a:txBody>
                  <a:tcPr marL="44450" marR="44450" marT="0" marB="0" anchor="b"/>
                </a:tc>
              </a:tr>
              <a:tr h="277524">
                <a:tc>
                  <a:txBody>
                    <a:bodyPr/>
                    <a:lstStyle/>
                    <a:p>
                      <a:pPr>
                        <a:lnSpc>
                          <a:spcPct val="115000"/>
                        </a:lnSpc>
                        <a:spcAft>
                          <a:spcPts val="0"/>
                        </a:spcAft>
                      </a:pPr>
                      <a:r>
                        <a:rPr lang="es-MX" sz="1000" dirty="0">
                          <a:effectLst/>
                        </a:rPr>
                        <a:t>3000 Gastos Generales</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272,849,045</a:t>
                      </a:r>
                      <a:endParaRPr lang="es-MX" sz="1100">
                        <a:effectLst/>
                        <a:latin typeface="Calibri"/>
                        <a:ea typeface="Calibri"/>
                        <a:cs typeface="Times New Roman"/>
                      </a:endParaRPr>
                    </a:p>
                  </a:txBody>
                  <a:tcPr marL="44450" marR="44450" marT="0" marB="0" anchor="b"/>
                </a:tc>
              </a:tr>
              <a:tr h="277524">
                <a:tc>
                  <a:txBody>
                    <a:bodyPr/>
                    <a:lstStyle/>
                    <a:p>
                      <a:pPr>
                        <a:lnSpc>
                          <a:spcPct val="115000"/>
                        </a:lnSpc>
                        <a:spcAft>
                          <a:spcPts val="0"/>
                        </a:spcAft>
                      </a:pPr>
                      <a:r>
                        <a:rPr lang="es-MX" sz="1000" dirty="0">
                          <a:effectLst/>
                        </a:rPr>
                        <a:t>4000 Transferencias</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21,949,248</a:t>
                      </a:r>
                      <a:endParaRPr lang="es-MX" sz="1100">
                        <a:effectLst/>
                        <a:latin typeface="Calibri"/>
                        <a:ea typeface="Calibri"/>
                        <a:cs typeface="Times New Roman"/>
                      </a:endParaRPr>
                    </a:p>
                  </a:txBody>
                  <a:tcPr marL="44450" marR="44450" marT="0" marB="0" anchor="b"/>
                </a:tc>
              </a:tr>
              <a:tr h="277524">
                <a:tc>
                  <a:txBody>
                    <a:bodyPr/>
                    <a:lstStyle/>
                    <a:p>
                      <a:pPr>
                        <a:lnSpc>
                          <a:spcPct val="115000"/>
                        </a:lnSpc>
                        <a:spcAft>
                          <a:spcPts val="0"/>
                        </a:spcAft>
                      </a:pPr>
                      <a:r>
                        <a:rPr lang="es-MX" sz="1000" dirty="0">
                          <a:effectLst/>
                        </a:rPr>
                        <a:t>5000 Bienes Muebles e Inmuebles</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1,500,000</a:t>
                      </a:r>
                      <a:endParaRPr lang="es-MX" sz="1100">
                        <a:effectLst/>
                        <a:latin typeface="Calibri"/>
                        <a:ea typeface="Calibri"/>
                        <a:cs typeface="Times New Roman"/>
                      </a:endParaRPr>
                    </a:p>
                  </a:txBody>
                  <a:tcPr marL="44450" marR="44450" marT="0" marB="0" anchor="b"/>
                </a:tc>
              </a:tr>
              <a:tr h="277524">
                <a:tc>
                  <a:txBody>
                    <a:bodyPr/>
                    <a:lstStyle/>
                    <a:p>
                      <a:pPr>
                        <a:lnSpc>
                          <a:spcPct val="115000"/>
                        </a:lnSpc>
                        <a:spcAft>
                          <a:spcPts val="0"/>
                        </a:spcAft>
                      </a:pPr>
                      <a:r>
                        <a:rPr lang="es-MX" sz="1000" dirty="0">
                          <a:effectLst/>
                        </a:rPr>
                        <a:t>6000 Inversión  Pública</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25,000,000</a:t>
                      </a:r>
                      <a:endParaRPr lang="es-MX" sz="1100">
                        <a:effectLst/>
                        <a:latin typeface="Calibri"/>
                        <a:ea typeface="Calibri"/>
                        <a:cs typeface="Times New Roman"/>
                      </a:endParaRPr>
                    </a:p>
                  </a:txBody>
                  <a:tcPr marL="44450" marR="44450" marT="0" marB="0" anchor="b"/>
                </a:tc>
              </a:tr>
              <a:tr h="277524">
                <a:tc>
                  <a:txBody>
                    <a:bodyPr/>
                    <a:lstStyle/>
                    <a:p>
                      <a:pPr>
                        <a:lnSpc>
                          <a:spcPct val="115000"/>
                        </a:lnSpc>
                        <a:spcAft>
                          <a:spcPts val="0"/>
                        </a:spcAft>
                      </a:pPr>
                      <a:r>
                        <a:rPr lang="es-MX" sz="1000" dirty="0">
                          <a:effectLst/>
                        </a:rPr>
                        <a:t>9000 Deuda Pública</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1,893,000</a:t>
                      </a:r>
                      <a:endParaRPr lang="es-MX" sz="1100">
                        <a:effectLst/>
                        <a:latin typeface="Calibri"/>
                        <a:ea typeface="Calibri"/>
                        <a:cs typeface="Times New Roman"/>
                      </a:endParaRPr>
                    </a:p>
                  </a:txBody>
                  <a:tcPr marL="44450" marR="44450" marT="0" marB="0" anchor="b"/>
                </a:tc>
              </a:tr>
              <a:tr h="277524">
                <a:tc>
                  <a:txBody>
                    <a:bodyPr/>
                    <a:lstStyle/>
                    <a:p>
                      <a:pPr>
                        <a:lnSpc>
                          <a:spcPct val="115000"/>
                        </a:lnSpc>
                        <a:spcAft>
                          <a:spcPts val="0"/>
                        </a:spcAft>
                      </a:pPr>
                      <a:r>
                        <a:rPr lang="es-MX" sz="1000" dirty="0">
                          <a:effectLst/>
                        </a:rPr>
                        <a:t>Total General</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$577,326,552</a:t>
                      </a:r>
                      <a:endParaRPr lang="es-MX" sz="1100" dirty="0">
                        <a:effectLst/>
                        <a:latin typeface="Calibri"/>
                        <a:ea typeface="Calibri"/>
                        <a:cs typeface="Times New Roman"/>
                      </a:endParaRPr>
                    </a:p>
                  </a:txBody>
                  <a:tcPr marL="44450" marR="44450" marT="0" marB="0" anchor="b"/>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645037030"/>
              </p:ext>
            </p:extLst>
          </p:nvPr>
        </p:nvGraphicFramePr>
        <p:xfrm>
          <a:off x="4644008" y="1876687"/>
          <a:ext cx="3744416" cy="2560424"/>
        </p:xfrm>
        <a:graphic>
          <a:graphicData uri="http://schemas.openxmlformats.org/drawingml/2006/table">
            <a:tbl>
              <a:tblPr firstRow="1" firstCol="1" bandRow="1">
                <a:tableStyleId>{93296810-A885-4BE3-A3E7-6D5BEEA58F35}</a:tableStyleId>
              </a:tblPr>
              <a:tblGrid>
                <a:gridCol w="2304256"/>
                <a:gridCol w="1440160"/>
              </a:tblGrid>
              <a:tr h="1085524">
                <a:tc>
                  <a:txBody>
                    <a:bodyPr/>
                    <a:lstStyle/>
                    <a:p>
                      <a:pPr algn="ctr">
                        <a:lnSpc>
                          <a:spcPct val="115000"/>
                        </a:lnSpc>
                        <a:spcAft>
                          <a:spcPts val="0"/>
                        </a:spcAft>
                      </a:pPr>
                      <a:r>
                        <a:rPr lang="es-MX" sz="1000" dirty="0">
                          <a:effectLst/>
                        </a:rPr>
                        <a:t>DIRECCIÓN DE PENSIONES Y BENEFICIOSS SOCIALES PARA LOS TRABAJADORES AL SERVICIO DEL MUNICIPIO DE TORREÓN </a:t>
                      </a:r>
                      <a:r>
                        <a:rPr lang="es-MX" sz="1000" dirty="0" err="1">
                          <a:effectLst/>
                        </a:rPr>
                        <a:t>TORREÓN</a:t>
                      </a:r>
                      <a:r>
                        <a:rPr lang="es-MX" sz="1000" dirty="0">
                          <a:effectLst/>
                        </a:rPr>
                        <a:t>, COAH.</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PRESUPUESTO APROBADO</a:t>
                      </a:r>
                      <a:endParaRPr lang="es-MX" sz="1100">
                        <a:effectLst/>
                        <a:latin typeface="Calibri"/>
                        <a:ea typeface="Calibri"/>
                        <a:cs typeface="Times New Roman"/>
                      </a:endParaRPr>
                    </a:p>
                  </a:txBody>
                  <a:tcPr marL="44450" marR="44450" marT="0" marB="0" anchor="ctr"/>
                </a:tc>
              </a:tr>
              <a:tr h="294980">
                <a:tc>
                  <a:txBody>
                    <a:bodyPr/>
                    <a:lstStyle/>
                    <a:p>
                      <a:pPr>
                        <a:lnSpc>
                          <a:spcPct val="115000"/>
                        </a:lnSpc>
                        <a:spcAft>
                          <a:spcPts val="0"/>
                        </a:spcAft>
                      </a:pPr>
                      <a:r>
                        <a:rPr lang="es-MX" sz="1000">
                          <a:effectLst/>
                        </a:rPr>
                        <a:t>1000 Servicios  Personales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3,268,270</a:t>
                      </a:r>
                      <a:endParaRPr lang="es-MX" sz="1100" dirty="0">
                        <a:effectLst/>
                        <a:latin typeface="Calibri"/>
                        <a:ea typeface="Calibri"/>
                        <a:cs typeface="Times New Roman"/>
                      </a:endParaRPr>
                    </a:p>
                  </a:txBody>
                  <a:tcPr marL="44450" marR="44450" marT="0" marB="0" anchor="b"/>
                </a:tc>
              </a:tr>
              <a:tr h="294980">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261,865</a:t>
                      </a:r>
                      <a:endParaRPr lang="es-MX" sz="1100">
                        <a:effectLst/>
                        <a:latin typeface="Calibri"/>
                        <a:ea typeface="Calibri"/>
                        <a:cs typeface="Times New Roman"/>
                      </a:endParaRPr>
                    </a:p>
                  </a:txBody>
                  <a:tcPr marL="44450" marR="44450" marT="0" marB="0" anchor="b"/>
                </a:tc>
              </a:tr>
              <a:tr h="294980">
                <a:tc>
                  <a:txBody>
                    <a:bodyPr/>
                    <a:lstStyle/>
                    <a:p>
                      <a:pPr>
                        <a:lnSpc>
                          <a:spcPct val="115000"/>
                        </a:lnSpc>
                        <a:spcAft>
                          <a:spcPts val="0"/>
                        </a:spcAft>
                      </a:pPr>
                      <a:r>
                        <a:rPr lang="es-MX" sz="1000">
                          <a:effectLst/>
                        </a:rPr>
                        <a:t>3000 Gastos Generales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1,410,438</a:t>
                      </a:r>
                      <a:endParaRPr lang="es-MX" sz="1100">
                        <a:effectLst/>
                        <a:latin typeface="Calibri"/>
                        <a:ea typeface="Calibri"/>
                        <a:cs typeface="Times New Roman"/>
                      </a:endParaRPr>
                    </a:p>
                  </a:txBody>
                  <a:tcPr marL="44450" marR="44450" marT="0" marB="0" anchor="b"/>
                </a:tc>
              </a:tr>
              <a:tr h="294980">
                <a:tc>
                  <a:txBody>
                    <a:bodyPr/>
                    <a:lstStyle/>
                    <a:p>
                      <a:pPr>
                        <a:lnSpc>
                          <a:spcPct val="115000"/>
                        </a:lnSpc>
                        <a:spcAft>
                          <a:spcPts val="0"/>
                        </a:spcAft>
                      </a:pPr>
                      <a:r>
                        <a:rPr lang="es-MX" sz="1000" dirty="0">
                          <a:effectLst/>
                        </a:rPr>
                        <a:t>4000 Transferencias</a:t>
                      </a:r>
                      <a:endParaRPr lang="es-MX"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41,510,210</a:t>
                      </a:r>
                      <a:endParaRPr lang="es-MX" sz="1100">
                        <a:effectLst/>
                        <a:latin typeface="Calibri"/>
                        <a:ea typeface="Calibri"/>
                        <a:cs typeface="Times New Roman"/>
                      </a:endParaRPr>
                    </a:p>
                  </a:txBody>
                  <a:tcPr marL="44450" marR="44450" marT="0" marB="0" anchor="b"/>
                </a:tc>
              </a:tr>
              <a:tr h="294980">
                <a:tc>
                  <a:txBody>
                    <a:bodyPr/>
                    <a:lstStyle/>
                    <a:p>
                      <a:pPr>
                        <a:lnSpc>
                          <a:spcPct val="115000"/>
                        </a:lnSpc>
                        <a:spcAft>
                          <a:spcPts val="0"/>
                        </a:spcAft>
                      </a:pPr>
                      <a:r>
                        <a:rPr lang="es-MX" sz="1000">
                          <a:effectLst/>
                        </a:rPr>
                        <a:t>Total General</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$46,450,783       </a:t>
                      </a:r>
                      <a:endParaRPr lang="es-MX" sz="1100" dirty="0">
                        <a:effectLst/>
                        <a:latin typeface="Calibri"/>
                        <a:ea typeface="Calibri"/>
                        <a:cs typeface="Times New Roman"/>
                      </a:endParaRPr>
                    </a:p>
                  </a:txBody>
                  <a:tcPr marL="44450" marR="44450" marT="0" marB="0" anchor="b"/>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765262870"/>
              </p:ext>
            </p:extLst>
          </p:nvPr>
        </p:nvGraphicFramePr>
        <p:xfrm>
          <a:off x="1619672" y="4653136"/>
          <a:ext cx="5526405" cy="1728192"/>
        </p:xfrm>
        <a:graphic>
          <a:graphicData uri="http://schemas.openxmlformats.org/drawingml/2006/table">
            <a:tbl>
              <a:tblPr firstRow="1" firstCol="1" bandRow="1">
                <a:tableStyleId>{00A15C55-8517-42AA-B614-E9B94910E393}</a:tableStyleId>
              </a:tblPr>
              <a:tblGrid>
                <a:gridCol w="3857625"/>
                <a:gridCol w="1668780"/>
              </a:tblGrid>
              <a:tr h="533452">
                <a:tc>
                  <a:txBody>
                    <a:bodyPr/>
                    <a:lstStyle/>
                    <a:p>
                      <a:pPr algn="ctr">
                        <a:lnSpc>
                          <a:spcPct val="115000"/>
                        </a:lnSpc>
                        <a:spcAft>
                          <a:spcPts val="0"/>
                        </a:spcAft>
                      </a:pPr>
                      <a:r>
                        <a:rPr lang="es-MX" sz="1000">
                          <a:effectLst/>
                        </a:rPr>
                        <a:t>CONSEJO PROMOTOR PARA EL DESARROLLO DE LAS RESERVAS TERRITORIALES DE TORREON</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PRESUPUESTO APROBADO</a:t>
                      </a:r>
                      <a:endParaRPr lang="es-MX" sz="1100">
                        <a:effectLst/>
                        <a:latin typeface="Calibri"/>
                        <a:ea typeface="Calibri"/>
                        <a:cs typeface="Times New Roman"/>
                      </a:endParaRPr>
                    </a:p>
                  </a:txBody>
                  <a:tcPr marL="44450" marR="44450" marT="0" marB="0" anchor="ctr"/>
                </a:tc>
              </a:tr>
              <a:tr h="298685">
                <a:tc>
                  <a:txBody>
                    <a:bodyPr/>
                    <a:lstStyle/>
                    <a:p>
                      <a:pPr>
                        <a:lnSpc>
                          <a:spcPct val="115000"/>
                        </a:lnSpc>
                        <a:spcAft>
                          <a:spcPts val="0"/>
                        </a:spcAft>
                      </a:pPr>
                      <a:r>
                        <a:rPr lang="es-MX" sz="1000">
                          <a:effectLst/>
                        </a:rPr>
                        <a:t>1000 Servicios personales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                                283,132</a:t>
                      </a:r>
                      <a:endParaRPr lang="es-MX" sz="1100">
                        <a:effectLst/>
                        <a:latin typeface="Calibri"/>
                        <a:ea typeface="Calibri"/>
                        <a:cs typeface="Times New Roman"/>
                      </a:endParaRPr>
                    </a:p>
                  </a:txBody>
                  <a:tcPr marL="44450" marR="44450" marT="0" marB="0" anchor="b"/>
                </a:tc>
              </a:tr>
              <a:tr h="298685">
                <a:tc>
                  <a:txBody>
                    <a:bodyPr/>
                    <a:lstStyle/>
                    <a:p>
                      <a:pPr>
                        <a:lnSpc>
                          <a:spcPct val="115000"/>
                        </a:lnSpc>
                        <a:spcAft>
                          <a:spcPts val="0"/>
                        </a:spcAft>
                      </a:pPr>
                      <a:r>
                        <a:rPr lang="es-MX" sz="1000">
                          <a:effectLst/>
                        </a:rPr>
                        <a:t>2000 Materiales y suministros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                                   102,000</a:t>
                      </a:r>
                      <a:endParaRPr lang="es-MX" sz="1100">
                        <a:effectLst/>
                        <a:latin typeface="Calibri"/>
                        <a:ea typeface="Calibri"/>
                        <a:cs typeface="Times New Roman"/>
                      </a:endParaRPr>
                    </a:p>
                  </a:txBody>
                  <a:tcPr marL="44450" marR="44450" marT="0" marB="0" anchor="b"/>
                </a:tc>
              </a:tr>
              <a:tr h="298685">
                <a:tc>
                  <a:txBody>
                    <a:bodyPr/>
                    <a:lstStyle/>
                    <a:p>
                      <a:pPr>
                        <a:lnSpc>
                          <a:spcPct val="115000"/>
                        </a:lnSpc>
                        <a:spcAft>
                          <a:spcPts val="0"/>
                        </a:spcAft>
                      </a:pPr>
                      <a:r>
                        <a:rPr lang="es-MX" sz="1000">
                          <a:effectLst/>
                        </a:rPr>
                        <a:t>3000 Servicios generales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                                   1,528,287</a:t>
                      </a:r>
                      <a:endParaRPr lang="es-MX" sz="1100">
                        <a:effectLst/>
                        <a:latin typeface="Calibri"/>
                        <a:ea typeface="Calibri"/>
                        <a:cs typeface="Times New Roman"/>
                      </a:endParaRPr>
                    </a:p>
                  </a:txBody>
                  <a:tcPr marL="44450" marR="44450" marT="0" marB="0" anchor="b"/>
                </a:tc>
              </a:tr>
              <a:tr h="298685">
                <a:tc>
                  <a:txBody>
                    <a:bodyPr/>
                    <a:lstStyle/>
                    <a:p>
                      <a:pPr>
                        <a:lnSpc>
                          <a:spcPct val="115000"/>
                        </a:lnSpc>
                        <a:spcAft>
                          <a:spcPts val="0"/>
                        </a:spcAft>
                      </a:pPr>
                      <a:r>
                        <a:rPr lang="es-MX" sz="1000">
                          <a:effectLst/>
                        </a:rPr>
                        <a:t>Total General</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$1,913,419</a:t>
                      </a:r>
                      <a:endParaRPr lang="es-MX" sz="1100" dirty="0">
                        <a:effectLst/>
                        <a:latin typeface="Calibri"/>
                        <a:ea typeface="Calibri"/>
                        <a:cs typeface="Times New Roman"/>
                      </a:endParaRPr>
                    </a:p>
                  </a:txBody>
                  <a:tcPr marL="44450" marR="44450" marT="0" marB="0" anchor="b"/>
                </a:tc>
              </a:tr>
            </a:tbl>
          </a:graphicData>
        </a:graphic>
      </p:graphicFrame>
      <p:sp>
        <p:nvSpPr>
          <p:cNvPr id="7" name="6 CuadroTexto"/>
          <p:cNvSpPr txBox="1"/>
          <p:nvPr/>
        </p:nvSpPr>
        <p:spPr>
          <a:xfrm>
            <a:off x="539552" y="1340768"/>
            <a:ext cx="2436564" cy="369332"/>
          </a:xfrm>
          <a:prstGeom prst="rect">
            <a:avLst/>
          </a:prstGeom>
          <a:noFill/>
        </p:spPr>
        <p:txBody>
          <a:bodyPr wrap="none" rtlCol="0">
            <a:spAutoFit/>
          </a:bodyPr>
          <a:lstStyle/>
          <a:p>
            <a:r>
              <a:rPr lang="es-MX" dirty="0" smtClean="0"/>
              <a:t>Con Presupuesto Propio</a:t>
            </a:r>
            <a:endParaRPr lang="es-MX" dirty="0"/>
          </a:p>
        </p:txBody>
      </p:sp>
    </p:spTree>
    <p:extLst>
      <p:ext uri="{BB962C8B-B14F-4D97-AF65-F5344CB8AC3E}">
        <p14:creationId xmlns:p14="http://schemas.microsoft.com/office/powerpoint/2010/main" val="2854713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SUBSIDIOS Y AYUDAS SOCIALES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54509900"/>
              </p:ext>
            </p:extLst>
          </p:nvPr>
        </p:nvGraphicFramePr>
        <p:xfrm>
          <a:off x="899590" y="1484784"/>
          <a:ext cx="7488833" cy="3279474"/>
        </p:xfrm>
        <a:graphic>
          <a:graphicData uri="http://schemas.openxmlformats.org/drawingml/2006/table">
            <a:tbl>
              <a:tblPr firstRow="1" firstCol="1" bandRow="1">
                <a:tableStyleId>{D03447BB-5D67-496B-8E87-E561075AD55C}</a:tableStyleId>
              </a:tblPr>
              <a:tblGrid>
                <a:gridCol w="1224138"/>
                <a:gridCol w="3827696"/>
                <a:gridCol w="1267723"/>
                <a:gridCol w="1169276"/>
              </a:tblGrid>
              <a:tr h="302249">
                <a:tc gridSpan="4">
                  <a:txBody>
                    <a:bodyPr/>
                    <a:lstStyle/>
                    <a:p>
                      <a:pPr algn="ctr">
                        <a:lnSpc>
                          <a:spcPct val="115000"/>
                        </a:lnSpc>
                        <a:spcAft>
                          <a:spcPts val="0"/>
                        </a:spcAft>
                      </a:pPr>
                      <a:r>
                        <a:rPr lang="es-MX" sz="900" dirty="0">
                          <a:effectLst/>
                        </a:rPr>
                        <a:t>43000 SUBSIDIOS Y SUBVENCIONES</a:t>
                      </a:r>
                      <a:endParaRPr lang="es-MX" sz="900" dirty="0">
                        <a:effectLst/>
                        <a:latin typeface="Calibri"/>
                        <a:ea typeface="Calibri"/>
                        <a:cs typeface="Times New Roman"/>
                      </a:endParaRPr>
                    </a:p>
                  </a:txBody>
                  <a:tcPr marL="34679" marR="34679" marT="0" marB="0" anchor="ctr"/>
                </a:tc>
                <a:tc hMerge="1">
                  <a:txBody>
                    <a:bodyPr/>
                    <a:lstStyle/>
                    <a:p>
                      <a:endParaRPr lang="es-MX"/>
                    </a:p>
                  </a:txBody>
                  <a:tcPr/>
                </a:tc>
                <a:tc hMerge="1">
                  <a:txBody>
                    <a:bodyPr/>
                    <a:lstStyle/>
                    <a:p>
                      <a:endParaRPr lang="es-MX"/>
                    </a:p>
                  </a:txBody>
                  <a:tcPr/>
                </a:tc>
                <a:tc hMerge="1">
                  <a:txBody>
                    <a:bodyPr/>
                    <a:lstStyle/>
                    <a:p>
                      <a:endParaRPr lang="es-MX"/>
                    </a:p>
                  </a:txBody>
                  <a:tcPr/>
                </a:tc>
              </a:tr>
              <a:tr h="260151">
                <a:tc>
                  <a:txBody>
                    <a:bodyPr/>
                    <a:lstStyle/>
                    <a:p>
                      <a:pPr algn="ctr">
                        <a:lnSpc>
                          <a:spcPct val="115000"/>
                        </a:lnSpc>
                        <a:spcAft>
                          <a:spcPts val="0"/>
                        </a:spcAft>
                      </a:pPr>
                      <a:r>
                        <a:rPr lang="es-MX" sz="900">
                          <a:effectLst/>
                        </a:rPr>
                        <a:t>Subsidio </a:t>
                      </a:r>
                      <a:endParaRPr lang="es-MX" sz="900">
                        <a:effectLst/>
                        <a:latin typeface="Calibri"/>
                        <a:ea typeface="Calibri"/>
                        <a:cs typeface="Times New Roman"/>
                      </a:endParaRPr>
                    </a:p>
                  </a:txBody>
                  <a:tcPr marL="34679" marR="34679" marT="0" marB="0" anchor="b"/>
                </a:tc>
                <a:tc>
                  <a:txBody>
                    <a:bodyPr/>
                    <a:lstStyle/>
                    <a:p>
                      <a:pPr algn="ctr">
                        <a:lnSpc>
                          <a:spcPct val="115000"/>
                        </a:lnSpc>
                        <a:spcAft>
                          <a:spcPts val="0"/>
                        </a:spcAft>
                      </a:pPr>
                      <a:r>
                        <a:rPr lang="es-MX" sz="900">
                          <a:effectLst/>
                        </a:rPr>
                        <a:t>Beneficiario</a:t>
                      </a:r>
                      <a:endParaRPr lang="es-MX" sz="900">
                        <a:effectLst/>
                        <a:latin typeface="Calibri"/>
                        <a:ea typeface="Calibri"/>
                        <a:cs typeface="Times New Roman"/>
                      </a:endParaRPr>
                    </a:p>
                  </a:txBody>
                  <a:tcPr marL="34679" marR="34679" marT="0" marB="0" anchor="b"/>
                </a:tc>
                <a:tc>
                  <a:txBody>
                    <a:bodyPr/>
                    <a:lstStyle/>
                    <a:p>
                      <a:pPr algn="ctr">
                        <a:lnSpc>
                          <a:spcPct val="115000"/>
                        </a:lnSpc>
                        <a:spcAft>
                          <a:spcPts val="0"/>
                        </a:spcAft>
                      </a:pPr>
                      <a:r>
                        <a:rPr lang="es-MX" sz="900">
                          <a:effectLst/>
                        </a:rPr>
                        <a:t>Tipo</a:t>
                      </a:r>
                      <a:endParaRPr lang="es-MX" sz="900">
                        <a:effectLst/>
                        <a:latin typeface="Calibri"/>
                        <a:ea typeface="Calibri"/>
                        <a:cs typeface="Times New Roman"/>
                      </a:endParaRPr>
                    </a:p>
                  </a:txBody>
                  <a:tcPr marL="34679" marR="34679" marT="0" marB="0" anchor="b"/>
                </a:tc>
                <a:tc>
                  <a:txBody>
                    <a:bodyPr/>
                    <a:lstStyle/>
                    <a:p>
                      <a:pPr algn="ctr">
                        <a:lnSpc>
                          <a:spcPct val="115000"/>
                        </a:lnSpc>
                        <a:spcAft>
                          <a:spcPts val="0"/>
                        </a:spcAft>
                      </a:pPr>
                      <a:r>
                        <a:rPr lang="es-MX" sz="900">
                          <a:effectLst/>
                        </a:rPr>
                        <a:t>Presupuesto Aprobado</a:t>
                      </a:r>
                      <a:endParaRPr lang="es-MX" sz="900">
                        <a:effectLst/>
                        <a:latin typeface="Calibri"/>
                        <a:ea typeface="Calibri"/>
                        <a:cs typeface="Times New Roman"/>
                      </a:endParaRPr>
                    </a:p>
                  </a:txBody>
                  <a:tcPr marL="34679" marR="34679" marT="0" marB="0" anchor="b"/>
                </a:tc>
              </a:tr>
              <a:tr h="291153">
                <a:tc rowSpan="9">
                  <a:txBody>
                    <a:bodyPr/>
                    <a:lstStyle/>
                    <a:p>
                      <a:pPr algn="ctr">
                        <a:lnSpc>
                          <a:spcPct val="115000"/>
                        </a:lnSpc>
                        <a:spcAft>
                          <a:spcPts val="0"/>
                        </a:spcAft>
                      </a:pPr>
                      <a:r>
                        <a:rPr lang="es-MX" sz="900" dirty="0">
                          <a:effectLst/>
                        </a:rPr>
                        <a:t>43800 a entidades federativas y municipio</a:t>
                      </a:r>
                      <a:endParaRPr lang="es-MX" sz="900" dirty="0">
                        <a:effectLst/>
                        <a:latin typeface="Calibri"/>
                        <a:ea typeface="Calibri"/>
                        <a:cs typeface="Times New Roman"/>
                      </a:endParaRPr>
                    </a:p>
                  </a:txBody>
                  <a:tcPr marL="34679" marR="34679" marT="0" marB="0" anchor="ctr"/>
                </a:tc>
                <a:tc>
                  <a:txBody>
                    <a:bodyPr/>
                    <a:lstStyle/>
                    <a:p>
                      <a:pPr>
                        <a:lnSpc>
                          <a:spcPct val="115000"/>
                        </a:lnSpc>
                        <a:spcAft>
                          <a:spcPts val="0"/>
                        </a:spcAft>
                      </a:pPr>
                      <a:r>
                        <a:rPr lang="es-MX" sz="900">
                          <a:effectLst/>
                        </a:rPr>
                        <a:t>INSTITUTO MUNICIPAL DE PLANEACIÓN</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dirty="0">
                          <a:effectLst/>
                        </a:rPr>
                        <a:t>Gastos de operación</a:t>
                      </a:r>
                      <a:endParaRPr lang="es-MX" sz="900" dirty="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 $    10,000,000.00 </a:t>
                      </a:r>
                      <a:endParaRPr lang="es-MX" sz="900">
                        <a:effectLst/>
                        <a:latin typeface="Calibri"/>
                        <a:ea typeface="Calibri"/>
                        <a:cs typeface="Times New Roman"/>
                      </a:endParaRPr>
                    </a:p>
                  </a:txBody>
                  <a:tcPr marL="34679" marR="34679" marT="0" marB="0" anchor="b"/>
                </a:tc>
              </a:tr>
              <a:tr h="288032">
                <a:tc vMerge="1">
                  <a:txBody>
                    <a:bodyPr/>
                    <a:lstStyle/>
                    <a:p>
                      <a:endParaRPr lang="es-MX"/>
                    </a:p>
                  </a:txBody>
                  <a:tcPr/>
                </a:tc>
                <a:tc>
                  <a:txBody>
                    <a:bodyPr/>
                    <a:lstStyle/>
                    <a:p>
                      <a:pPr>
                        <a:lnSpc>
                          <a:spcPct val="115000"/>
                        </a:lnSpc>
                        <a:spcAft>
                          <a:spcPts val="0"/>
                        </a:spcAft>
                      </a:pPr>
                      <a:r>
                        <a:rPr lang="es-MX" sz="900">
                          <a:effectLst/>
                        </a:rPr>
                        <a:t>FIDEICOMISO FONDO DE SEGURIDAD PÚBLICA</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Gastos de operación</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 $    11,000,000.00 </a:t>
                      </a:r>
                      <a:endParaRPr lang="es-MX" sz="900">
                        <a:effectLst/>
                        <a:latin typeface="Calibri"/>
                        <a:ea typeface="Calibri"/>
                        <a:cs typeface="Times New Roman"/>
                      </a:endParaRPr>
                    </a:p>
                  </a:txBody>
                  <a:tcPr marL="34679" marR="34679" marT="0" marB="0" anchor="b"/>
                </a:tc>
              </a:tr>
              <a:tr h="260151">
                <a:tc vMerge="1">
                  <a:txBody>
                    <a:bodyPr/>
                    <a:lstStyle/>
                    <a:p>
                      <a:endParaRPr lang="es-MX"/>
                    </a:p>
                  </a:txBody>
                  <a:tcPr/>
                </a:tc>
                <a:tc>
                  <a:txBody>
                    <a:bodyPr/>
                    <a:lstStyle/>
                    <a:p>
                      <a:pPr>
                        <a:lnSpc>
                          <a:spcPct val="115000"/>
                        </a:lnSpc>
                        <a:spcAft>
                          <a:spcPts val="0"/>
                        </a:spcAft>
                      </a:pPr>
                      <a:r>
                        <a:rPr lang="es-MX" sz="900">
                          <a:effectLst/>
                        </a:rPr>
                        <a:t>FUNDACIÓN JIMULCO</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Gastos de operación</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 $       1,600,000.00 </a:t>
                      </a:r>
                      <a:endParaRPr lang="es-MX" sz="900">
                        <a:effectLst/>
                        <a:latin typeface="Calibri"/>
                        <a:ea typeface="Calibri"/>
                        <a:cs typeface="Times New Roman"/>
                      </a:endParaRPr>
                    </a:p>
                  </a:txBody>
                  <a:tcPr marL="34679" marR="34679" marT="0" marB="0" anchor="b"/>
                </a:tc>
              </a:tr>
              <a:tr h="260151">
                <a:tc vMerge="1">
                  <a:txBody>
                    <a:bodyPr/>
                    <a:lstStyle/>
                    <a:p>
                      <a:endParaRPr lang="es-MX"/>
                    </a:p>
                  </a:txBody>
                  <a:tcPr/>
                </a:tc>
                <a:tc>
                  <a:txBody>
                    <a:bodyPr/>
                    <a:lstStyle/>
                    <a:p>
                      <a:pPr>
                        <a:lnSpc>
                          <a:spcPct val="115000"/>
                        </a:lnSpc>
                        <a:spcAft>
                          <a:spcPts val="0"/>
                        </a:spcAft>
                      </a:pPr>
                      <a:r>
                        <a:rPr lang="es-MX" sz="900">
                          <a:effectLst/>
                        </a:rPr>
                        <a:t>BOMBEROS</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Gastos de operación</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 $       4,800,000.00 </a:t>
                      </a:r>
                      <a:endParaRPr lang="es-MX" sz="900">
                        <a:effectLst/>
                        <a:latin typeface="Calibri"/>
                        <a:ea typeface="Calibri"/>
                        <a:cs typeface="Times New Roman"/>
                      </a:endParaRPr>
                    </a:p>
                  </a:txBody>
                  <a:tcPr marL="34679" marR="34679" marT="0" marB="0" anchor="b"/>
                </a:tc>
              </a:tr>
              <a:tr h="271786">
                <a:tc vMerge="1">
                  <a:txBody>
                    <a:bodyPr/>
                    <a:lstStyle/>
                    <a:p>
                      <a:endParaRPr lang="es-MX"/>
                    </a:p>
                  </a:txBody>
                  <a:tcPr/>
                </a:tc>
                <a:tc>
                  <a:txBody>
                    <a:bodyPr/>
                    <a:lstStyle/>
                    <a:p>
                      <a:pPr>
                        <a:lnSpc>
                          <a:spcPct val="115000"/>
                        </a:lnSpc>
                        <a:spcAft>
                          <a:spcPts val="0"/>
                        </a:spcAft>
                      </a:pPr>
                      <a:r>
                        <a:rPr lang="es-MX" sz="900">
                          <a:effectLst/>
                        </a:rPr>
                        <a:t>DIF TORREÓN</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Gastos de operación</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 $    70,000,000.00 </a:t>
                      </a:r>
                      <a:endParaRPr lang="es-MX" sz="900">
                        <a:effectLst/>
                        <a:latin typeface="Calibri"/>
                        <a:ea typeface="Calibri"/>
                        <a:cs typeface="Times New Roman"/>
                      </a:endParaRPr>
                    </a:p>
                  </a:txBody>
                  <a:tcPr marL="34679" marR="34679" marT="0" marB="0" anchor="b"/>
                </a:tc>
              </a:tr>
              <a:tr h="288032">
                <a:tc vMerge="1">
                  <a:txBody>
                    <a:bodyPr/>
                    <a:lstStyle/>
                    <a:p>
                      <a:endParaRPr lang="es-MX"/>
                    </a:p>
                  </a:txBody>
                  <a:tcPr/>
                </a:tc>
                <a:tc>
                  <a:txBody>
                    <a:bodyPr/>
                    <a:lstStyle/>
                    <a:p>
                      <a:pPr>
                        <a:lnSpc>
                          <a:spcPct val="115000"/>
                        </a:lnSpc>
                        <a:spcAft>
                          <a:spcPts val="0"/>
                        </a:spcAft>
                      </a:pPr>
                      <a:r>
                        <a:rPr lang="es-MX" sz="900">
                          <a:effectLst/>
                        </a:rPr>
                        <a:t>INSTITUTO  MUNICIPAL DE CULTURA Y EDUCACIÓN</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Gastos de operación</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 $    37,800,000.00 </a:t>
                      </a:r>
                      <a:endParaRPr lang="es-MX" sz="900">
                        <a:effectLst/>
                        <a:latin typeface="Calibri"/>
                        <a:ea typeface="Calibri"/>
                        <a:cs typeface="Times New Roman"/>
                      </a:endParaRPr>
                    </a:p>
                  </a:txBody>
                  <a:tcPr marL="34679" marR="34679" marT="0" marB="0" anchor="b"/>
                </a:tc>
              </a:tr>
              <a:tr h="260151">
                <a:tc vMerge="1">
                  <a:txBody>
                    <a:bodyPr/>
                    <a:lstStyle/>
                    <a:p>
                      <a:endParaRPr lang="es-MX"/>
                    </a:p>
                  </a:txBody>
                  <a:tcPr/>
                </a:tc>
                <a:tc>
                  <a:txBody>
                    <a:bodyPr/>
                    <a:lstStyle/>
                    <a:p>
                      <a:pPr>
                        <a:lnSpc>
                          <a:spcPct val="115000"/>
                        </a:lnSpc>
                        <a:spcAft>
                          <a:spcPts val="0"/>
                        </a:spcAft>
                      </a:pPr>
                      <a:r>
                        <a:rPr lang="es-MX" sz="900">
                          <a:effectLst/>
                        </a:rPr>
                        <a:t>INSTITUTO MUNICIPAL DE LA MUJER</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Gastos de operación</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 $       9,000,000.00 </a:t>
                      </a:r>
                      <a:endParaRPr lang="es-MX" sz="900">
                        <a:effectLst/>
                        <a:latin typeface="Calibri"/>
                        <a:ea typeface="Calibri"/>
                        <a:cs typeface="Times New Roman"/>
                      </a:endParaRPr>
                    </a:p>
                  </a:txBody>
                  <a:tcPr marL="34679" marR="34679" marT="0" marB="0" anchor="b"/>
                </a:tc>
              </a:tr>
              <a:tr h="243905">
                <a:tc vMerge="1">
                  <a:txBody>
                    <a:bodyPr/>
                    <a:lstStyle/>
                    <a:p>
                      <a:endParaRPr lang="es-MX"/>
                    </a:p>
                  </a:txBody>
                  <a:tcPr/>
                </a:tc>
                <a:tc>
                  <a:txBody>
                    <a:bodyPr/>
                    <a:lstStyle/>
                    <a:p>
                      <a:pPr>
                        <a:lnSpc>
                          <a:spcPct val="115000"/>
                        </a:lnSpc>
                        <a:spcAft>
                          <a:spcPts val="0"/>
                        </a:spcAft>
                      </a:pPr>
                      <a:r>
                        <a:rPr lang="es-MX" sz="900">
                          <a:effectLst/>
                        </a:rPr>
                        <a:t>INSTITUTO MUNICIPAL  DEL DEPORTE</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Gastos de operación</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 $    13,000,000.00 </a:t>
                      </a:r>
                      <a:endParaRPr lang="es-MX" sz="900">
                        <a:effectLst/>
                        <a:latin typeface="Calibri"/>
                        <a:ea typeface="Calibri"/>
                        <a:cs typeface="Times New Roman"/>
                      </a:endParaRPr>
                    </a:p>
                  </a:txBody>
                  <a:tcPr marL="34679" marR="34679" marT="0" marB="0" anchor="b"/>
                </a:tc>
              </a:tr>
              <a:tr h="288032">
                <a:tc vMerge="1">
                  <a:txBody>
                    <a:bodyPr/>
                    <a:lstStyle/>
                    <a:p>
                      <a:endParaRPr lang="es-MX"/>
                    </a:p>
                  </a:txBody>
                  <a:tcPr/>
                </a:tc>
                <a:tc>
                  <a:txBody>
                    <a:bodyPr/>
                    <a:lstStyle/>
                    <a:p>
                      <a:pPr>
                        <a:lnSpc>
                          <a:spcPct val="115000"/>
                        </a:lnSpc>
                        <a:spcAft>
                          <a:spcPts val="0"/>
                        </a:spcAft>
                      </a:pPr>
                      <a:r>
                        <a:rPr lang="es-MX" sz="900">
                          <a:effectLst/>
                        </a:rPr>
                        <a:t>SISTEMA INTEGRAL DE MANTENIMIENTO VIAL DE TORREÓN</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Gastos de operación</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a:effectLst/>
                        </a:rPr>
                        <a:t> $    70,000,000.00 </a:t>
                      </a:r>
                      <a:endParaRPr lang="es-MX" sz="900">
                        <a:effectLst/>
                        <a:latin typeface="Calibri"/>
                        <a:ea typeface="Calibri"/>
                        <a:cs typeface="Times New Roman"/>
                      </a:endParaRPr>
                    </a:p>
                  </a:txBody>
                  <a:tcPr marL="34679" marR="34679" marT="0" marB="0" anchor="b"/>
                </a:tc>
              </a:tr>
              <a:tr h="265681">
                <a:tc gridSpan="2">
                  <a:txBody>
                    <a:bodyPr/>
                    <a:lstStyle/>
                    <a:p>
                      <a:pPr algn="ctr">
                        <a:lnSpc>
                          <a:spcPct val="115000"/>
                        </a:lnSpc>
                        <a:spcAft>
                          <a:spcPts val="0"/>
                        </a:spcAft>
                      </a:pPr>
                      <a:r>
                        <a:rPr lang="es-MX" sz="900">
                          <a:effectLst/>
                        </a:rPr>
                        <a:t>Total</a:t>
                      </a:r>
                      <a:endParaRPr lang="es-MX" sz="900">
                        <a:effectLst/>
                        <a:latin typeface="Calibri"/>
                        <a:ea typeface="Calibri"/>
                        <a:cs typeface="Times New Roman"/>
                      </a:endParaRPr>
                    </a:p>
                  </a:txBody>
                  <a:tcPr marL="34679" marR="34679" marT="0" marB="0" anchor="b"/>
                </a:tc>
                <a:tc hMerge="1">
                  <a:txBody>
                    <a:bodyPr/>
                    <a:lstStyle/>
                    <a:p>
                      <a:endParaRPr lang="es-MX"/>
                    </a:p>
                  </a:txBody>
                  <a:tcPr/>
                </a:tc>
                <a:tc>
                  <a:txBody>
                    <a:bodyPr/>
                    <a:lstStyle/>
                    <a:p>
                      <a:pPr>
                        <a:lnSpc>
                          <a:spcPct val="115000"/>
                        </a:lnSpc>
                        <a:spcAft>
                          <a:spcPts val="0"/>
                        </a:spcAft>
                      </a:pPr>
                      <a:r>
                        <a:rPr lang="es-MX" sz="900">
                          <a:effectLst/>
                        </a:rPr>
                        <a:t> </a:t>
                      </a:r>
                      <a:endParaRPr lang="es-MX" sz="900">
                        <a:effectLst/>
                        <a:latin typeface="Calibri"/>
                        <a:ea typeface="Calibri"/>
                        <a:cs typeface="Times New Roman"/>
                      </a:endParaRPr>
                    </a:p>
                  </a:txBody>
                  <a:tcPr marL="34679" marR="34679" marT="0" marB="0" anchor="b"/>
                </a:tc>
                <a:tc>
                  <a:txBody>
                    <a:bodyPr/>
                    <a:lstStyle/>
                    <a:p>
                      <a:pPr>
                        <a:lnSpc>
                          <a:spcPct val="115000"/>
                        </a:lnSpc>
                        <a:spcAft>
                          <a:spcPts val="0"/>
                        </a:spcAft>
                      </a:pPr>
                      <a:r>
                        <a:rPr lang="es-MX" sz="900" dirty="0">
                          <a:effectLst/>
                        </a:rPr>
                        <a:t> $  227,200,000.00 </a:t>
                      </a:r>
                      <a:endParaRPr lang="es-MX" sz="900" dirty="0">
                        <a:effectLst/>
                        <a:latin typeface="Calibri"/>
                        <a:ea typeface="Calibri"/>
                        <a:cs typeface="Times New Roman"/>
                      </a:endParaRPr>
                    </a:p>
                  </a:txBody>
                  <a:tcPr marL="34679" marR="34679" marT="0" marB="0" anchor="b"/>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307005752"/>
              </p:ext>
            </p:extLst>
          </p:nvPr>
        </p:nvGraphicFramePr>
        <p:xfrm>
          <a:off x="899592" y="5085184"/>
          <a:ext cx="7509520" cy="1498219"/>
        </p:xfrm>
        <a:graphic>
          <a:graphicData uri="http://schemas.openxmlformats.org/drawingml/2006/table">
            <a:tbl>
              <a:tblPr firstRow="1" firstCol="1" bandRow="1">
                <a:tableStyleId>{E929F9F4-4A8F-4326-A1B4-22849713DDAB}</a:tableStyleId>
              </a:tblPr>
              <a:tblGrid>
                <a:gridCol w="2431173"/>
                <a:gridCol w="1839807"/>
                <a:gridCol w="2168344"/>
                <a:gridCol w="1070196"/>
              </a:tblGrid>
              <a:tr h="63500">
                <a:tc gridSpan="4">
                  <a:txBody>
                    <a:bodyPr/>
                    <a:lstStyle/>
                    <a:p>
                      <a:pPr algn="ctr">
                        <a:lnSpc>
                          <a:spcPct val="115000"/>
                        </a:lnSpc>
                        <a:spcAft>
                          <a:spcPts val="0"/>
                        </a:spcAft>
                      </a:pPr>
                      <a:r>
                        <a:rPr lang="es-MX" sz="1100" dirty="0">
                          <a:effectLst/>
                        </a:rPr>
                        <a:t>4400 AYUDAS SOCIALES</a:t>
                      </a:r>
                      <a:endParaRPr lang="es-MX" sz="1100" dirty="0">
                        <a:effectLst/>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hMerge="1">
                  <a:txBody>
                    <a:bodyPr/>
                    <a:lstStyle/>
                    <a:p>
                      <a:endParaRPr lang="es-MX"/>
                    </a:p>
                  </a:txBody>
                  <a:tcPr/>
                </a:tc>
              </a:tr>
              <a:tr h="63500">
                <a:tc>
                  <a:txBody>
                    <a:bodyPr/>
                    <a:lstStyle/>
                    <a:p>
                      <a:pPr algn="ctr">
                        <a:lnSpc>
                          <a:spcPct val="115000"/>
                        </a:lnSpc>
                        <a:spcAft>
                          <a:spcPts val="0"/>
                        </a:spcAft>
                      </a:pPr>
                      <a:r>
                        <a:rPr lang="es-MX" sz="1100">
                          <a:effectLst/>
                        </a:rPr>
                        <a:t>Ayuda Social</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Beneficiario</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Tipo</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Presupuesto Aprobado</a:t>
                      </a:r>
                      <a:endParaRPr lang="es-MX" sz="1100">
                        <a:effectLst/>
                        <a:latin typeface="Calibri"/>
                        <a:ea typeface="Calibri"/>
                        <a:cs typeface="Times New Roman"/>
                      </a:endParaRPr>
                    </a:p>
                  </a:txBody>
                  <a:tcPr marL="44450" marR="44450" marT="0" marB="0" anchor="ctr"/>
                </a:tc>
              </a:tr>
              <a:tr h="727075">
                <a:tc>
                  <a:txBody>
                    <a:bodyPr/>
                    <a:lstStyle/>
                    <a:p>
                      <a:pPr>
                        <a:lnSpc>
                          <a:spcPct val="115000"/>
                        </a:lnSpc>
                        <a:spcAft>
                          <a:spcPts val="0"/>
                        </a:spcAft>
                      </a:pPr>
                      <a:r>
                        <a:rPr lang="es-MX" sz="1100">
                          <a:effectLst/>
                        </a:rPr>
                        <a:t>44100 - Ayudas sociales a personas</a:t>
                      </a:r>
                      <a:endParaRPr lang="es-MX" sz="1100">
                        <a:effectLst/>
                        <a:latin typeface="Calibri"/>
                        <a:ea typeface="Calibri"/>
                        <a:cs typeface="Times New Roman"/>
                      </a:endParaRPr>
                    </a:p>
                  </a:txBody>
                  <a:tcPr marL="44450" marR="44450" marT="0" marB="0"/>
                </a:tc>
                <a:tc>
                  <a:txBody>
                    <a:bodyPr/>
                    <a:lstStyle/>
                    <a:p>
                      <a:pPr>
                        <a:lnSpc>
                          <a:spcPct val="115000"/>
                        </a:lnSpc>
                        <a:spcAft>
                          <a:spcPts val="1000"/>
                        </a:spcAft>
                      </a:pPr>
                      <a:r>
                        <a:rPr lang="es-MX" sz="1100">
                          <a:effectLst/>
                        </a:rPr>
                        <a:t>Organismo y población en general del municipio de Torreón</a:t>
                      </a:r>
                      <a:endParaRPr lang="es-MX" sz="1100">
                        <a:effectLst/>
                        <a:latin typeface="Calibri"/>
                        <a:ea typeface="Calibri"/>
                        <a:cs typeface="Times New Roman"/>
                      </a:endParaRPr>
                    </a:p>
                  </a:txBody>
                  <a:tcPr marL="44450" marR="44450" marT="0" marB="0"/>
                </a:tc>
                <a:tc>
                  <a:txBody>
                    <a:bodyPr/>
                    <a:lstStyle/>
                    <a:p>
                      <a:pPr>
                        <a:lnSpc>
                          <a:spcPct val="115000"/>
                        </a:lnSpc>
                        <a:spcAft>
                          <a:spcPts val="1000"/>
                        </a:spcAft>
                      </a:pPr>
                      <a:r>
                        <a:rPr lang="es-MX" sz="1100" dirty="0">
                          <a:effectLst/>
                        </a:rPr>
                        <a:t>Ayudas gestionadas a diferentes apoyos económicos, culturales, deportivos, etc.</a:t>
                      </a:r>
                      <a:endParaRPr lang="es-MX" sz="1100" dirty="0">
                        <a:effectLst/>
                        <a:latin typeface="Calibri"/>
                        <a:ea typeface="Calibri"/>
                        <a:cs typeface="Times New Roman"/>
                      </a:endParaRPr>
                    </a:p>
                  </a:txBody>
                  <a:tcPr marL="44450" marR="44450" marT="0" marB="0"/>
                </a:tc>
                <a:tc>
                  <a:txBody>
                    <a:bodyPr/>
                    <a:lstStyle/>
                    <a:p>
                      <a:pPr algn="r">
                        <a:lnSpc>
                          <a:spcPct val="115000"/>
                        </a:lnSpc>
                        <a:spcAft>
                          <a:spcPts val="0"/>
                        </a:spcAft>
                      </a:pPr>
                      <a:r>
                        <a:rPr lang="es-MX" sz="1100">
                          <a:effectLst/>
                        </a:rPr>
                        <a:t>77,300.00.00                        </a:t>
                      </a:r>
                      <a:endParaRPr lang="es-MX" sz="1100">
                        <a:effectLst/>
                        <a:latin typeface="Calibri"/>
                        <a:ea typeface="Calibri"/>
                        <a:cs typeface="Times New Roman"/>
                      </a:endParaRPr>
                    </a:p>
                  </a:txBody>
                  <a:tcPr marL="44450" marR="44450" marT="0" marB="0"/>
                </a:tc>
              </a:tr>
              <a:tr h="29845">
                <a:tc gridSpan="3">
                  <a:txBody>
                    <a:bodyPr/>
                    <a:lstStyle/>
                    <a:p>
                      <a:pPr algn="ctr">
                        <a:lnSpc>
                          <a:spcPct val="115000"/>
                        </a:lnSpc>
                        <a:spcAft>
                          <a:spcPts val="0"/>
                        </a:spcAft>
                      </a:pPr>
                      <a:r>
                        <a:rPr lang="es-MX" sz="1100">
                          <a:effectLst/>
                        </a:rPr>
                        <a:t>Total</a:t>
                      </a:r>
                      <a:endParaRPr lang="es-MX" sz="1100">
                        <a:effectLst/>
                        <a:latin typeface="Calibri"/>
                        <a:ea typeface="Calibri"/>
                        <a:cs typeface="Times New Roman"/>
                      </a:endParaRPr>
                    </a:p>
                  </a:txBody>
                  <a:tcPr marL="44450" marR="44450" marT="0" marB="0"/>
                </a:tc>
                <a:tc hMerge="1">
                  <a:txBody>
                    <a:bodyPr/>
                    <a:lstStyle/>
                    <a:p>
                      <a:endParaRPr lang="es-MX"/>
                    </a:p>
                  </a:txBody>
                  <a:tcPr/>
                </a:tc>
                <a:tc hMerge="1">
                  <a:txBody>
                    <a:bodyPr/>
                    <a:lstStyle/>
                    <a:p>
                      <a:endParaRPr lang="es-MX"/>
                    </a:p>
                  </a:txBody>
                  <a:tcPr/>
                </a:tc>
                <a:tc>
                  <a:txBody>
                    <a:bodyPr/>
                    <a:lstStyle/>
                    <a:p>
                      <a:pPr algn="r">
                        <a:lnSpc>
                          <a:spcPct val="115000"/>
                        </a:lnSpc>
                        <a:spcAft>
                          <a:spcPts val="0"/>
                        </a:spcAft>
                      </a:pPr>
                      <a:r>
                        <a:rPr lang="es-MX" sz="1100" dirty="0">
                          <a:effectLst/>
                        </a:rPr>
                        <a:t>77,300,000.00                        </a:t>
                      </a:r>
                      <a:endParaRPr lang="es-MX"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41311302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ORGANISMOS DE LA SOCIEDAD CIVIL</a:t>
            </a:r>
            <a:endParaRPr lang="es-MX" dirty="0"/>
          </a:p>
        </p:txBody>
      </p:sp>
      <p:sp>
        <p:nvSpPr>
          <p:cNvPr id="3" name="2 Marcador de contenido"/>
          <p:cNvSpPr>
            <a:spLocks noGrp="1"/>
          </p:cNvSpPr>
          <p:nvPr>
            <p:ph idx="1"/>
          </p:nvPr>
        </p:nvSpPr>
        <p:spPr/>
        <p:txBody>
          <a:bodyPr>
            <a:normAutofit/>
          </a:bodyPr>
          <a:lstStyle/>
          <a:p>
            <a:r>
              <a:rPr lang="es-MX" sz="1800" dirty="0"/>
              <a:t>Las asignaciones contempladas en el presente presupuesto de egresos para otorgarse a organismos de la sociedad civil para el ejercicio fiscal </a:t>
            </a:r>
            <a:r>
              <a:rPr lang="es-MX" sz="1800" dirty="0" smtClean="0"/>
              <a:t>2016, </a:t>
            </a:r>
            <a:r>
              <a:rPr lang="es-MX" sz="1800" dirty="0"/>
              <a:t>son las siguientes:</a:t>
            </a:r>
          </a:p>
        </p:txBody>
      </p:sp>
      <p:graphicFrame>
        <p:nvGraphicFramePr>
          <p:cNvPr id="5" name="4 Tabla"/>
          <p:cNvGraphicFramePr>
            <a:graphicFrameLocks noGrp="1"/>
          </p:cNvGraphicFramePr>
          <p:nvPr>
            <p:extLst>
              <p:ext uri="{D42A27DB-BD31-4B8C-83A1-F6EECF244321}">
                <p14:modId xmlns:p14="http://schemas.microsoft.com/office/powerpoint/2010/main" val="1226715727"/>
              </p:ext>
            </p:extLst>
          </p:nvPr>
        </p:nvGraphicFramePr>
        <p:xfrm>
          <a:off x="1475656" y="2924944"/>
          <a:ext cx="5750408" cy="3024334"/>
        </p:xfrm>
        <a:graphic>
          <a:graphicData uri="http://schemas.openxmlformats.org/drawingml/2006/table">
            <a:tbl>
              <a:tblPr firstRow="1" firstCol="1" bandRow="1">
                <a:tableStyleId>{F5AB1C69-6EDB-4FF4-983F-18BD219EF322}</a:tableStyleId>
              </a:tblPr>
              <a:tblGrid>
                <a:gridCol w="3703673"/>
                <a:gridCol w="2046735"/>
              </a:tblGrid>
              <a:tr h="277018">
                <a:tc>
                  <a:txBody>
                    <a:bodyPr/>
                    <a:lstStyle/>
                    <a:p>
                      <a:pPr algn="ctr">
                        <a:lnSpc>
                          <a:spcPct val="115000"/>
                        </a:lnSpc>
                        <a:spcAft>
                          <a:spcPts val="0"/>
                        </a:spcAft>
                      </a:pPr>
                      <a:r>
                        <a:rPr lang="es-MX" sz="1000" dirty="0">
                          <a:solidFill>
                            <a:schemeClr val="tx1"/>
                          </a:solidFill>
                          <a:effectLst/>
                        </a:rPr>
                        <a:t>Partida/Nombre del Organismo de la Sociedad Civil</a:t>
                      </a:r>
                      <a:endParaRPr lang="es-MX" sz="1100" dirty="0">
                        <a:solidFill>
                          <a:schemeClr val="tx1"/>
                        </a:solidFill>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dirty="0">
                          <a:solidFill>
                            <a:schemeClr val="tx1"/>
                          </a:solidFill>
                          <a:effectLst/>
                        </a:rPr>
                        <a:t>Presupuesto aprobado</a:t>
                      </a:r>
                      <a:endParaRPr lang="es-MX" sz="1100" dirty="0">
                        <a:solidFill>
                          <a:schemeClr val="tx1"/>
                        </a:solidFill>
                        <a:effectLst/>
                        <a:latin typeface="Calibri"/>
                        <a:ea typeface="Calibri"/>
                        <a:cs typeface="Times New Roman"/>
                      </a:endParaRPr>
                    </a:p>
                  </a:txBody>
                  <a:tcPr marL="44450" marR="44450" marT="0" marB="0" anchor="ctr"/>
                </a:tc>
              </a:tr>
              <a:tr h="249756">
                <a:tc>
                  <a:txBody>
                    <a:bodyPr/>
                    <a:lstStyle/>
                    <a:p>
                      <a:pPr>
                        <a:lnSpc>
                          <a:spcPct val="115000"/>
                        </a:lnSpc>
                        <a:spcAft>
                          <a:spcPts val="0"/>
                        </a:spcAft>
                      </a:pPr>
                      <a:r>
                        <a:rPr lang="es-MX" sz="1000" dirty="0">
                          <a:solidFill>
                            <a:schemeClr val="tx1"/>
                          </a:solidFill>
                          <a:effectLst/>
                        </a:rPr>
                        <a:t>Museo </a:t>
                      </a:r>
                      <a:r>
                        <a:rPr lang="es-MX" sz="1000" dirty="0" err="1">
                          <a:solidFill>
                            <a:schemeClr val="tx1"/>
                          </a:solidFill>
                          <a:effectLst/>
                        </a:rPr>
                        <a:t>Arocena</a:t>
                      </a:r>
                      <a:endParaRPr lang="es-MX" sz="1100"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1,000,000.00 </a:t>
                      </a:r>
                      <a:endParaRPr lang="es-MX" sz="1100">
                        <a:effectLst/>
                        <a:latin typeface="Calibri"/>
                        <a:ea typeface="Calibri"/>
                        <a:cs typeface="Times New Roman"/>
                      </a:endParaRPr>
                    </a:p>
                  </a:txBody>
                  <a:tcPr marL="44450" marR="44450" marT="0" marB="0" anchor="ctr"/>
                </a:tc>
              </a:tr>
              <a:tr h="249756">
                <a:tc>
                  <a:txBody>
                    <a:bodyPr/>
                    <a:lstStyle/>
                    <a:p>
                      <a:pPr>
                        <a:lnSpc>
                          <a:spcPct val="115000"/>
                        </a:lnSpc>
                        <a:spcAft>
                          <a:spcPts val="0"/>
                        </a:spcAft>
                      </a:pPr>
                      <a:r>
                        <a:rPr lang="es-MX" sz="1000" dirty="0">
                          <a:solidFill>
                            <a:schemeClr val="tx1"/>
                          </a:solidFill>
                          <a:effectLst/>
                        </a:rPr>
                        <a:t>Cruz Roja</a:t>
                      </a:r>
                      <a:endParaRPr lang="es-MX" sz="1100"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840,000.00 </a:t>
                      </a:r>
                      <a:endParaRPr lang="es-MX" sz="1100">
                        <a:effectLst/>
                        <a:latin typeface="Calibri"/>
                        <a:ea typeface="Calibri"/>
                        <a:cs typeface="Times New Roman"/>
                      </a:endParaRPr>
                    </a:p>
                  </a:txBody>
                  <a:tcPr marL="44450" marR="44450" marT="0" marB="0" anchor="ctr"/>
                </a:tc>
              </a:tr>
              <a:tr h="249756">
                <a:tc>
                  <a:txBody>
                    <a:bodyPr/>
                    <a:lstStyle/>
                    <a:p>
                      <a:pPr>
                        <a:lnSpc>
                          <a:spcPct val="115000"/>
                        </a:lnSpc>
                        <a:spcAft>
                          <a:spcPts val="0"/>
                        </a:spcAft>
                      </a:pPr>
                      <a:r>
                        <a:rPr lang="es-MX" sz="1000" dirty="0" err="1">
                          <a:solidFill>
                            <a:schemeClr val="tx1"/>
                          </a:solidFill>
                          <a:effectLst/>
                        </a:rPr>
                        <a:t>Camerata</a:t>
                      </a:r>
                      <a:r>
                        <a:rPr lang="es-MX" sz="1000" dirty="0">
                          <a:solidFill>
                            <a:schemeClr val="tx1"/>
                          </a:solidFill>
                          <a:effectLst/>
                        </a:rPr>
                        <a:t> de Coahuila</a:t>
                      </a:r>
                      <a:endParaRPr lang="es-MX" sz="1100"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720,000.00 </a:t>
                      </a:r>
                      <a:endParaRPr lang="es-MX" sz="1100">
                        <a:effectLst/>
                        <a:latin typeface="Calibri"/>
                        <a:ea typeface="Calibri"/>
                        <a:cs typeface="Times New Roman"/>
                      </a:endParaRPr>
                    </a:p>
                  </a:txBody>
                  <a:tcPr marL="44450" marR="44450" marT="0" marB="0" anchor="ctr"/>
                </a:tc>
              </a:tr>
              <a:tr h="249756">
                <a:tc>
                  <a:txBody>
                    <a:bodyPr/>
                    <a:lstStyle/>
                    <a:p>
                      <a:pPr>
                        <a:lnSpc>
                          <a:spcPct val="115000"/>
                        </a:lnSpc>
                        <a:spcAft>
                          <a:spcPts val="0"/>
                        </a:spcAft>
                      </a:pPr>
                      <a:r>
                        <a:rPr lang="es-MX" sz="1000" dirty="0">
                          <a:solidFill>
                            <a:schemeClr val="tx1"/>
                          </a:solidFill>
                          <a:effectLst/>
                        </a:rPr>
                        <a:t>Museo Regional de la Laguna</a:t>
                      </a:r>
                      <a:endParaRPr lang="es-MX" sz="1100"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480,000.00 </a:t>
                      </a:r>
                      <a:endParaRPr lang="es-MX" sz="1100">
                        <a:effectLst/>
                        <a:latin typeface="Calibri"/>
                        <a:ea typeface="Calibri"/>
                        <a:cs typeface="Times New Roman"/>
                      </a:endParaRPr>
                    </a:p>
                  </a:txBody>
                  <a:tcPr marL="44450" marR="44450" marT="0" marB="0" anchor="ctr"/>
                </a:tc>
              </a:tr>
              <a:tr h="249756">
                <a:tc>
                  <a:txBody>
                    <a:bodyPr/>
                    <a:lstStyle/>
                    <a:p>
                      <a:pPr>
                        <a:lnSpc>
                          <a:spcPct val="115000"/>
                        </a:lnSpc>
                        <a:spcAft>
                          <a:spcPts val="0"/>
                        </a:spcAft>
                      </a:pPr>
                      <a:r>
                        <a:rPr lang="es-MX" sz="1000" dirty="0">
                          <a:solidFill>
                            <a:schemeClr val="tx1"/>
                          </a:solidFill>
                          <a:effectLst/>
                        </a:rPr>
                        <a:t>Teatro Nazas</a:t>
                      </a:r>
                      <a:endParaRPr lang="es-MX" sz="1100"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600,000.00 </a:t>
                      </a:r>
                      <a:endParaRPr lang="es-MX" sz="1100">
                        <a:effectLst/>
                        <a:latin typeface="Calibri"/>
                        <a:ea typeface="Calibri"/>
                        <a:cs typeface="Times New Roman"/>
                      </a:endParaRPr>
                    </a:p>
                  </a:txBody>
                  <a:tcPr marL="44450" marR="44450" marT="0" marB="0" anchor="ctr"/>
                </a:tc>
              </a:tr>
              <a:tr h="249756">
                <a:tc>
                  <a:txBody>
                    <a:bodyPr/>
                    <a:lstStyle/>
                    <a:p>
                      <a:pPr>
                        <a:lnSpc>
                          <a:spcPct val="115000"/>
                        </a:lnSpc>
                        <a:spcAft>
                          <a:spcPts val="0"/>
                        </a:spcAft>
                      </a:pPr>
                      <a:r>
                        <a:rPr lang="es-MX" sz="1000" dirty="0">
                          <a:solidFill>
                            <a:schemeClr val="tx1"/>
                          </a:solidFill>
                          <a:effectLst/>
                        </a:rPr>
                        <a:t>Aviario Lira</a:t>
                      </a:r>
                      <a:endParaRPr lang="es-MX" sz="1100"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480,000.00 </a:t>
                      </a:r>
                      <a:endParaRPr lang="es-MX" sz="1100">
                        <a:effectLst/>
                        <a:latin typeface="Calibri"/>
                        <a:ea typeface="Calibri"/>
                        <a:cs typeface="Times New Roman"/>
                      </a:endParaRPr>
                    </a:p>
                  </a:txBody>
                  <a:tcPr marL="44450" marR="44450" marT="0" marB="0" anchor="ctr"/>
                </a:tc>
              </a:tr>
              <a:tr h="249756">
                <a:tc>
                  <a:txBody>
                    <a:bodyPr/>
                    <a:lstStyle/>
                    <a:p>
                      <a:pPr>
                        <a:lnSpc>
                          <a:spcPct val="115000"/>
                        </a:lnSpc>
                        <a:spcAft>
                          <a:spcPts val="0"/>
                        </a:spcAft>
                      </a:pPr>
                      <a:r>
                        <a:rPr lang="es-MX" sz="1000" dirty="0">
                          <a:solidFill>
                            <a:schemeClr val="tx1"/>
                          </a:solidFill>
                          <a:effectLst/>
                        </a:rPr>
                        <a:t>Teatro Isauro Martínez</a:t>
                      </a:r>
                      <a:endParaRPr lang="es-MX" sz="1100"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480,000.00 </a:t>
                      </a:r>
                      <a:endParaRPr lang="es-MX" sz="1100">
                        <a:effectLst/>
                        <a:latin typeface="Calibri"/>
                        <a:ea typeface="Calibri"/>
                        <a:cs typeface="Times New Roman"/>
                      </a:endParaRPr>
                    </a:p>
                  </a:txBody>
                  <a:tcPr marL="44450" marR="44450" marT="0" marB="0" anchor="ctr"/>
                </a:tc>
              </a:tr>
              <a:tr h="249756">
                <a:tc>
                  <a:txBody>
                    <a:bodyPr/>
                    <a:lstStyle/>
                    <a:p>
                      <a:pPr>
                        <a:lnSpc>
                          <a:spcPct val="115000"/>
                        </a:lnSpc>
                        <a:spcAft>
                          <a:spcPts val="0"/>
                        </a:spcAft>
                      </a:pPr>
                      <a:r>
                        <a:rPr lang="es-MX" sz="1000" dirty="0">
                          <a:solidFill>
                            <a:schemeClr val="tx1"/>
                          </a:solidFill>
                          <a:effectLst/>
                        </a:rPr>
                        <a:t>Museo del Algodón</a:t>
                      </a:r>
                      <a:endParaRPr lang="es-MX" sz="1100"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300,000.00 </a:t>
                      </a:r>
                      <a:endParaRPr lang="es-MX" sz="1100">
                        <a:effectLst/>
                        <a:latin typeface="Calibri"/>
                        <a:ea typeface="Calibri"/>
                        <a:cs typeface="Times New Roman"/>
                      </a:endParaRPr>
                    </a:p>
                  </a:txBody>
                  <a:tcPr marL="44450" marR="44450" marT="0" marB="0" anchor="ctr"/>
                </a:tc>
              </a:tr>
              <a:tr h="249756">
                <a:tc>
                  <a:txBody>
                    <a:bodyPr/>
                    <a:lstStyle/>
                    <a:p>
                      <a:pPr>
                        <a:lnSpc>
                          <a:spcPct val="115000"/>
                        </a:lnSpc>
                        <a:spcAft>
                          <a:spcPts val="0"/>
                        </a:spcAft>
                      </a:pPr>
                      <a:r>
                        <a:rPr lang="es-MX" sz="1000" dirty="0">
                          <a:solidFill>
                            <a:schemeClr val="tx1"/>
                          </a:solidFill>
                          <a:effectLst/>
                        </a:rPr>
                        <a:t>Centro de Estudios Musicales de Torreón </a:t>
                      </a:r>
                      <a:endParaRPr lang="es-MX" sz="1100"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2,000,000.00 </a:t>
                      </a:r>
                      <a:endParaRPr lang="es-MX" sz="1100">
                        <a:effectLst/>
                        <a:latin typeface="Calibri"/>
                        <a:ea typeface="Calibri"/>
                        <a:cs typeface="Times New Roman"/>
                      </a:endParaRPr>
                    </a:p>
                  </a:txBody>
                  <a:tcPr marL="44450" marR="44450" marT="0" marB="0" anchor="ctr"/>
                </a:tc>
              </a:tr>
              <a:tr h="249756">
                <a:tc>
                  <a:txBody>
                    <a:bodyPr/>
                    <a:lstStyle/>
                    <a:p>
                      <a:pPr>
                        <a:lnSpc>
                          <a:spcPct val="115000"/>
                        </a:lnSpc>
                        <a:spcAft>
                          <a:spcPts val="0"/>
                        </a:spcAft>
                      </a:pPr>
                      <a:r>
                        <a:rPr lang="es-MX" sz="1000" dirty="0">
                          <a:solidFill>
                            <a:schemeClr val="tx1"/>
                          </a:solidFill>
                          <a:effectLst/>
                        </a:rPr>
                        <a:t>Escuela de Música Santa Cecilia</a:t>
                      </a:r>
                      <a:endParaRPr lang="es-MX" sz="1100"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a:effectLst/>
                        </a:rPr>
                        <a:t>       250,000.00 </a:t>
                      </a:r>
                      <a:endParaRPr lang="es-MX" sz="1100">
                        <a:effectLst/>
                        <a:latin typeface="Calibri"/>
                        <a:ea typeface="Calibri"/>
                        <a:cs typeface="Times New Roman"/>
                      </a:endParaRPr>
                    </a:p>
                  </a:txBody>
                  <a:tcPr marL="44450" marR="44450" marT="0" marB="0" anchor="ctr"/>
                </a:tc>
              </a:tr>
              <a:tr h="249756">
                <a:tc>
                  <a:txBody>
                    <a:bodyPr/>
                    <a:lstStyle/>
                    <a:p>
                      <a:pPr>
                        <a:lnSpc>
                          <a:spcPct val="115000"/>
                        </a:lnSpc>
                        <a:spcAft>
                          <a:spcPts val="0"/>
                        </a:spcAft>
                      </a:pPr>
                      <a:r>
                        <a:rPr lang="es-MX" sz="1000" dirty="0">
                          <a:solidFill>
                            <a:schemeClr val="tx1"/>
                          </a:solidFill>
                          <a:effectLst/>
                        </a:rPr>
                        <a:t>Total</a:t>
                      </a:r>
                      <a:endParaRPr lang="es-MX" sz="1100" dirty="0">
                        <a:solidFill>
                          <a:schemeClr val="tx1"/>
                        </a:solidFill>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1000" dirty="0">
                          <a:effectLst/>
                        </a:rPr>
                        <a:t>           $7,150,000.00 </a:t>
                      </a:r>
                      <a:endParaRPr lang="es-MX"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659340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Diagrama"/>
          <p:cNvGraphicFramePr/>
          <p:nvPr>
            <p:extLst>
              <p:ext uri="{D42A27DB-BD31-4B8C-83A1-F6EECF244321}">
                <p14:modId xmlns:p14="http://schemas.microsoft.com/office/powerpoint/2010/main" val="2276920864"/>
              </p:ext>
            </p:extLst>
          </p:nvPr>
        </p:nvGraphicFramePr>
        <p:xfrm>
          <a:off x="1043608" y="1412776"/>
          <a:ext cx="7056784"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6463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TRANSPARENCIA</a:t>
            </a:r>
            <a:endParaRPr lang="es-MX" dirty="0"/>
          </a:p>
        </p:txBody>
      </p:sp>
      <p:sp>
        <p:nvSpPr>
          <p:cNvPr id="3" name="2 Marcador de contenido"/>
          <p:cNvSpPr>
            <a:spLocks noGrp="1"/>
          </p:cNvSpPr>
          <p:nvPr>
            <p:ph idx="1"/>
          </p:nvPr>
        </p:nvSpPr>
        <p:spPr>
          <a:xfrm>
            <a:off x="457200" y="1196752"/>
            <a:ext cx="8229600" cy="4525963"/>
          </a:xfrm>
        </p:spPr>
        <p:txBody>
          <a:bodyPr>
            <a:normAutofit/>
          </a:bodyPr>
          <a:lstStyle/>
          <a:p>
            <a:pPr algn="just"/>
            <a:r>
              <a:rPr lang="es-MX" sz="1800" dirty="0" smtClean="0"/>
              <a:t>En el portal institucional del Gobierno Municipal </a:t>
            </a:r>
            <a:r>
              <a:rPr lang="es-MX" sz="1800" dirty="0" smtClean="0">
                <a:hlinkClick r:id="rId2"/>
              </a:rPr>
              <a:t>www.torreon.gob.mx</a:t>
            </a:r>
            <a:r>
              <a:rPr lang="es-MX" sz="1800" dirty="0" smtClean="0"/>
              <a:t> puedes encontrar los informes de Avance Financiero mensuales, los trimestrales que conforman la Cuenta Pública, </a:t>
            </a:r>
            <a:r>
              <a:rPr lang="es-MX" sz="1800" dirty="0" err="1" smtClean="0"/>
              <a:t>asi</a:t>
            </a:r>
            <a:r>
              <a:rPr lang="es-MX" sz="1800" dirty="0" smtClean="0"/>
              <a:t> como los indicadores de avance físico y financiero de cada uno de los componentes de los programas que conforman el presupuesto programático. </a:t>
            </a:r>
          </a:p>
          <a:p>
            <a:pPr algn="just"/>
            <a:endParaRPr lang="es-MX" sz="1800" dirty="0"/>
          </a:p>
          <a:p>
            <a:pPr algn="just"/>
            <a:r>
              <a:rPr lang="es-MX" sz="1800" dirty="0" smtClean="0"/>
              <a:t>En el presupuesto de egresos 2016 encontraras mucha mas información que en esta síntesis.</a:t>
            </a:r>
          </a:p>
          <a:p>
            <a:pPr marL="0" indent="0" algn="just">
              <a:buNone/>
            </a:pPr>
            <a:endParaRPr lang="es-MX" sz="1800" dirty="0"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25" t="3929" r="2313" b="10893"/>
          <a:stretch/>
        </p:blipFill>
        <p:spPr bwMode="auto">
          <a:xfrm>
            <a:off x="1547664" y="3573016"/>
            <a:ext cx="5937069" cy="311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617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PLAZAS DE PERSONAL</a:t>
            </a:r>
            <a:endParaRPr lang="es-MX" dirty="0"/>
          </a:p>
        </p:txBody>
      </p:sp>
      <p:sp>
        <p:nvSpPr>
          <p:cNvPr id="3" name="2 Marcador de contenido"/>
          <p:cNvSpPr>
            <a:spLocks noGrp="1"/>
          </p:cNvSpPr>
          <p:nvPr>
            <p:ph idx="1"/>
          </p:nvPr>
        </p:nvSpPr>
        <p:spPr/>
        <p:txBody>
          <a:bodyPr>
            <a:normAutofit/>
          </a:bodyPr>
          <a:lstStyle/>
          <a:p>
            <a:r>
              <a:rPr lang="es-MX" sz="1800" dirty="0"/>
              <a:t>En el ejercicio fiscal </a:t>
            </a:r>
            <a:r>
              <a:rPr lang="es-MX" sz="1800" dirty="0" smtClean="0"/>
              <a:t>2016, </a:t>
            </a:r>
            <a:r>
              <a:rPr lang="es-MX" sz="1800" dirty="0"/>
              <a:t>la Administración Pública Municipal centralizada contará con </a:t>
            </a:r>
            <a:r>
              <a:rPr lang="es-MX" sz="1800" dirty="0" smtClean="0"/>
              <a:t>3,277 </a:t>
            </a:r>
            <a:r>
              <a:rPr lang="es-MX" sz="1800" dirty="0"/>
              <a:t>plazas de conformidad con lo siguiente:</a:t>
            </a:r>
          </a:p>
        </p:txBody>
      </p:sp>
      <p:graphicFrame>
        <p:nvGraphicFramePr>
          <p:cNvPr id="5" name="4 Tabla"/>
          <p:cNvGraphicFramePr>
            <a:graphicFrameLocks noGrp="1"/>
          </p:cNvGraphicFramePr>
          <p:nvPr>
            <p:extLst>
              <p:ext uri="{D42A27DB-BD31-4B8C-83A1-F6EECF244321}">
                <p14:modId xmlns:p14="http://schemas.microsoft.com/office/powerpoint/2010/main" val="2730071435"/>
              </p:ext>
            </p:extLst>
          </p:nvPr>
        </p:nvGraphicFramePr>
        <p:xfrm>
          <a:off x="971600" y="2420888"/>
          <a:ext cx="7128792" cy="3960441"/>
        </p:xfrm>
        <a:graphic>
          <a:graphicData uri="http://schemas.openxmlformats.org/drawingml/2006/table">
            <a:tbl>
              <a:tblPr firstRow="1" firstCol="1" bandRow="1">
                <a:tableStyleId>{F5AB1C69-6EDB-4FF4-983F-18BD219EF322}</a:tableStyleId>
              </a:tblPr>
              <a:tblGrid>
                <a:gridCol w="2664296"/>
                <a:gridCol w="1152128"/>
                <a:gridCol w="1152128"/>
                <a:gridCol w="1152128"/>
                <a:gridCol w="1008112"/>
              </a:tblGrid>
              <a:tr h="229335">
                <a:tc>
                  <a:txBody>
                    <a:bodyPr/>
                    <a:lstStyle/>
                    <a:p>
                      <a:pPr algn="ctr">
                        <a:lnSpc>
                          <a:spcPct val="115000"/>
                        </a:lnSpc>
                        <a:spcAft>
                          <a:spcPts val="0"/>
                        </a:spcAft>
                      </a:pPr>
                      <a:r>
                        <a:rPr lang="es-MX" sz="1100" dirty="0">
                          <a:effectLst/>
                        </a:rPr>
                        <a:t>DEPARTAMENTO</a:t>
                      </a:r>
                      <a:endParaRPr lang="es-MX" sz="1100" dirty="0">
                        <a:effectLst/>
                        <a:latin typeface="Calibri"/>
                        <a:ea typeface="Calibri"/>
                        <a:cs typeface="Times New Roman"/>
                      </a:endParaRPr>
                    </a:p>
                  </a:txBody>
                  <a:tcPr marL="28987" marR="28987" marT="0" marB="0" anchor="ctr"/>
                </a:tc>
                <a:tc>
                  <a:txBody>
                    <a:bodyPr/>
                    <a:lstStyle/>
                    <a:p>
                      <a:pPr algn="ctr">
                        <a:lnSpc>
                          <a:spcPct val="115000"/>
                        </a:lnSpc>
                        <a:spcAft>
                          <a:spcPts val="0"/>
                        </a:spcAft>
                      </a:pPr>
                      <a:r>
                        <a:rPr lang="es-MX" sz="1100">
                          <a:effectLst/>
                        </a:rPr>
                        <a:t>No De Plazas</a:t>
                      </a:r>
                      <a:endParaRPr lang="es-MX" sz="1100">
                        <a:effectLst/>
                        <a:latin typeface="Calibri"/>
                        <a:ea typeface="Calibri"/>
                        <a:cs typeface="Times New Roman"/>
                      </a:endParaRPr>
                    </a:p>
                  </a:txBody>
                  <a:tcPr marL="28987" marR="28987" marT="0" marB="0" anchor="ctr"/>
                </a:tc>
                <a:tc>
                  <a:txBody>
                    <a:bodyPr/>
                    <a:lstStyle/>
                    <a:p>
                      <a:pPr algn="ctr">
                        <a:lnSpc>
                          <a:spcPct val="115000"/>
                        </a:lnSpc>
                        <a:spcAft>
                          <a:spcPts val="0"/>
                        </a:spcAft>
                      </a:pPr>
                      <a:r>
                        <a:rPr lang="es-MX" sz="1100">
                          <a:effectLst/>
                        </a:rPr>
                        <a:t>Confianza</a:t>
                      </a:r>
                      <a:endParaRPr lang="es-MX" sz="1100">
                        <a:effectLst/>
                        <a:latin typeface="Calibri"/>
                        <a:ea typeface="Calibri"/>
                        <a:cs typeface="Times New Roman"/>
                      </a:endParaRPr>
                    </a:p>
                  </a:txBody>
                  <a:tcPr marL="28987" marR="28987" marT="0" marB="0" anchor="ctr"/>
                </a:tc>
                <a:tc>
                  <a:txBody>
                    <a:bodyPr/>
                    <a:lstStyle/>
                    <a:p>
                      <a:pPr algn="ctr">
                        <a:lnSpc>
                          <a:spcPct val="115000"/>
                        </a:lnSpc>
                        <a:spcAft>
                          <a:spcPts val="0"/>
                        </a:spcAft>
                      </a:pPr>
                      <a:r>
                        <a:rPr lang="es-MX" sz="1100">
                          <a:effectLst/>
                        </a:rPr>
                        <a:t>Base</a:t>
                      </a:r>
                      <a:endParaRPr lang="es-MX" sz="1100">
                        <a:effectLst/>
                        <a:latin typeface="Calibri"/>
                        <a:ea typeface="Calibri"/>
                        <a:cs typeface="Times New Roman"/>
                      </a:endParaRPr>
                    </a:p>
                  </a:txBody>
                  <a:tcPr marL="28987" marR="28987" marT="0" marB="0" anchor="ctr"/>
                </a:tc>
                <a:tc>
                  <a:txBody>
                    <a:bodyPr/>
                    <a:lstStyle/>
                    <a:p>
                      <a:pPr algn="ctr">
                        <a:lnSpc>
                          <a:spcPct val="115000"/>
                        </a:lnSpc>
                        <a:spcAft>
                          <a:spcPts val="0"/>
                        </a:spcAft>
                      </a:pPr>
                      <a:r>
                        <a:rPr lang="es-MX" sz="1100">
                          <a:effectLst/>
                        </a:rPr>
                        <a:t>Honorarios</a:t>
                      </a:r>
                      <a:endParaRPr lang="es-MX" sz="1100">
                        <a:effectLst/>
                        <a:latin typeface="Calibri"/>
                        <a:ea typeface="Calibri"/>
                        <a:cs typeface="Times New Roman"/>
                      </a:endParaRPr>
                    </a:p>
                  </a:txBody>
                  <a:tcPr marL="28987" marR="28987" marT="0" marB="0" anchor="ctr"/>
                </a:tc>
              </a:tr>
              <a:tr h="229335">
                <a:tc>
                  <a:txBody>
                    <a:bodyPr/>
                    <a:lstStyle/>
                    <a:p>
                      <a:pPr algn="r">
                        <a:lnSpc>
                          <a:spcPct val="115000"/>
                        </a:lnSpc>
                        <a:spcAft>
                          <a:spcPts val="0"/>
                        </a:spcAft>
                      </a:pPr>
                      <a:r>
                        <a:rPr lang="es-MX" sz="1100" dirty="0">
                          <a:effectLst/>
                        </a:rPr>
                        <a:t>Alumbrado Publico</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48</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10</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30</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8</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Archivo Municipal</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25</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2</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23</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Área Medica</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134</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20</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45</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69</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Atención Ciudadana</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50</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19</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4</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27</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Autotransporte</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51</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25</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17</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9</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Bibliotecas</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64</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5</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59</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Bomberos</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110</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110</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Cabildo</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19</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19</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Catastro</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52</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6</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44</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2</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Contraloría</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45</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39</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2</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4</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Desarrollo Institucional</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20</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6</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14</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Desarrollo Social</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293</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87</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54</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152</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Difusión Cultural</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124</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69</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40</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15</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Fomento Económico</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46</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16</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24</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6</a:t>
                      </a:r>
                      <a:endParaRPr lang="es-MX" sz="1100">
                        <a:effectLst/>
                        <a:latin typeface="Calibri"/>
                        <a:ea typeface="Calibri"/>
                        <a:cs typeface="Times New Roman"/>
                      </a:endParaRPr>
                    </a:p>
                  </a:txBody>
                  <a:tcPr marL="28987" marR="28987" marT="0" marB="0" anchor="b"/>
                </a:tc>
              </a:tr>
              <a:tr h="291081">
                <a:tc>
                  <a:txBody>
                    <a:bodyPr/>
                    <a:lstStyle/>
                    <a:p>
                      <a:pPr algn="r">
                        <a:lnSpc>
                          <a:spcPct val="115000"/>
                        </a:lnSpc>
                        <a:spcAft>
                          <a:spcPts val="0"/>
                        </a:spcAft>
                      </a:pPr>
                      <a:r>
                        <a:rPr lang="es-MX" sz="1100" dirty="0">
                          <a:effectLst/>
                        </a:rPr>
                        <a:t>Instituto De Atención a la Juventud</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24</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2</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3</a:t>
                      </a:r>
                      <a:endParaRPr lang="es-MX" sz="11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a:effectLst/>
                        </a:rPr>
                        <a:t>19</a:t>
                      </a:r>
                      <a:endParaRPr lang="es-MX" sz="1100">
                        <a:effectLst/>
                        <a:latin typeface="Calibri"/>
                        <a:ea typeface="Calibri"/>
                        <a:cs typeface="Times New Roman"/>
                      </a:endParaRPr>
                    </a:p>
                  </a:txBody>
                  <a:tcPr marL="28987" marR="28987" marT="0" marB="0" anchor="b"/>
                </a:tc>
              </a:tr>
              <a:tr h="229335">
                <a:tc>
                  <a:txBody>
                    <a:bodyPr/>
                    <a:lstStyle/>
                    <a:p>
                      <a:pPr algn="r">
                        <a:lnSpc>
                          <a:spcPct val="115000"/>
                        </a:lnSpc>
                        <a:spcAft>
                          <a:spcPts val="0"/>
                        </a:spcAft>
                      </a:pPr>
                      <a:r>
                        <a:rPr lang="es-MX" sz="1100" dirty="0">
                          <a:effectLst/>
                        </a:rPr>
                        <a:t>Limpieza</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dirty="0">
                          <a:effectLst/>
                        </a:rPr>
                        <a:t>17</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dirty="0">
                          <a:effectLst/>
                        </a:rPr>
                        <a:t>8</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dirty="0">
                          <a:effectLst/>
                        </a:rPr>
                        <a:t>6</a:t>
                      </a:r>
                      <a:endParaRPr lang="es-MX" sz="11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100" dirty="0">
                          <a:effectLst/>
                        </a:rPr>
                        <a:t>3</a:t>
                      </a:r>
                      <a:endParaRPr lang="es-MX" sz="1100" dirty="0">
                        <a:effectLst/>
                        <a:latin typeface="Calibri"/>
                        <a:ea typeface="Calibri"/>
                        <a:cs typeface="Times New Roman"/>
                      </a:endParaRPr>
                    </a:p>
                  </a:txBody>
                  <a:tcPr marL="28987" marR="28987" marT="0" marB="0" anchor="b"/>
                </a:tc>
              </a:tr>
            </a:tbl>
          </a:graphicData>
        </a:graphic>
      </p:graphicFrame>
    </p:spTree>
    <p:extLst>
      <p:ext uri="{BB962C8B-B14F-4D97-AF65-F5344CB8AC3E}">
        <p14:creationId xmlns:p14="http://schemas.microsoft.com/office/powerpoint/2010/main" val="34217761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15951653"/>
              </p:ext>
            </p:extLst>
          </p:nvPr>
        </p:nvGraphicFramePr>
        <p:xfrm>
          <a:off x="971600" y="1600203"/>
          <a:ext cx="6840760" cy="4277071"/>
        </p:xfrm>
        <a:graphic>
          <a:graphicData uri="http://schemas.openxmlformats.org/drawingml/2006/table">
            <a:tbl>
              <a:tblPr firstRow="1" firstCol="1" bandRow="1">
                <a:tableStyleId>{F5AB1C69-6EDB-4FF4-983F-18BD219EF322}</a:tableStyleId>
              </a:tblPr>
              <a:tblGrid>
                <a:gridCol w="2880320"/>
                <a:gridCol w="1224136"/>
                <a:gridCol w="936104"/>
                <a:gridCol w="936104"/>
                <a:gridCol w="864096"/>
              </a:tblGrid>
              <a:tr h="225109">
                <a:tc>
                  <a:txBody>
                    <a:bodyPr/>
                    <a:lstStyle/>
                    <a:p>
                      <a:pPr algn="ctr">
                        <a:lnSpc>
                          <a:spcPct val="115000"/>
                        </a:lnSpc>
                        <a:spcAft>
                          <a:spcPts val="0"/>
                        </a:spcAft>
                      </a:pPr>
                      <a:r>
                        <a:rPr lang="es-MX" sz="1000" dirty="0">
                          <a:effectLst/>
                        </a:rPr>
                        <a:t>DEPARTAMENTO</a:t>
                      </a:r>
                      <a:endParaRPr lang="es-MX" sz="1000" dirty="0">
                        <a:effectLst/>
                        <a:latin typeface="Calibri"/>
                        <a:ea typeface="Calibri"/>
                        <a:cs typeface="Times New Roman"/>
                      </a:endParaRPr>
                    </a:p>
                  </a:txBody>
                  <a:tcPr marL="28987" marR="28987" marT="0" marB="0" anchor="ctr"/>
                </a:tc>
                <a:tc>
                  <a:txBody>
                    <a:bodyPr/>
                    <a:lstStyle/>
                    <a:p>
                      <a:pPr algn="ctr">
                        <a:lnSpc>
                          <a:spcPct val="115000"/>
                        </a:lnSpc>
                        <a:spcAft>
                          <a:spcPts val="0"/>
                        </a:spcAft>
                      </a:pPr>
                      <a:r>
                        <a:rPr lang="es-MX" sz="1000">
                          <a:effectLst/>
                        </a:rPr>
                        <a:t>No De Plazas</a:t>
                      </a:r>
                      <a:endParaRPr lang="es-MX" sz="1000">
                        <a:effectLst/>
                        <a:latin typeface="Calibri"/>
                        <a:ea typeface="Calibri"/>
                        <a:cs typeface="Times New Roman"/>
                      </a:endParaRPr>
                    </a:p>
                  </a:txBody>
                  <a:tcPr marL="28987" marR="28987" marT="0" marB="0" anchor="ctr"/>
                </a:tc>
                <a:tc>
                  <a:txBody>
                    <a:bodyPr/>
                    <a:lstStyle/>
                    <a:p>
                      <a:pPr algn="ctr">
                        <a:lnSpc>
                          <a:spcPct val="115000"/>
                        </a:lnSpc>
                        <a:spcAft>
                          <a:spcPts val="0"/>
                        </a:spcAft>
                      </a:pPr>
                      <a:r>
                        <a:rPr lang="es-MX" sz="1000">
                          <a:effectLst/>
                        </a:rPr>
                        <a:t>Confianza</a:t>
                      </a:r>
                      <a:endParaRPr lang="es-MX" sz="1000">
                        <a:effectLst/>
                        <a:latin typeface="Calibri"/>
                        <a:ea typeface="Calibri"/>
                        <a:cs typeface="Times New Roman"/>
                      </a:endParaRPr>
                    </a:p>
                  </a:txBody>
                  <a:tcPr marL="28987" marR="28987" marT="0" marB="0" anchor="ctr"/>
                </a:tc>
                <a:tc>
                  <a:txBody>
                    <a:bodyPr/>
                    <a:lstStyle/>
                    <a:p>
                      <a:pPr algn="ctr">
                        <a:lnSpc>
                          <a:spcPct val="115000"/>
                        </a:lnSpc>
                        <a:spcAft>
                          <a:spcPts val="0"/>
                        </a:spcAft>
                      </a:pPr>
                      <a:r>
                        <a:rPr lang="es-MX" sz="1000">
                          <a:effectLst/>
                        </a:rPr>
                        <a:t>Base</a:t>
                      </a:r>
                      <a:endParaRPr lang="es-MX" sz="1000">
                        <a:effectLst/>
                        <a:latin typeface="Calibri"/>
                        <a:ea typeface="Calibri"/>
                        <a:cs typeface="Times New Roman"/>
                      </a:endParaRPr>
                    </a:p>
                  </a:txBody>
                  <a:tcPr marL="28987" marR="28987" marT="0" marB="0" anchor="ctr"/>
                </a:tc>
                <a:tc>
                  <a:txBody>
                    <a:bodyPr/>
                    <a:lstStyle/>
                    <a:p>
                      <a:pPr algn="ctr">
                        <a:lnSpc>
                          <a:spcPct val="115000"/>
                        </a:lnSpc>
                        <a:spcAft>
                          <a:spcPts val="0"/>
                        </a:spcAft>
                      </a:pPr>
                      <a:r>
                        <a:rPr lang="es-MX" sz="1000">
                          <a:effectLst/>
                        </a:rPr>
                        <a:t>Honorarios</a:t>
                      </a:r>
                      <a:endParaRPr lang="es-MX" sz="1000">
                        <a:effectLst/>
                        <a:latin typeface="Calibri"/>
                        <a:ea typeface="Calibri"/>
                        <a:cs typeface="Times New Roman"/>
                      </a:endParaRPr>
                    </a:p>
                  </a:txBody>
                  <a:tcPr marL="28987" marR="28987" marT="0" marB="0" anchor="ctr"/>
                </a:tc>
              </a:tr>
              <a:tr h="225109">
                <a:tc>
                  <a:txBody>
                    <a:bodyPr/>
                    <a:lstStyle/>
                    <a:p>
                      <a:pPr algn="r">
                        <a:lnSpc>
                          <a:spcPct val="115000"/>
                        </a:lnSpc>
                        <a:spcAft>
                          <a:spcPts val="0"/>
                        </a:spcAft>
                      </a:pPr>
                      <a:r>
                        <a:rPr lang="es-MX" sz="1000" dirty="0">
                          <a:effectLst/>
                        </a:rPr>
                        <a:t>Medio Ambiente</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27</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16</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11</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 0</a:t>
                      </a:r>
                      <a:endParaRPr lang="es-MX" sz="1000" dirty="0">
                        <a:effectLst/>
                        <a:latin typeface="Calibri"/>
                        <a:ea typeface="Calibri"/>
                        <a:cs typeface="Times New Roman"/>
                      </a:endParaRPr>
                    </a:p>
                  </a:txBody>
                  <a:tcPr marL="28987" marR="28987" marT="0" marB="0" anchor="b"/>
                </a:tc>
              </a:tr>
              <a:tr h="225109">
                <a:tc>
                  <a:txBody>
                    <a:bodyPr/>
                    <a:lstStyle/>
                    <a:p>
                      <a:pPr algn="r">
                        <a:lnSpc>
                          <a:spcPct val="115000"/>
                        </a:lnSpc>
                        <a:spcAft>
                          <a:spcPts val="0"/>
                        </a:spcAft>
                      </a:pPr>
                      <a:r>
                        <a:rPr lang="es-MX" sz="1000" dirty="0">
                          <a:effectLst/>
                        </a:rPr>
                        <a:t>Obras Publicas</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90</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42</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18</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30</a:t>
                      </a:r>
                      <a:endParaRPr lang="es-MX" sz="1000" dirty="0">
                        <a:effectLst/>
                        <a:latin typeface="Calibri"/>
                        <a:ea typeface="Calibri"/>
                        <a:cs typeface="Times New Roman"/>
                      </a:endParaRPr>
                    </a:p>
                  </a:txBody>
                  <a:tcPr marL="28987" marR="28987" marT="0" marB="0" anchor="b"/>
                </a:tc>
              </a:tr>
              <a:tr h="450218">
                <a:tc>
                  <a:txBody>
                    <a:bodyPr/>
                    <a:lstStyle/>
                    <a:p>
                      <a:pPr algn="r">
                        <a:lnSpc>
                          <a:spcPct val="115000"/>
                        </a:lnSpc>
                        <a:spcAft>
                          <a:spcPts val="0"/>
                        </a:spcAft>
                      </a:pPr>
                      <a:r>
                        <a:rPr lang="es-MX" sz="1000" dirty="0">
                          <a:effectLst/>
                        </a:rPr>
                        <a:t>Ordenamiento Territorial y Urbanismo</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62</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36</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21</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5</a:t>
                      </a:r>
                      <a:endParaRPr lang="es-MX" sz="1000" dirty="0">
                        <a:effectLst/>
                        <a:latin typeface="Calibri"/>
                        <a:ea typeface="Calibri"/>
                        <a:cs typeface="Times New Roman"/>
                      </a:endParaRPr>
                    </a:p>
                  </a:txBody>
                  <a:tcPr marL="28987" marR="28987" marT="0" marB="0" anchor="b"/>
                </a:tc>
              </a:tr>
              <a:tr h="225109">
                <a:tc>
                  <a:txBody>
                    <a:bodyPr/>
                    <a:lstStyle/>
                    <a:p>
                      <a:pPr algn="r">
                        <a:lnSpc>
                          <a:spcPct val="115000"/>
                        </a:lnSpc>
                        <a:spcAft>
                          <a:spcPts val="0"/>
                        </a:spcAft>
                      </a:pPr>
                      <a:r>
                        <a:rPr lang="es-MX" sz="1000" dirty="0">
                          <a:effectLst/>
                        </a:rPr>
                        <a:t>Panteón Municipal</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13</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5</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7</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1</a:t>
                      </a:r>
                      <a:endParaRPr lang="es-MX" sz="1000" dirty="0">
                        <a:effectLst/>
                        <a:latin typeface="Calibri"/>
                        <a:ea typeface="Calibri"/>
                        <a:cs typeface="Times New Roman"/>
                      </a:endParaRPr>
                    </a:p>
                  </a:txBody>
                  <a:tcPr marL="28987" marR="28987" marT="0" marB="0" anchor="b"/>
                </a:tc>
              </a:tr>
              <a:tr h="225109">
                <a:tc>
                  <a:txBody>
                    <a:bodyPr/>
                    <a:lstStyle/>
                    <a:p>
                      <a:pPr algn="r">
                        <a:lnSpc>
                          <a:spcPct val="115000"/>
                        </a:lnSpc>
                        <a:spcAft>
                          <a:spcPts val="0"/>
                        </a:spcAft>
                      </a:pPr>
                      <a:r>
                        <a:rPr lang="es-MX" sz="1000" dirty="0">
                          <a:effectLst/>
                        </a:rPr>
                        <a:t>Parques y Jardines</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281</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6</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272</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3</a:t>
                      </a:r>
                      <a:endParaRPr lang="es-MX" sz="1000" dirty="0">
                        <a:effectLst/>
                        <a:latin typeface="Calibri"/>
                        <a:ea typeface="Calibri"/>
                        <a:cs typeface="Times New Roman"/>
                      </a:endParaRPr>
                    </a:p>
                  </a:txBody>
                  <a:tcPr marL="28987" marR="28987" marT="0" marB="0" anchor="b"/>
                </a:tc>
              </a:tr>
              <a:tr h="225109">
                <a:tc>
                  <a:txBody>
                    <a:bodyPr/>
                    <a:lstStyle/>
                    <a:p>
                      <a:pPr algn="r">
                        <a:lnSpc>
                          <a:spcPct val="115000"/>
                        </a:lnSpc>
                        <a:spcAft>
                          <a:spcPts val="0"/>
                        </a:spcAft>
                      </a:pPr>
                      <a:r>
                        <a:rPr lang="es-MX" sz="1000" dirty="0">
                          <a:effectLst/>
                        </a:rPr>
                        <a:t>Prensa y Publicidad</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39</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25</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3</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11</a:t>
                      </a:r>
                      <a:endParaRPr lang="es-MX" sz="1000" dirty="0">
                        <a:effectLst/>
                        <a:latin typeface="Calibri"/>
                        <a:ea typeface="Calibri"/>
                        <a:cs typeface="Times New Roman"/>
                      </a:endParaRPr>
                    </a:p>
                  </a:txBody>
                  <a:tcPr marL="28987" marR="28987" marT="0" marB="0" anchor="b"/>
                </a:tc>
              </a:tr>
              <a:tr h="225109">
                <a:tc>
                  <a:txBody>
                    <a:bodyPr/>
                    <a:lstStyle/>
                    <a:p>
                      <a:pPr algn="r">
                        <a:lnSpc>
                          <a:spcPct val="115000"/>
                        </a:lnSpc>
                        <a:spcAft>
                          <a:spcPts val="0"/>
                        </a:spcAft>
                      </a:pPr>
                      <a:r>
                        <a:rPr lang="es-MX" sz="1000" dirty="0">
                          <a:effectLst/>
                        </a:rPr>
                        <a:t>Presidencia</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66</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21</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1</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44</a:t>
                      </a:r>
                      <a:endParaRPr lang="es-MX" sz="1000" dirty="0">
                        <a:effectLst/>
                        <a:latin typeface="Calibri"/>
                        <a:ea typeface="Calibri"/>
                        <a:cs typeface="Times New Roman"/>
                      </a:endParaRPr>
                    </a:p>
                  </a:txBody>
                  <a:tcPr marL="28987" marR="28987" marT="0" marB="0" anchor="b"/>
                </a:tc>
              </a:tr>
              <a:tr h="225109">
                <a:tc>
                  <a:txBody>
                    <a:bodyPr/>
                    <a:lstStyle/>
                    <a:p>
                      <a:pPr algn="r">
                        <a:lnSpc>
                          <a:spcPct val="115000"/>
                        </a:lnSpc>
                        <a:spcAft>
                          <a:spcPts val="0"/>
                        </a:spcAft>
                      </a:pPr>
                      <a:r>
                        <a:rPr lang="es-MX" sz="1000" dirty="0">
                          <a:effectLst/>
                        </a:rPr>
                        <a:t>Promoción Deportiva</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21</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0</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21</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 0</a:t>
                      </a:r>
                      <a:endParaRPr lang="es-MX" sz="1000" dirty="0">
                        <a:effectLst/>
                        <a:latin typeface="Calibri"/>
                        <a:ea typeface="Calibri"/>
                        <a:cs typeface="Times New Roman"/>
                      </a:endParaRPr>
                    </a:p>
                  </a:txBody>
                  <a:tcPr marL="28987" marR="28987" marT="0" marB="0" anchor="b"/>
                </a:tc>
              </a:tr>
              <a:tr h="225109">
                <a:tc>
                  <a:txBody>
                    <a:bodyPr/>
                    <a:lstStyle/>
                    <a:p>
                      <a:pPr algn="r">
                        <a:lnSpc>
                          <a:spcPct val="115000"/>
                        </a:lnSpc>
                        <a:spcAft>
                          <a:spcPts val="0"/>
                        </a:spcAft>
                      </a:pPr>
                      <a:r>
                        <a:rPr lang="es-MX" sz="1000" dirty="0">
                          <a:effectLst/>
                        </a:rPr>
                        <a:t>Rastro Municipal</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50</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17</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23</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10</a:t>
                      </a:r>
                      <a:endParaRPr lang="es-MX" sz="1000" dirty="0">
                        <a:effectLst/>
                        <a:latin typeface="Calibri"/>
                        <a:ea typeface="Calibri"/>
                        <a:cs typeface="Times New Roman"/>
                      </a:endParaRPr>
                    </a:p>
                  </a:txBody>
                  <a:tcPr marL="28987" marR="28987" marT="0" marB="0" anchor="b"/>
                </a:tc>
              </a:tr>
              <a:tr h="225109">
                <a:tc>
                  <a:txBody>
                    <a:bodyPr/>
                    <a:lstStyle/>
                    <a:p>
                      <a:pPr algn="r">
                        <a:lnSpc>
                          <a:spcPct val="115000"/>
                        </a:lnSpc>
                        <a:spcAft>
                          <a:spcPts val="0"/>
                        </a:spcAft>
                      </a:pPr>
                      <a:r>
                        <a:rPr lang="es-MX" sz="1000" dirty="0">
                          <a:effectLst/>
                        </a:rPr>
                        <a:t>Sala De Regidores</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83</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3</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25</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55</a:t>
                      </a:r>
                      <a:endParaRPr lang="es-MX" sz="1000" dirty="0">
                        <a:effectLst/>
                        <a:latin typeface="Calibri"/>
                        <a:ea typeface="Calibri"/>
                        <a:cs typeface="Times New Roman"/>
                      </a:endParaRPr>
                    </a:p>
                  </a:txBody>
                  <a:tcPr marL="28987" marR="28987" marT="0" marB="0" anchor="b"/>
                </a:tc>
              </a:tr>
              <a:tr h="225109">
                <a:tc>
                  <a:txBody>
                    <a:bodyPr/>
                    <a:lstStyle/>
                    <a:p>
                      <a:pPr algn="r">
                        <a:lnSpc>
                          <a:spcPct val="115000"/>
                        </a:lnSpc>
                        <a:spcAft>
                          <a:spcPts val="0"/>
                        </a:spcAft>
                      </a:pPr>
                      <a:r>
                        <a:rPr lang="es-MX" sz="1000" dirty="0">
                          <a:effectLst/>
                        </a:rPr>
                        <a:t>Secretaria del Ayuntamiento</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219</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88</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27</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104</a:t>
                      </a:r>
                      <a:endParaRPr lang="es-MX" sz="1000" dirty="0">
                        <a:effectLst/>
                        <a:latin typeface="Calibri"/>
                        <a:ea typeface="Calibri"/>
                        <a:cs typeface="Times New Roman"/>
                      </a:endParaRPr>
                    </a:p>
                  </a:txBody>
                  <a:tcPr marL="28987" marR="28987" marT="0" marB="0" anchor="b"/>
                </a:tc>
              </a:tr>
              <a:tr h="225109">
                <a:tc>
                  <a:txBody>
                    <a:bodyPr/>
                    <a:lstStyle/>
                    <a:p>
                      <a:pPr algn="r">
                        <a:lnSpc>
                          <a:spcPct val="115000"/>
                        </a:lnSpc>
                        <a:spcAft>
                          <a:spcPts val="0"/>
                        </a:spcAft>
                      </a:pPr>
                      <a:r>
                        <a:rPr lang="es-MX" sz="1000" dirty="0">
                          <a:effectLst/>
                        </a:rPr>
                        <a:t>Servicios Públicos</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209</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66</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56</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87</a:t>
                      </a:r>
                      <a:endParaRPr lang="es-MX" sz="1000" dirty="0">
                        <a:effectLst/>
                        <a:latin typeface="Calibri"/>
                        <a:ea typeface="Calibri"/>
                        <a:cs typeface="Times New Roman"/>
                      </a:endParaRPr>
                    </a:p>
                  </a:txBody>
                  <a:tcPr marL="28987" marR="28987" marT="0" marB="0" anchor="b"/>
                </a:tc>
              </a:tr>
              <a:tr h="225109">
                <a:tc>
                  <a:txBody>
                    <a:bodyPr/>
                    <a:lstStyle/>
                    <a:p>
                      <a:pPr algn="r">
                        <a:lnSpc>
                          <a:spcPct val="115000"/>
                        </a:lnSpc>
                        <a:spcAft>
                          <a:spcPts val="0"/>
                        </a:spcAft>
                      </a:pPr>
                      <a:r>
                        <a:rPr lang="es-MX" sz="1000" dirty="0">
                          <a:effectLst/>
                        </a:rPr>
                        <a:t>Tesorería</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577</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168</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201</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208</a:t>
                      </a:r>
                      <a:endParaRPr lang="es-MX" sz="1000" dirty="0">
                        <a:effectLst/>
                        <a:latin typeface="Calibri"/>
                        <a:ea typeface="Calibri"/>
                        <a:cs typeface="Times New Roman"/>
                      </a:endParaRPr>
                    </a:p>
                  </a:txBody>
                  <a:tcPr marL="28987" marR="28987" marT="0" marB="0" anchor="b"/>
                </a:tc>
              </a:tr>
              <a:tr h="225109">
                <a:tc>
                  <a:txBody>
                    <a:bodyPr/>
                    <a:lstStyle/>
                    <a:p>
                      <a:pPr algn="r">
                        <a:lnSpc>
                          <a:spcPct val="115000"/>
                        </a:lnSpc>
                        <a:spcAft>
                          <a:spcPts val="0"/>
                        </a:spcAft>
                      </a:pPr>
                      <a:r>
                        <a:rPr lang="es-MX" sz="1000" dirty="0">
                          <a:effectLst/>
                        </a:rPr>
                        <a:t>Tribunales Municipales</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133</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45</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30</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58</a:t>
                      </a:r>
                      <a:endParaRPr lang="es-MX" sz="1000" dirty="0">
                        <a:effectLst/>
                        <a:latin typeface="Calibri"/>
                        <a:ea typeface="Calibri"/>
                        <a:cs typeface="Times New Roman"/>
                      </a:endParaRPr>
                    </a:p>
                  </a:txBody>
                  <a:tcPr marL="28987" marR="28987" marT="0" marB="0" anchor="b"/>
                </a:tc>
              </a:tr>
              <a:tr h="225109">
                <a:tc>
                  <a:txBody>
                    <a:bodyPr/>
                    <a:lstStyle/>
                    <a:p>
                      <a:pPr algn="r">
                        <a:lnSpc>
                          <a:spcPct val="115000"/>
                        </a:lnSpc>
                        <a:spcAft>
                          <a:spcPts val="0"/>
                        </a:spcAft>
                      </a:pPr>
                      <a:r>
                        <a:rPr lang="es-MX" sz="1000" dirty="0">
                          <a:effectLst/>
                        </a:rPr>
                        <a:t>Vialidad y Movilidad Urbana</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285</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268</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7</a:t>
                      </a:r>
                      <a:endParaRPr lang="es-MX" sz="100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a:effectLst/>
                        </a:rPr>
                        <a:t>10</a:t>
                      </a:r>
                      <a:endParaRPr lang="es-MX" sz="1000">
                        <a:effectLst/>
                        <a:latin typeface="Calibri"/>
                        <a:ea typeface="Calibri"/>
                        <a:cs typeface="Times New Roman"/>
                      </a:endParaRPr>
                    </a:p>
                  </a:txBody>
                  <a:tcPr marL="28987" marR="28987" marT="0" marB="0" anchor="b"/>
                </a:tc>
              </a:tr>
              <a:tr h="225109">
                <a:tc>
                  <a:txBody>
                    <a:bodyPr/>
                    <a:lstStyle/>
                    <a:p>
                      <a:pPr algn="r">
                        <a:lnSpc>
                          <a:spcPct val="115000"/>
                        </a:lnSpc>
                      </a:pPr>
                      <a:endParaRPr lang="es-MX" sz="1000" dirty="0">
                        <a:effectLst/>
                        <a:latin typeface="Calibri"/>
                      </a:endParaRPr>
                    </a:p>
                  </a:txBody>
                  <a:tcPr marL="28987" marR="28987" marT="0" marB="0" anchor="b"/>
                </a:tc>
                <a:tc>
                  <a:txBody>
                    <a:bodyPr/>
                    <a:lstStyle/>
                    <a:p>
                      <a:pPr algn="r">
                        <a:lnSpc>
                          <a:spcPct val="115000"/>
                        </a:lnSpc>
                      </a:pPr>
                      <a:endParaRPr lang="es-MX" sz="1000">
                        <a:effectLst/>
                        <a:latin typeface="Calibri"/>
                      </a:endParaRPr>
                    </a:p>
                  </a:txBody>
                  <a:tcPr marL="28987" marR="28987" marT="0" marB="0" anchor="b"/>
                </a:tc>
                <a:tc>
                  <a:txBody>
                    <a:bodyPr/>
                    <a:lstStyle/>
                    <a:p>
                      <a:pPr algn="r">
                        <a:lnSpc>
                          <a:spcPct val="115000"/>
                        </a:lnSpc>
                      </a:pPr>
                      <a:endParaRPr lang="es-MX" sz="1000">
                        <a:effectLst/>
                        <a:latin typeface="Calibri"/>
                      </a:endParaRPr>
                    </a:p>
                  </a:txBody>
                  <a:tcPr marL="28987" marR="28987" marT="0" marB="0" anchor="b"/>
                </a:tc>
                <a:tc>
                  <a:txBody>
                    <a:bodyPr/>
                    <a:lstStyle/>
                    <a:p>
                      <a:pPr algn="r">
                        <a:lnSpc>
                          <a:spcPct val="115000"/>
                        </a:lnSpc>
                      </a:pPr>
                      <a:endParaRPr lang="es-MX" sz="1000">
                        <a:effectLst/>
                        <a:latin typeface="Calibri"/>
                      </a:endParaRPr>
                    </a:p>
                  </a:txBody>
                  <a:tcPr marL="28987" marR="28987" marT="0" marB="0" anchor="b"/>
                </a:tc>
                <a:tc>
                  <a:txBody>
                    <a:bodyPr/>
                    <a:lstStyle/>
                    <a:p>
                      <a:pPr algn="r">
                        <a:lnSpc>
                          <a:spcPct val="115000"/>
                        </a:lnSpc>
                      </a:pPr>
                      <a:endParaRPr lang="es-MX" sz="1000">
                        <a:effectLst/>
                        <a:latin typeface="Calibri"/>
                      </a:endParaRPr>
                    </a:p>
                  </a:txBody>
                  <a:tcPr marL="28987" marR="28987" marT="0" marB="0" anchor="b"/>
                </a:tc>
              </a:tr>
              <a:tr h="225109">
                <a:tc>
                  <a:txBody>
                    <a:bodyPr/>
                    <a:lstStyle/>
                    <a:p>
                      <a:pPr algn="r">
                        <a:lnSpc>
                          <a:spcPct val="115000"/>
                        </a:lnSpc>
                        <a:spcAft>
                          <a:spcPts val="0"/>
                        </a:spcAft>
                      </a:pPr>
                      <a:r>
                        <a:rPr lang="es-MX" sz="1000" dirty="0">
                          <a:effectLst/>
                        </a:rPr>
                        <a:t>TOTALES</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3277</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1249</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1074</a:t>
                      </a:r>
                      <a:endParaRPr lang="es-MX" sz="1000" dirty="0">
                        <a:effectLst/>
                        <a:latin typeface="Calibri"/>
                        <a:ea typeface="Calibri"/>
                        <a:cs typeface="Times New Roman"/>
                      </a:endParaRPr>
                    </a:p>
                  </a:txBody>
                  <a:tcPr marL="28987" marR="28987" marT="0" marB="0" anchor="b"/>
                </a:tc>
                <a:tc>
                  <a:txBody>
                    <a:bodyPr/>
                    <a:lstStyle/>
                    <a:p>
                      <a:pPr algn="r">
                        <a:lnSpc>
                          <a:spcPct val="115000"/>
                        </a:lnSpc>
                        <a:spcAft>
                          <a:spcPts val="0"/>
                        </a:spcAft>
                      </a:pPr>
                      <a:r>
                        <a:rPr lang="es-MX" sz="1000" dirty="0">
                          <a:effectLst/>
                        </a:rPr>
                        <a:t>954</a:t>
                      </a:r>
                      <a:endParaRPr lang="es-MX" sz="1000" dirty="0">
                        <a:effectLst/>
                        <a:latin typeface="Calibri"/>
                        <a:ea typeface="Calibri"/>
                        <a:cs typeface="Times New Roman"/>
                      </a:endParaRPr>
                    </a:p>
                  </a:txBody>
                  <a:tcPr marL="28987" marR="28987" marT="0" marB="0" anchor="b"/>
                </a:tc>
              </a:tr>
            </a:tbl>
          </a:graphicData>
        </a:graphic>
      </p:graphicFrame>
    </p:spTree>
    <p:extLst>
      <p:ext uri="{BB962C8B-B14F-4D97-AF65-F5344CB8AC3E}">
        <p14:creationId xmlns:p14="http://schemas.microsoft.com/office/powerpoint/2010/main" val="28410825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TABULADOR DE SERVIDORES PÚBLICOS</a:t>
            </a:r>
            <a:endParaRPr lang="es-MX"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63521077"/>
              </p:ext>
            </p:extLst>
          </p:nvPr>
        </p:nvGraphicFramePr>
        <p:xfrm>
          <a:off x="755575" y="2060847"/>
          <a:ext cx="7272811" cy="4176463"/>
        </p:xfrm>
        <a:graphic>
          <a:graphicData uri="http://schemas.openxmlformats.org/drawingml/2006/table">
            <a:tbl>
              <a:tblPr firstRow="1" firstCol="1" bandRow="1">
                <a:tableStyleId>{F5AB1C69-6EDB-4FF4-983F-18BD219EF322}</a:tableStyleId>
              </a:tblPr>
              <a:tblGrid>
                <a:gridCol w="1004264"/>
                <a:gridCol w="615517"/>
                <a:gridCol w="615517"/>
                <a:gridCol w="588789"/>
                <a:gridCol w="658441"/>
                <a:gridCol w="599319"/>
                <a:gridCol w="599319"/>
                <a:gridCol w="719435"/>
                <a:gridCol w="608784"/>
                <a:gridCol w="631713"/>
                <a:gridCol w="631713"/>
              </a:tblGrid>
              <a:tr h="631453">
                <a:tc>
                  <a:txBody>
                    <a:bodyPr/>
                    <a:lstStyle/>
                    <a:p>
                      <a:pPr algn="ctr">
                        <a:lnSpc>
                          <a:spcPct val="115000"/>
                        </a:lnSpc>
                        <a:spcAft>
                          <a:spcPts val="0"/>
                        </a:spcAft>
                      </a:pPr>
                      <a:r>
                        <a:rPr lang="es-MX" sz="900" dirty="0">
                          <a:effectLst/>
                        </a:rPr>
                        <a:t>PLAZA TABULADOR</a:t>
                      </a:r>
                      <a:endParaRPr lang="es-MX" sz="900" dirty="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MX" sz="900" dirty="0">
                          <a:effectLst/>
                        </a:rPr>
                        <a:t>SUELDO BASE</a:t>
                      </a:r>
                      <a:endParaRPr lang="es-MX" sz="900" dirty="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900" dirty="0">
                          <a:effectLst/>
                        </a:rPr>
                        <a:t>AGUINALDO</a:t>
                      </a:r>
                      <a:endParaRPr lang="es-MX" sz="900" dirty="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900" dirty="0">
                          <a:effectLst/>
                        </a:rPr>
                        <a:t>PRIMA VACACIONAL</a:t>
                      </a:r>
                      <a:endParaRPr lang="es-MX" sz="900" dirty="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900" dirty="0">
                          <a:effectLst/>
                        </a:rPr>
                        <a:t>REMUNERACIONES ADIC. OTRAS PRESTACIONES</a:t>
                      </a:r>
                      <a:endParaRPr lang="es-MX" sz="900" dirty="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900" dirty="0">
                          <a:effectLst/>
                        </a:rPr>
                        <a:t>TOTAL PERCEPCIONES</a:t>
                      </a:r>
                      <a:endParaRPr lang="es-MX" sz="900" dirty="0">
                        <a:effectLst/>
                        <a:latin typeface="Calibri"/>
                        <a:ea typeface="Calibri"/>
                        <a:cs typeface="Times New Roman"/>
                      </a:endParaRPr>
                    </a:p>
                  </a:txBody>
                  <a:tcPr marL="44450" marR="44450" marT="0" marB="0" anchor="ctr"/>
                </a:tc>
                <a:tc hMerge="1">
                  <a:txBody>
                    <a:bodyPr/>
                    <a:lstStyle/>
                    <a:p>
                      <a:endParaRPr lang="es-MX"/>
                    </a:p>
                  </a:txBody>
                  <a:tcPr/>
                </a:tc>
              </a:tr>
              <a:tr h="354501">
                <a:tc>
                  <a:txBody>
                    <a:bodyPr/>
                    <a:lstStyle/>
                    <a:p>
                      <a:pPr algn="ctr">
                        <a:lnSpc>
                          <a:spcPct val="115000"/>
                        </a:lnSpc>
                        <a:spcAft>
                          <a:spcPts val="0"/>
                        </a:spcAft>
                      </a:pPr>
                      <a:r>
                        <a:rPr lang="es-MX" sz="900" dirty="0">
                          <a:effectLst/>
                        </a:rPr>
                        <a:t> </a:t>
                      </a:r>
                      <a:endParaRPr lang="es-MX" sz="9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900">
                          <a:effectLst/>
                        </a:rPr>
                        <a:t>DE</a:t>
                      </a:r>
                      <a:endParaRPr lang="es-MX" sz="9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900">
                          <a:effectLst/>
                        </a:rPr>
                        <a:t>HASTA</a:t>
                      </a:r>
                      <a:endParaRPr lang="es-MX" sz="9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900">
                          <a:effectLst/>
                        </a:rPr>
                        <a:t>DE </a:t>
                      </a:r>
                      <a:endParaRPr lang="es-MX" sz="9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900">
                          <a:effectLst/>
                        </a:rPr>
                        <a:t>HASTA</a:t>
                      </a:r>
                      <a:endParaRPr lang="es-MX" sz="9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900">
                          <a:effectLst/>
                        </a:rPr>
                        <a:t>DE</a:t>
                      </a:r>
                      <a:endParaRPr lang="es-MX" sz="9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900">
                          <a:effectLst/>
                        </a:rPr>
                        <a:t>HASTA</a:t>
                      </a:r>
                      <a:endParaRPr lang="es-MX" sz="9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900">
                          <a:effectLst/>
                        </a:rPr>
                        <a:t>DE </a:t>
                      </a:r>
                      <a:endParaRPr lang="es-MX" sz="9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900">
                          <a:effectLst/>
                        </a:rPr>
                        <a:t>HASTA</a:t>
                      </a:r>
                      <a:endParaRPr lang="es-MX" sz="9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900" dirty="0">
                          <a:effectLst/>
                        </a:rPr>
                        <a:t>DE </a:t>
                      </a:r>
                      <a:endParaRPr lang="es-MX" sz="9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900" dirty="0">
                          <a:effectLst/>
                        </a:rPr>
                        <a:t>HASTA</a:t>
                      </a:r>
                      <a:endParaRPr lang="es-MX" sz="900" dirty="0">
                        <a:effectLst/>
                        <a:latin typeface="Calibri"/>
                        <a:ea typeface="Calibri"/>
                        <a:cs typeface="Times New Roman"/>
                      </a:endParaRPr>
                    </a:p>
                  </a:txBody>
                  <a:tcPr marL="44450" marR="44450" marT="0" marB="0" anchor="b"/>
                </a:tc>
              </a:tr>
              <a:tr h="354501">
                <a:tc>
                  <a:txBody>
                    <a:bodyPr/>
                    <a:lstStyle/>
                    <a:p>
                      <a:pPr>
                        <a:lnSpc>
                          <a:spcPct val="115000"/>
                        </a:lnSpc>
                        <a:spcAft>
                          <a:spcPts val="0"/>
                        </a:spcAft>
                      </a:pPr>
                      <a:r>
                        <a:rPr lang="es-MX" sz="900" dirty="0">
                          <a:effectLst/>
                        </a:rPr>
                        <a:t>PRESIDENTE MPAL</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66,491.70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66,491.70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33,245.85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108,603.11</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23,937.01</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23,937.01</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123,674.56</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199,031.82</a:t>
                      </a:r>
                      <a:endParaRPr lang="es-MX" sz="900" dirty="0">
                        <a:effectLst/>
                        <a:latin typeface="Calibri"/>
                        <a:ea typeface="Calibri"/>
                        <a:cs typeface="Times New Roman"/>
                      </a:endParaRPr>
                    </a:p>
                  </a:txBody>
                  <a:tcPr marL="44450" marR="44450" marT="0" marB="0" anchor="b"/>
                </a:tc>
              </a:tr>
              <a:tr h="354501">
                <a:tc>
                  <a:txBody>
                    <a:bodyPr/>
                    <a:lstStyle/>
                    <a:p>
                      <a:pPr>
                        <a:lnSpc>
                          <a:spcPct val="115000"/>
                        </a:lnSpc>
                        <a:spcAft>
                          <a:spcPts val="0"/>
                        </a:spcAft>
                      </a:pPr>
                      <a:r>
                        <a:rPr lang="es-MX" sz="900" dirty="0">
                          <a:effectLst/>
                        </a:rPr>
                        <a:t>SINDICO</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37,340.10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37,340.10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18,670.05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60,988.83</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13,442.44</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13,442.44</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69,452.59</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111,771.37</a:t>
                      </a:r>
                      <a:endParaRPr lang="es-MX" sz="900" dirty="0">
                        <a:effectLst/>
                        <a:latin typeface="Calibri"/>
                        <a:ea typeface="Calibri"/>
                        <a:cs typeface="Times New Roman"/>
                      </a:endParaRPr>
                    </a:p>
                  </a:txBody>
                  <a:tcPr marL="44450" marR="44450" marT="0" marB="0" anchor="b"/>
                </a:tc>
              </a:tr>
              <a:tr h="354501">
                <a:tc>
                  <a:txBody>
                    <a:bodyPr/>
                    <a:lstStyle/>
                    <a:p>
                      <a:pPr>
                        <a:lnSpc>
                          <a:spcPct val="115000"/>
                        </a:lnSpc>
                        <a:spcAft>
                          <a:spcPts val="0"/>
                        </a:spcAft>
                      </a:pPr>
                      <a:r>
                        <a:rPr lang="es-MX" sz="900" dirty="0">
                          <a:effectLst/>
                        </a:rPr>
                        <a:t>REGIDOR</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37,340.10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37,340.10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18,670.05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60,988.83</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13,442.44</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13,442.44</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69,452.59</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111,771.37</a:t>
                      </a:r>
                      <a:endParaRPr lang="es-MX" sz="900" dirty="0">
                        <a:effectLst/>
                        <a:latin typeface="Calibri"/>
                        <a:ea typeface="Calibri"/>
                        <a:cs typeface="Times New Roman"/>
                      </a:endParaRPr>
                    </a:p>
                  </a:txBody>
                  <a:tcPr marL="44450" marR="44450" marT="0" marB="0" anchor="b"/>
                </a:tc>
              </a:tr>
              <a:tr h="354501">
                <a:tc>
                  <a:txBody>
                    <a:bodyPr/>
                    <a:lstStyle/>
                    <a:p>
                      <a:pPr>
                        <a:lnSpc>
                          <a:spcPct val="115000"/>
                        </a:lnSpc>
                        <a:spcAft>
                          <a:spcPts val="0"/>
                        </a:spcAft>
                      </a:pPr>
                      <a:r>
                        <a:rPr lang="es-MX" sz="900" dirty="0">
                          <a:effectLst/>
                        </a:rPr>
                        <a:t>SECRETARIO AYTO</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48,399.30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48,399.30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24,199.65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79,052.19</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17,423.75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17,423.75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90,022.70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144,875.24</a:t>
                      </a:r>
                      <a:endParaRPr lang="es-MX" sz="900" dirty="0">
                        <a:effectLst/>
                        <a:latin typeface="Calibri"/>
                        <a:ea typeface="Calibri"/>
                        <a:cs typeface="Times New Roman"/>
                      </a:endParaRPr>
                    </a:p>
                  </a:txBody>
                  <a:tcPr marL="44450" marR="44450" marT="0" marB="0" anchor="b"/>
                </a:tc>
              </a:tr>
              <a:tr h="354501">
                <a:tc>
                  <a:txBody>
                    <a:bodyPr/>
                    <a:lstStyle/>
                    <a:p>
                      <a:pPr>
                        <a:lnSpc>
                          <a:spcPct val="115000"/>
                        </a:lnSpc>
                        <a:spcAft>
                          <a:spcPts val="0"/>
                        </a:spcAft>
                      </a:pPr>
                      <a:r>
                        <a:rPr lang="es-MX" sz="900" dirty="0">
                          <a:effectLst/>
                        </a:rPr>
                        <a:t>TESORERO MPAL</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48,399.30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48,399.30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24,199.65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79,052.16</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17,423.75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17,423.75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90,022.70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144,875.21</a:t>
                      </a:r>
                      <a:endParaRPr lang="es-MX" sz="900" dirty="0">
                        <a:effectLst/>
                        <a:latin typeface="Calibri"/>
                        <a:ea typeface="Calibri"/>
                        <a:cs typeface="Times New Roman"/>
                      </a:endParaRPr>
                    </a:p>
                  </a:txBody>
                  <a:tcPr marL="44450" marR="44450" marT="0" marB="0" anchor="b"/>
                </a:tc>
              </a:tr>
              <a:tr h="354501">
                <a:tc>
                  <a:txBody>
                    <a:bodyPr/>
                    <a:lstStyle/>
                    <a:p>
                      <a:pPr>
                        <a:lnSpc>
                          <a:spcPct val="115000"/>
                        </a:lnSpc>
                        <a:spcAft>
                          <a:spcPts val="0"/>
                        </a:spcAft>
                      </a:pPr>
                      <a:r>
                        <a:rPr lang="es-MX" sz="900" dirty="0">
                          <a:effectLst/>
                        </a:rPr>
                        <a:t>DIRECTOR</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14,116.20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39,891.30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7,058.00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65,155.00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5,081.00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14,360.00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26,255.20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119,406.30</a:t>
                      </a:r>
                      <a:endParaRPr lang="es-MX" sz="900" dirty="0">
                        <a:effectLst/>
                        <a:latin typeface="Calibri"/>
                        <a:ea typeface="Calibri"/>
                        <a:cs typeface="Times New Roman"/>
                      </a:endParaRPr>
                    </a:p>
                  </a:txBody>
                  <a:tcPr marL="44450" marR="44450" marT="0" marB="0" anchor="b"/>
                </a:tc>
              </a:tr>
              <a:tr h="354501">
                <a:tc>
                  <a:txBody>
                    <a:bodyPr/>
                    <a:lstStyle/>
                    <a:p>
                      <a:pPr>
                        <a:lnSpc>
                          <a:spcPct val="115000"/>
                        </a:lnSpc>
                        <a:spcAft>
                          <a:spcPts val="0"/>
                        </a:spcAft>
                      </a:pPr>
                      <a:r>
                        <a:rPr lang="es-MX" sz="900" dirty="0">
                          <a:effectLst/>
                        </a:rPr>
                        <a:t>SECRETARIO PART.</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24,113.00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36,814.00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12,056.00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60,129.00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8,680.00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13,253.00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44,849.00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110,196.00</a:t>
                      </a:r>
                      <a:endParaRPr lang="es-MX" sz="900">
                        <a:effectLst/>
                        <a:latin typeface="Calibri"/>
                        <a:ea typeface="Calibri"/>
                        <a:cs typeface="Times New Roman"/>
                      </a:endParaRPr>
                    </a:p>
                  </a:txBody>
                  <a:tcPr marL="44450" marR="44450" marT="0" marB="0" anchor="b"/>
                </a:tc>
              </a:tr>
              <a:tr h="354501">
                <a:tc>
                  <a:txBody>
                    <a:bodyPr/>
                    <a:lstStyle/>
                    <a:p>
                      <a:pPr>
                        <a:lnSpc>
                          <a:spcPct val="115000"/>
                        </a:lnSpc>
                        <a:spcAft>
                          <a:spcPts val="0"/>
                        </a:spcAft>
                      </a:pPr>
                      <a:r>
                        <a:rPr lang="es-MX" sz="900" dirty="0">
                          <a:effectLst/>
                        </a:rPr>
                        <a:t>SUB_DIRECTOR</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12,891.00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28,761.00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6,490.00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46,976.79</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4,673.27</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10,354.07</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24,054.27</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86,091.86</a:t>
                      </a:r>
                      <a:endParaRPr lang="es-MX" sz="900">
                        <a:effectLst/>
                        <a:latin typeface="Calibri"/>
                        <a:ea typeface="Calibri"/>
                        <a:cs typeface="Times New Roman"/>
                      </a:endParaRPr>
                    </a:p>
                  </a:txBody>
                  <a:tcPr marL="44450" marR="44450" marT="0" marB="0" anchor="b"/>
                </a:tc>
              </a:tr>
              <a:tr h="354501">
                <a:tc>
                  <a:txBody>
                    <a:bodyPr/>
                    <a:lstStyle/>
                    <a:p>
                      <a:pPr>
                        <a:lnSpc>
                          <a:spcPct val="115000"/>
                        </a:lnSpc>
                        <a:spcAft>
                          <a:spcPts val="0"/>
                        </a:spcAft>
                      </a:pPr>
                      <a:r>
                        <a:rPr lang="es-MX" sz="900" dirty="0">
                          <a:effectLst/>
                        </a:rPr>
                        <a:t>JEFE DE DEPTO</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6,864.00</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34,052.10</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3,432.00</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55,618.00</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2,471.00</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12,258.76</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0.00</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0.00</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12,767.00</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101,928.86</a:t>
                      </a:r>
                      <a:endParaRPr lang="es-MX" sz="9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7038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PLAZAS DE SEGURIDAD PUBLICA</a:t>
            </a:r>
            <a:endParaRPr lang="es-MX"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537930397"/>
              </p:ext>
            </p:extLst>
          </p:nvPr>
        </p:nvGraphicFramePr>
        <p:xfrm>
          <a:off x="1259633" y="1844828"/>
          <a:ext cx="6624734" cy="3816419"/>
        </p:xfrm>
        <a:graphic>
          <a:graphicData uri="http://schemas.openxmlformats.org/drawingml/2006/table">
            <a:tbl>
              <a:tblPr firstRow="1" firstCol="1" bandRow="1">
                <a:tableStyleId>{125E5076-3810-47DD-B79F-674D7AD40C01}</a:tableStyleId>
              </a:tblPr>
              <a:tblGrid>
                <a:gridCol w="2110496"/>
                <a:gridCol w="1155218"/>
                <a:gridCol w="1049323"/>
                <a:gridCol w="1154479"/>
                <a:gridCol w="1155218"/>
              </a:tblGrid>
              <a:tr h="536927">
                <a:tc>
                  <a:txBody>
                    <a:bodyPr/>
                    <a:lstStyle/>
                    <a:p>
                      <a:pPr algn="ctr">
                        <a:lnSpc>
                          <a:spcPct val="115000"/>
                        </a:lnSpc>
                        <a:spcAft>
                          <a:spcPts val="0"/>
                        </a:spcAft>
                      </a:pPr>
                      <a:r>
                        <a:rPr lang="es-MX" sz="1100">
                          <a:effectLst/>
                        </a:rPr>
                        <a:t>Plaza Tabular Seguridad Pública</a:t>
                      </a:r>
                      <a:endParaRPr lang="es-MX"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100">
                          <a:effectLst/>
                        </a:rPr>
                        <a:t>No De Plazas</a:t>
                      </a:r>
                      <a:endParaRPr lang="es-MX"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100">
                          <a:effectLst/>
                        </a:rPr>
                        <a:t>Confianza</a:t>
                      </a:r>
                      <a:endParaRPr lang="es-MX"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100">
                          <a:effectLst/>
                        </a:rPr>
                        <a:t>Base</a:t>
                      </a:r>
                      <a:endParaRPr lang="es-MX"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100">
                          <a:effectLst/>
                        </a:rPr>
                        <a:t>Honorarios</a:t>
                      </a:r>
                      <a:endParaRPr lang="es-MX" sz="1100">
                        <a:effectLst/>
                        <a:latin typeface="Calibri"/>
                        <a:ea typeface="Calibri"/>
                        <a:cs typeface="Times New Roman"/>
                      </a:endParaRPr>
                    </a:p>
                  </a:txBody>
                  <a:tcPr marL="44450" marR="44450" marT="0" marB="0" anchor="b"/>
                </a:tc>
              </a:tr>
              <a:tr h="273291">
                <a:tc>
                  <a:txBody>
                    <a:bodyPr/>
                    <a:lstStyle/>
                    <a:p>
                      <a:pPr>
                        <a:lnSpc>
                          <a:spcPct val="115000"/>
                        </a:lnSpc>
                        <a:spcAft>
                          <a:spcPts val="0"/>
                        </a:spcAft>
                      </a:pPr>
                      <a:r>
                        <a:rPr lang="es-MX" sz="1100">
                          <a:effectLst/>
                        </a:rPr>
                        <a:t>POLICIA</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477</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477</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r>
              <a:tr h="273291">
                <a:tc>
                  <a:txBody>
                    <a:bodyPr/>
                    <a:lstStyle/>
                    <a:p>
                      <a:pPr>
                        <a:lnSpc>
                          <a:spcPct val="115000"/>
                        </a:lnSpc>
                        <a:spcAft>
                          <a:spcPts val="0"/>
                        </a:spcAft>
                      </a:pPr>
                      <a:r>
                        <a:rPr lang="es-MX" sz="1100">
                          <a:effectLst/>
                        </a:rPr>
                        <a:t>POLICIA TERCERO</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102</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102</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r>
              <a:tr h="273291">
                <a:tc>
                  <a:txBody>
                    <a:bodyPr/>
                    <a:lstStyle/>
                    <a:p>
                      <a:pPr>
                        <a:lnSpc>
                          <a:spcPct val="115000"/>
                        </a:lnSpc>
                        <a:spcAft>
                          <a:spcPts val="0"/>
                        </a:spcAft>
                      </a:pPr>
                      <a:r>
                        <a:rPr lang="es-MX" sz="1100">
                          <a:effectLst/>
                        </a:rPr>
                        <a:t>POLICIA SEGUNDO</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41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41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r>
              <a:tr h="273291">
                <a:tc>
                  <a:txBody>
                    <a:bodyPr/>
                    <a:lstStyle/>
                    <a:p>
                      <a:pPr>
                        <a:lnSpc>
                          <a:spcPct val="115000"/>
                        </a:lnSpc>
                        <a:spcAft>
                          <a:spcPts val="0"/>
                        </a:spcAft>
                      </a:pPr>
                      <a:r>
                        <a:rPr lang="es-MX" sz="1100">
                          <a:effectLst/>
                        </a:rPr>
                        <a:t>POLICIA PRIMERO</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12</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12</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r>
              <a:tr h="273291">
                <a:tc>
                  <a:txBody>
                    <a:bodyPr/>
                    <a:lstStyle/>
                    <a:p>
                      <a:pPr>
                        <a:lnSpc>
                          <a:spcPct val="115000"/>
                        </a:lnSpc>
                        <a:spcAft>
                          <a:spcPts val="0"/>
                        </a:spcAft>
                      </a:pPr>
                      <a:r>
                        <a:rPr lang="es-MX" sz="1100">
                          <a:effectLst/>
                        </a:rPr>
                        <a:t>UNIDAD DE REACCION</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71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71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0</a:t>
                      </a:r>
                      <a:endParaRPr lang="es-MX" sz="1100">
                        <a:effectLst/>
                        <a:latin typeface="Calibri"/>
                        <a:ea typeface="Calibri"/>
                        <a:cs typeface="Times New Roman"/>
                      </a:endParaRPr>
                    </a:p>
                  </a:txBody>
                  <a:tcPr marL="44450" marR="44450" marT="0" marB="0" anchor="b"/>
                </a:tc>
              </a:tr>
              <a:tr h="273291">
                <a:tc>
                  <a:txBody>
                    <a:bodyPr/>
                    <a:lstStyle/>
                    <a:p>
                      <a:pPr>
                        <a:lnSpc>
                          <a:spcPct val="115000"/>
                        </a:lnSpc>
                        <a:spcAft>
                          <a:spcPts val="0"/>
                        </a:spcAft>
                      </a:pPr>
                      <a:r>
                        <a:rPr lang="es-MX" sz="1100">
                          <a:effectLst/>
                        </a:rPr>
                        <a:t>ADMINISTRATIVOS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63</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63</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0</a:t>
                      </a:r>
                      <a:endParaRPr lang="es-MX" sz="1100">
                        <a:effectLst/>
                        <a:latin typeface="Calibri"/>
                        <a:ea typeface="Calibri"/>
                        <a:cs typeface="Times New Roman"/>
                      </a:endParaRPr>
                    </a:p>
                  </a:txBody>
                  <a:tcPr marL="44450" marR="44450" marT="0" marB="0" anchor="b"/>
                </a:tc>
              </a:tr>
              <a:tr h="273291">
                <a:tc>
                  <a:txBody>
                    <a:bodyPr/>
                    <a:lstStyle/>
                    <a:p>
                      <a:pPr>
                        <a:lnSpc>
                          <a:spcPct val="115000"/>
                        </a:lnSpc>
                        <a:spcAft>
                          <a:spcPts val="0"/>
                        </a:spcAft>
                      </a:pPr>
                      <a:r>
                        <a:rPr lang="es-MX" sz="1100">
                          <a:effectLst/>
                        </a:rPr>
                        <a:t>SUB OFICIAL</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5</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5</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r>
              <a:tr h="273291">
                <a:tc>
                  <a:txBody>
                    <a:bodyPr/>
                    <a:lstStyle/>
                    <a:p>
                      <a:pPr>
                        <a:lnSpc>
                          <a:spcPct val="115000"/>
                        </a:lnSpc>
                        <a:spcAft>
                          <a:spcPts val="0"/>
                        </a:spcAft>
                      </a:pPr>
                      <a:r>
                        <a:rPr lang="es-MX" sz="1100">
                          <a:effectLst/>
                        </a:rPr>
                        <a:t>OFICIAL</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0 </a:t>
                      </a:r>
                      <a:endParaRPr lang="es-MX" sz="1100">
                        <a:effectLst/>
                        <a:latin typeface="Calibri"/>
                        <a:ea typeface="Calibri"/>
                        <a:cs typeface="Times New Roman"/>
                      </a:endParaRPr>
                    </a:p>
                  </a:txBody>
                  <a:tcPr marL="44450" marR="44450" marT="0" marB="0" anchor="b"/>
                </a:tc>
              </a:tr>
              <a:tr h="273291">
                <a:tc>
                  <a:txBody>
                    <a:bodyPr/>
                    <a:lstStyle/>
                    <a:p>
                      <a:pPr>
                        <a:lnSpc>
                          <a:spcPct val="115000"/>
                        </a:lnSpc>
                        <a:spcAft>
                          <a:spcPts val="0"/>
                        </a:spcAft>
                      </a:pPr>
                      <a:r>
                        <a:rPr lang="es-MX" sz="1100">
                          <a:effectLst/>
                        </a:rPr>
                        <a:t>COMISARIO</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1</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r>
              <a:tr h="273291">
                <a:tc>
                  <a:txBody>
                    <a:bodyPr/>
                    <a:lstStyle/>
                    <a:p>
                      <a:pPr>
                        <a:lnSpc>
                          <a:spcPct val="115000"/>
                        </a:lnSpc>
                        <a:spcAft>
                          <a:spcPts val="0"/>
                        </a:spcAft>
                      </a:pPr>
                      <a:r>
                        <a:rPr lang="es-MX" sz="1100">
                          <a:effectLst/>
                        </a:rPr>
                        <a:t>ACADEMICOS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36</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36</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r>
              <a:tr h="273291">
                <a:tc>
                  <a:txBody>
                    <a:bodyPr/>
                    <a:lstStyle/>
                    <a:p>
                      <a:pPr>
                        <a:lnSpc>
                          <a:spcPct val="115000"/>
                        </a:lnSpc>
                      </a:pPr>
                      <a:endParaRPr lang="es-MX" sz="1100">
                        <a:effectLst/>
                        <a:latin typeface="Calibri"/>
                      </a:endParaRPr>
                    </a:p>
                  </a:txBody>
                  <a:tcPr marL="44450" marR="44450" marT="0" marB="0" anchor="b"/>
                </a:tc>
                <a:tc>
                  <a:txBody>
                    <a:bodyPr/>
                    <a:lstStyle/>
                    <a:p>
                      <a:pPr>
                        <a:lnSpc>
                          <a:spcPct val="115000"/>
                        </a:lnSpc>
                        <a:spcAft>
                          <a:spcPts val="0"/>
                        </a:spcAft>
                      </a:pPr>
                      <a:r>
                        <a:rPr lang="es-MX" sz="1100">
                          <a:effectLst/>
                        </a:rPr>
                        <a:t> </a:t>
                      </a:r>
                      <a:endParaRPr lang="es-MX" sz="1100">
                        <a:effectLst/>
                        <a:latin typeface="Calibri"/>
                        <a:ea typeface="Calibri"/>
                        <a:cs typeface="Times New Roman"/>
                      </a:endParaRPr>
                    </a:p>
                  </a:txBody>
                  <a:tcPr marL="44450" marR="44450" marT="0" marB="0" anchor="b"/>
                </a:tc>
                <a:tc>
                  <a:txBody>
                    <a:bodyPr/>
                    <a:lstStyle/>
                    <a:p>
                      <a:pPr>
                        <a:lnSpc>
                          <a:spcPct val="115000"/>
                        </a:lnSpc>
                      </a:pPr>
                      <a:endParaRPr lang="es-MX" sz="1100">
                        <a:effectLst/>
                        <a:latin typeface="Calibri"/>
                      </a:endParaRPr>
                    </a:p>
                  </a:txBody>
                  <a:tcPr marL="44450" marR="44450" marT="0" marB="0" anchor="b"/>
                </a:tc>
                <a:tc>
                  <a:txBody>
                    <a:bodyPr/>
                    <a:lstStyle/>
                    <a:p>
                      <a:pPr>
                        <a:lnSpc>
                          <a:spcPct val="115000"/>
                        </a:lnSpc>
                      </a:pPr>
                      <a:endParaRPr lang="es-MX" sz="1100">
                        <a:effectLst/>
                        <a:latin typeface="Calibri"/>
                      </a:endParaRPr>
                    </a:p>
                  </a:txBody>
                  <a:tcPr marL="44450" marR="44450" marT="0" marB="0" anchor="b"/>
                </a:tc>
                <a:tc>
                  <a:txBody>
                    <a:bodyPr/>
                    <a:lstStyle/>
                    <a:p>
                      <a:pPr>
                        <a:lnSpc>
                          <a:spcPct val="115000"/>
                        </a:lnSpc>
                      </a:pPr>
                      <a:endParaRPr lang="es-MX" sz="1100">
                        <a:effectLst/>
                        <a:latin typeface="Calibri"/>
                      </a:endParaRPr>
                    </a:p>
                  </a:txBody>
                  <a:tcPr marL="44450" marR="44450" marT="0" marB="0" anchor="b"/>
                </a:tc>
              </a:tr>
              <a:tr h="273291">
                <a:tc>
                  <a:txBody>
                    <a:bodyPr/>
                    <a:lstStyle/>
                    <a:p>
                      <a:pPr>
                        <a:lnSpc>
                          <a:spcPct val="115000"/>
                        </a:lnSpc>
                        <a:spcAft>
                          <a:spcPts val="0"/>
                        </a:spcAft>
                      </a:pPr>
                      <a:r>
                        <a:rPr lang="es-MX" sz="1100">
                          <a:effectLst/>
                        </a:rPr>
                        <a:t>TOTAL</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809</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809</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a:effectLst/>
                        </a:rPr>
                        <a:t> 0</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100" dirty="0">
                          <a:effectLst/>
                        </a:rPr>
                        <a:t>0</a:t>
                      </a:r>
                      <a:endParaRPr lang="es-MX"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0731173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a:t>TABULADOR SEGURIDAD </a:t>
            </a:r>
            <a:r>
              <a:rPr lang="es-MX" dirty="0" smtClean="0"/>
              <a:t>PÚBLICA</a:t>
            </a:r>
            <a:endParaRPr lang="es-MX" dirty="0"/>
          </a:p>
        </p:txBody>
      </p:sp>
      <p:sp>
        <p:nvSpPr>
          <p:cNvPr id="3" name="2 Marcador de contenido"/>
          <p:cNvSpPr>
            <a:spLocks noGrp="1"/>
          </p:cNvSpPr>
          <p:nvPr>
            <p:ph idx="1"/>
          </p:nvPr>
        </p:nvSpPr>
        <p:spPr/>
        <p:txBody>
          <a:bodyPr>
            <a:normAutofit/>
          </a:bodyPr>
          <a:lstStyle/>
          <a:p>
            <a:r>
              <a:rPr lang="es-MX" sz="1200" dirty="0"/>
              <a:t>Todos los policías que integran la plantilla de seguridad pública, son municipales, no se cuenta con policías estatales cuya plantilla sea absorbida presupuestalmente por el Ayuntamiento</a:t>
            </a:r>
          </a:p>
        </p:txBody>
      </p:sp>
      <p:graphicFrame>
        <p:nvGraphicFramePr>
          <p:cNvPr id="4" name="3 Tabla"/>
          <p:cNvGraphicFramePr>
            <a:graphicFrameLocks noGrp="1"/>
          </p:cNvGraphicFramePr>
          <p:nvPr>
            <p:extLst>
              <p:ext uri="{D42A27DB-BD31-4B8C-83A1-F6EECF244321}">
                <p14:modId xmlns:p14="http://schemas.microsoft.com/office/powerpoint/2010/main" val="1852310591"/>
              </p:ext>
            </p:extLst>
          </p:nvPr>
        </p:nvGraphicFramePr>
        <p:xfrm>
          <a:off x="971597" y="2454624"/>
          <a:ext cx="6565853" cy="3650385"/>
        </p:xfrm>
        <a:graphic>
          <a:graphicData uri="http://schemas.openxmlformats.org/drawingml/2006/table">
            <a:tbl>
              <a:tblPr firstRow="1" firstCol="1" bandRow="1">
                <a:tableStyleId>{125E5076-3810-47DD-B79F-674D7AD40C01}</a:tableStyleId>
              </a:tblPr>
              <a:tblGrid>
                <a:gridCol w="816865"/>
                <a:gridCol w="559574"/>
                <a:gridCol w="559574"/>
                <a:gridCol w="559574"/>
                <a:gridCol w="559574"/>
                <a:gridCol w="493493"/>
                <a:gridCol w="559574"/>
                <a:gridCol w="428279"/>
                <a:gridCol w="607916"/>
                <a:gridCol w="713527"/>
                <a:gridCol w="707903"/>
              </a:tblGrid>
              <a:tr h="686344">
                <a:tc>
                  <a:txBody>
                    <a:bodyPr/>
                    <a:lstStyle/>
                    <a:p>
                      <a:pPr>
                        <a:lnSpc>
                          <a:spcPct val="115000"/>
                        </a:lnSpc>
                        <a:spcAft>
                          <a:spcPts val="0"/>
                        </a:spcAft>
                      </a:pPr>
                      <a:r>
                        <a:rPr lang="es-MX" sz="900" dirty="0">
                          <a:effectLst/>
                        </a:rPr>
                        <a:t> </a:t>
                      </a:r>
                      <a:endParaRPr lang="es-MX" sz="900" dirty="0">
                        <a:effectLst/>
                        <a:latin typeface="Calibri"/>
                        <a:ea typeface="Calibri"/>
                        <a:cs typeface="Times New Roman"/>
                      </a:endParaRPr>
                    </a:p>
                  </a:txBody>
                  <a:tcPr marL="44450" marR="44450" marT="0" marB="0" anchor="ctr"/>
                </a:tc>
                <a:tc gridSpan="6">
                  <a:txBody>
                    <a:bodyPr/>
                    <a:lstStyle/>
                    <a:p>
                      <a:pPr algn="ctr">
                        <a:lnSpc>
                          <a:spcPct val="115000"/>
                        </a:lnSpc>
                        <a:spcAft>
                          <a:spcPts val="0"/>
                        </a:spcAft>
                      </a:pPr>
                      <a:r>
                        <a:rPr lang="es-MX" sz="900" dirty="0">
                          <a:effectLst/>
                        </a:rPr>
                        <a:t>REMUNERACIONES BASE</a:t>
                      </a:r>
                      <a:endParaRPr lang="es-MX" sz="90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algn="ctr">
                        <a:lnSpc>
                          <a:spcPct val="115000"/>
                        </a:lnSpc>
                        <a:spcAft>
                          <a:spcPts val="0"/>
                        </a:spcAft>
                      </a:pPr>
                      <a:r>
                        <a:rPr lang="es-MX" sz="900">
                          <a:effectLst/>
                        </a:rPr>
                        <a:t>REMUNERACIONES ADICIONALES</a:t>
                      </a:r>
                      <a:endParaRPr lang="es-MX" sz="90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900">
                          <a:effectLst/>
                        </a:rPr>
                        <a:t>TOTAL DE PERCEPCIONES</a:t>
                      </a:r>
                      <a:endParaRPr lang="es-MX" sz="900">
                        <a:effectLst/>
                        <a:latin typeface="Calibri"/>
                        <a:ea typeface="Calibri"/>
                        <a:cs typeface="Times New Roman"/>
                      </a:endParaRPr>
                    </a:p>
                  </a:txBody>
                  <a:tcPr marL="44450" marR="44450" marT="0" marB="0" anchor="ctr"/>
                </a:tc>
                <a:tc hMerge="1">
                  <a:txBody>
                    <a:bodyPr/>
                    <a:lstStyle/>
                    <a:p>
                      <a:endParaRPr lang="es-MX"/>
                    </a:p>
                  </a:txBody>
                  <a:tcPr/>
                </a:tc>
              </a:tr>
              <a:tr h="54486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900" dirty="0" smtClean="0">
                          <a:effectLst/>
                        </a:rPr>
                        <a:t>PLAZA TABULADOR</a:t>
                      </a:r>
                    </a:p>
                    <a:p>
                      <a:pPr>
                        <a:lnSpc>
                          <a:spcPct val="115000"/>
                        </a:lnSpc>
                        <a:spcAft>
                          <a:spcPts val="0"/>
                        </a:spcAft>
                      </a:pPr>
                      <a:r>
                        <a:rPr lang="es-MX" sz="900" dirty="0">
                          <a:effectLst/>
                        </a:rPr>
                        <a:t> </a:t>
                      </a:r>
                      <a:endParaRPr lang="es-MX" sz="900" dirty="0">
                        <a:effectLst/>
                        <a:latin typeface="Calibri"/>
                        <a:ea typeface="Calibri"/>
                        <a:cs typeface="Times New Roman"/>
                      </a:endParaRPr>
                    </a:p>
                  </a:txBody>
                  <a:tcPr marL="44450" marR="44450" marT="0" marB="0" anchor="b"/>
                </a:tc>
                <a:tc gridSpan="2">
                  <a:txBody>
                    <a:bodyPr/>
                    <a:lstStyle/>
                    <a:p>
                      <a:pPr algn="ctr">
                        <a:lnSpc>
                          <a:spcPct val="115000"/>
                        </a:lnSpc>
                        <a:spcAft>
                          <a:spcPts val="0"/>
                        </a:spcAft>
                      </a:pPr>
                      <a:r>
                        <a:rPr lang="es-MX" sz="900" dirty="0">
                          <a:effectLst/>
                        </a:rPr>
                        <a:t>SUELDO BASE</a:t>
                      </a:r>
                      <a:endParaRPr lang="es-MX" sz="900" dirty="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900" dirty="0">
                          <a:effectLst/>
                        </a:rPr>
                        <a:t>AGUINALDO</a:t>
                      </a:r>
                      <a:endParaRPr lang="es-MX" sz="900" dirty="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900" dirty="0">
                          <a:effectLst/>
                        </a:rPr>
                        <a:t>PRIMA VACACIONAL</a:t>
                      </a:r>
                      <a:endParaRPr lang="es-MX" sz="900" dirty="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900" dirty="0">
                          <a:effectLst/>
                        </a:rPr>
                        <a:t>OTRAS PREST.</a:t>
                      </a:r>
                      <a:endParaRPr lang="es-MX" sz="900" dirty="0">
                        <a:effectLst/>
                        <a:latin typeface="Calibri"/>
                        <a:ea typeface="Calibri"/>
                        <a:cs typeface="Times New Roman"/>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900" dirty="0">
                          <a:effectLst/>
                        </a:rPr>
                        <a:t>TOTAL DE PERCEPCIONES</a:t>
                      </a:r>
                      <a:endParaRPr lang="es-MX" sz="900" dirty="0">
                        <a:effectLst/>
                        <a:latin typeface="Calibri"/>
                        <a:ea typeface="Calibri"/>
                        <a:cs typeface="Times New Roman"/>
                      </a:endParaRPr>
                    </a:p>
                  </a:txBody>
                  <a:tcPr marL="44450" marR="44450" marT="0" marB="0" anchor="ctr"/>
                </a:tc>
                <a:tc hMerge="1">
                  <a:txBody>
                    <a:bodyPr/>
                    <a:lstStyle/>
                    <a:p>
                      <a:endParaRPr lang="es-MX"/>
                    </a:p>
                  </a:txBody>
                  <a:tcPr/>
                </a:tc>
              </a:tr>
              <a:tr h="283987">
                <a:tc>
                  <a:txBody>
                    <a:bodyPr/>
                    <a:lstStyle/>
                    <a:p>
                      <a:pPr>
                        <a:lnSpc>
                          <a:spcPct val="115000"/>
                        </a:lnSpc>
                        <a:spcAft>
                          <a:spcPts val="0"/>
                        </a:spcAft>
                      </a:pPr>
                      <a:r>
                        <a:rPr lang="es-MX" sz="900" dirty="0">
                          <a:effectLst/>
                        </a:rPr>
                        <a:t> </a:t>
                      </a:r>
                      <a:endParaRPr lang="es-MX" sz="9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DE</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HASTA</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DE </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HASTA</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DE </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HASTA</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DE </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HASTA</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dirty="0">
                          <a:effectLst/>
                        </a:rPr>
                        <a:t>DE </a:t>
                      </a:r>
                      <a:endParaRPr lang="es-MX" sz="9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dirty="0">
                          <a:effectLst/>
                        </a:rPr>
                        <a:t>HASTA</a:t>
                      </a:r>
                      <a:endParaRPr lang="es-MX" sz="900" dirty="0">
                        <a:effectLst/>
                        <a:latin typeface="Calibri"/>
                        <a:ea typeface="Calibri"/>
                        <a:cs typeface="Times New Roman"/>
                      </a:endParaRPr>
                    </a:p>
                  </a:txBody>
                  <a:tcPr marL="44450" marR="44450" marT="0" marB="0" anchor="b"/>
                </a:tc>
              </a:tr>
              <a:tr h="370504">
                <a:tc>
                  <a:txBody>
                    <a:bodyPr/>
                    <a:lstStyle/>
                    <a:p>
                      <a:pPr>
                        <a:lnSpc>
                          <a:spcPct val="115000"/>
                        </a:lnSpc>
                        <a:spcAft>
                          <a:spcPts val="0"/>
                        </a:spcAft>
                      </a:pPr>
                      <a:r>
                        <a:rPr lang="es-MX" sz="900" dirty="0">
                          <a:effectLst/>
                        </a:rPr>
                        <a:t>POLICIA MUNICIPAL</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9,396.29</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9,396.29</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14,094.45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14,094.45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1,096.23</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3,758.52</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0.00</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24,586.97</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27,249.26</a:t>
                      </a:r>
                      <a:endParaRPr lang="es-MX" sz="900" dirty="0">
                        <a:effectLst/>
                        <a:latin typeface="Calibri"/>
                        <a:ea typeface="Calibri"/>
                        <a:cs typeface="Times New Roman"/>
                      </a:endParaRPr>
                    </a:p>
                  </a:txBody>
                  <a:tcPr marL="44450" marR="44450" marT="0" marB="0" anchor="b"/>
                </a:tc>
              </a:tr>
              <a:tr h="283987">
                <a:tc>
                  <a:txBody>
                    <a:bodyPr/>
                    <a:lstStyle/>
                    <a:p>
                      <a:pPr>
                        <a:lnSpc>
                          <a:spcPct val="115000"/>
                        </a:lnSpc>
                        <a:spcAft>
                          <a:spcPts val="0"/>
                        </a:spcAft>
                      </a:pPr>
                      <a:r>
                        <a:rPr lang="es-MX" sz="900" dirty="0">
                          <a:effectLst/>
                        </a:rPr>
                        <a:t>OFICIAL</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40,911.30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40,911.30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61,366.95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61,366.95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4,772.98</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16,364.52</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0.00</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107,051.23</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118,642.77</a:t>
                      </a:r>
                      <a:endParaRPr lang="es-MX" sz="900" dirty="0">
                        <a:effectLst/>
                        <a:latin typeface="Calibri"/>
                        <a:ea typeface="Calibri"/>
                        <a:cs typeface="Times New Roman"/>
                      </a:endParaRPr>
                    </a:p>
                  </a:txBody>
                  <a:tcPr marL="44450" marR="44450" marT="0" marB="0" anchor="b"/>
                </a:tc>
              </a:tr>
              <a:tr h="369183">
                <a:tc>
                  <a:txBody>
                    <a:bodyPr/>
                    <a:lstStyle/>
                    <a:p>
                      <a:pPr>
                        <a:lnSpc>
                          <a:spcPct val="115000"/>
                        </a:lnSpc>
                        <a:spcAft>
                          <a:spcPts val="0"/>
                        </a:spcAft>
                      </a:pPr>
                      <a:r>
                        <a:rPr lang="es-MX" sz="900" dirty="0">
                          <a:effectLst/>
                        </a:rPr>
                        <a:t>SUB OFICIAL</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19,483.97</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19,483.97</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29,225.96</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29,225.96</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2,273.13</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7,793.59</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0.00</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50,983.05</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56,503.51</a:t>
                      </a:r>
                      <a:endParaRPr lang="es-MX" sz="900" dirty="0">
                        <a:effectLst/>
                        <a:latin typeface="Calibri"/>
                        <a:ea typeface="Calibri"/>
                        <a:cs typeface="Times New Roman"/>
                      </a:endParaRPr>
                    </a:p>
                  </a:txBody>
                  <a:tcPr marL="44450" marR="44450" marT="0" marB="0" anchor="b"/>
                </a:tc>
              </a:tr>
              <a:tr h="370504">
                <a:tc>
                  <a:txBody>
                    <a:bodyPr/>
                    <a:lstStyle/>
                    <a:p>
                      <a:pPr>
                        <a:lnSpc>
                          <a:spcPct val="115000"/>
                        </a:lnSpc>
                        <a:spcAft>
                          <a:spcPts val="0"/>
                        </a:spcAft>
                      </a:pPr>
                      <a:r>
                        <a:rPr lang="es-MX" sz="900" dirty="0">
                          <a:effectLst/>
                        </a:rPr>
                        <a:t>POLICIA PRIMERO</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16,236.60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16,236.60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24,354.90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24,354.90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1,894.27</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6,494.66</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0.00</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42,485.77</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47,086.16</a:t>
                      </a:r>
                      <a:endParaRPr lang="es-MX" sz="900" dirty="0">
                        <a:effectLst/>
                        <a:latin typeface="Calibri"/>
                        <a:ea typeface="Calibri"/>
                        <a:cs typeface="Times New Roman"/>
                      </a:endParaRPr>
                    </a:p>
                  </a:txBody>
                  <a:tcPr marL="44450" marR="44450" marT="0" marB="0" anchor="b"/>
                </a:tc>
              </a:tr>
              <a:tr h="370504">
                <a:tc>
                  <a:txBody>
                    <a:bodyPr/>
                    <a:lstStyle/>
                    <a:p>
                      <a:pPr>
                        <a:lnSpc>
                          <a:spcPct val="115000"/>
                        </a:lnSpc>
                        <a:spcAft>
                          <a:spcPts val="0"/>
                        </a:spcAft>
                      </a:pPr>
                      <a:r>
                        <a:rPr lang="es-MX" sz="900" dirty="0">
                          <a:effectLst/>
                        </a:rPr>
                        <a:t>POLICIA SEGUNDO</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13,530.53</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13,530.53</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20,295.80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20,295.80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1,578.56</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5,412.21</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0.00</a:t>
                      </a:r>
                      <a:endParaRPr lang="es-MX" sz="9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0.00</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35,404.89</a:t>
                      </a:r>
                      <a:endParaRPr lang="es-MX" sz="9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39,238.54</a:t>
                      </a:r>
                      <a:endParaRPr lang="es-MX" sz="900" dirty="0">
                        <a:effectLst/>
                        <a:latin typeface="Calibri"/>
                        <a:ea typeface="Calibri"/>
                        <a:cs typeface="Times New Roman"/>
                      </a:endParaRPr>
                    </a:p>
                  </a:txBody>
                  <a:tcPr marL="44450" marR="44450" marT="0" marB="0" anchor="b"/>
                </a:tc>
              </a:tr>
              <a:tr h="370504">
                <a:tc>
                  <a:txBody>
                    <a:bodyPr/>
                    <a:lstStyle/>
                    <a:p>
                      <a:pPr>
                        <a:lnSpc>
                          <a:spcPct val="115000"/>
                        </a:lnSpc>
                        <a:spcAft>
                          <a:spcPts val="0"/>
                        </a:spcAft>
                      </a:pPr>
                      <a:r>
                        <a:rPr lang="es-MX" sz="900" dirty="0">
                          <a:effectLst/>
                        </a:rPr>
                        <a:t>POLICIA TERCERO</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11,275.45</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11,275.45</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15,538.98</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15,538.98</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1,315.47</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4,510.18</a:t>
                      </a:r>
                      <a:endParaRPr lang="es-MX" sz="9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dirty="0">
                          <a:effectLst/>
                        </a:rPr>
                        <a:t> 0.00</a:t>
                      </a:r>
                      <a:endParaRPr lang="es-MX" sz="9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dirty="0">
                          <a:effectLst/>
                        </a:rPr>
                        <a:t> 0.00</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28,129.90</a:t>
                      </a:r>
                      <a:endParaRPr lang="es-MX" sz="9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dirty="0">
                          <a:effectLst/>
                        </a:rPr>
                        <a:t>31,324.61</a:t>
                      </a:r>
                      <a:endParaRPr lang="es-MX" sz="9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13209828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PRESTACIONES SINDICALES</a:t>
            </a:r>
            <a:endParaRPr lang="es-MX" dirty="0"/>
          </a:p>
        </p:txBody>
      </p:sp>
      <p:sp>
        <p:nvSpPr>
          <p:cNvPr id="5" name="Rectangle 1"/>
          <p:cNvSpPr>
            <a:spLocks noChangeArrowheads="1"/>
          </p:cNvSpPr>
          <p:nvPr/>
        </p:nvSpPr>
        <p:spPr bwMode="auto">
          <a:xfrm>
            <a:off x="2055813" y="26622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MX" smtClean="0">
              <a:solidFill>
                <a:prstClr val="black"/>
              </a:solidFill>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35376943"/>
              </p:ext>
            </p:extLst>
          </p:nvPr>
        </p:nvGraphicFramePr>
        <p:xfrm>
          <a:off x="1115616" y="2060848"/>
          <a:ext cx="6696743" cy="3528389"/>
        </p:xfrm>
        <a:graphic>
          <a:graphicData uri="http://schemas.openxmlformats.org/drawingml/2006/table">
            <a:tbl>
              <a:tblPr firstRow="1" firstCol="1" bandRow="1">
                <a:tableStyleId>{AF606853-7671-496A-8E4F-DF71F8EC918B}</a:tableStyleId>
              </a:tblPr>
              <a:tblGrid>
                <a:gridCol w="4122711"/>
                <a:gridCol w="1247462"/>
                <a:gridCol w="1326570"/>
              </a:tblGrid>
              <a:tr h="520232">
                <a:tc>
                  <a:txBody>
                    <a:bodyPr/>
                    <a:lstStyle/>
                    <a:p>
                      <a:pPr algn="ctr">
                        <a:lnSpc>
                          <a:spcPct val="115000"/>
                        </a:lnSpc>
                        <a:spcAft>
                          <a:spcPts val="0"/>
                        </a:spcAft>
                      </a:pPr>
                      <a:r>
                        <a:rPr lang="es-MX" sz="1100">
                          <a:effectLst/>
                        </a:rPr>
                        <a:t>Concepto de la Prestación</a:t>
                      </a:r>
                      <a:endParaRPr lang="es-MX"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100">
                          <a:effectLst/>
                        </a:rPr>
                        <a:t>Partida Específica (COG)</a:t>
                      </a:r>
                      <a:endParaRPr lang="es-MX"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MX" sz="1100">
                          <a:effectLst/>
                        </a:rPr>
                        <a:t> Presupuesto Aprobado </a:t>
                      </a:r>
                      <a:endParaRPr lang="es-MX" sz="1100">
                        <a:effectLst/>
                        <a:latin typeface="Calibri"/>
                        <a:ea typeface="Calibri"/>
                        <a:cs typeface="Times New Roman"/>
                      </a:endParaRPr>
                    </a:p>
                  </a:txBody>
                  <a:tcPr marL="44450" marR="44450" marT="0" marB="0" anchor="b"/>
                </a:tc>
              </a:tr>
              <a:tr h="265699">
                <a:tc>
                  <a:txBody>
                    <a:bodyPr/>
                    <a:lstStyle/>
                    <a:p>
                      <a:pPr>
                        <a:lnSpc>
                          <a:spcPct val="115000"/>
                        </a:lnSpc>
                        <a:spcAft>
                          <a:spcPts val="0"/>
                        </a:spcAft>
                      </a:pPr>
                      <a:r>
                        <a:rPr lang="es-MX" sz="900">
                          <a:effectLst/>
                        </a:rPr>
                        <a:t>GRATIFICACION DE FIN DE AÑO</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13205</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         732,250.00 </a:t>
                      </a:r>
                      <a:endParaRPr lang="es-MX" sz="1100">
                        <a:effectLst/>
                        <a:latin typeface="Calibri"/>
                        <a:ea typeface="Calibri"/>
                        <a:cs typeface="Times New Roman"/>
                      </a:endParaRPr>
                    </a:p>
                  </a:txBody>
                  <a:tcPr marL="44450" marR="44450" marT="0" marB="0" anchor="b"/>
                </a:tc>
              </a:tr>
              <a:tr h="265699">
                <a:tc>
                  <a:txBody>
                    <a:bodyPr/>
                    <a:lstStyle/>
                    <a:p>
                      <a:pPr>
                        <a:lnSpc>
                          <a:spcPct val="115000"/>
                        </a:lnSpc>
                        <a:spcAft>
                          <a:spcPts val="0"/>
                        </a:spcAft>
                      </a:pPr>
                      <a:r>
                        <a:rPr lang="es-MX" sz="900">
                          <a:effectLst/>
                        </a:rPr>
                        <a:t>ANTIGÜEDAD</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13104</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           64,283.83 </a:t>
                      </a:r>
                      <a:endParaRPr lang="es-MX" sz="1100">
                        <a:effectLst/>
                        <a:latin typeface="Calibri"/>
                        <a:ea typeface="Calibri"/>
                        <a:cs typeface="Times New Roman"/>
                      </a:endParaRPr>
                    </a:p>
                  </a:txBody>
                  <a:tcPr marL="44450" marR="44450" marT="0" marB="0" anchor="b"/>
                </a:tc>
              </a:tr>
              <a:tr h="265699">
                <a:tc>
                  <a:txBody>
                    <a:bodyPr/>
                    <a:lstStyle/>
                    <a:p>
                      <a:pPr>
                        <a:lnSpc>
                          <a:spcPct val="115000"/>
                        </a:lnSpc>
                        <a:spcAft>
                          <a:spcPts val="0"/>
                        </a:spcAft>
                      </a:pPr>
                      <a:r>
                        <a:rPr lang="es-MX" sz="900">
                          <a:effectLst/>
                        </a:rPr>
                        <a:t>INDEMNIZACION POR ACCIDENTES DE TRABAJO</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15201</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         338,941.25 </a:t>
                      </a:r>
                      <a:endParaRPr lang="es-MX" sz="1100">
                        <a:effectLst/>
                        <a:latin typeface="Calibri"/>
                        <a:ea typeface="Calibri"/>
                        <a:cs typeface="Times New Roman"/>
                      </a:endParaRPr>
                    </a:p>
                  </a:txBody>
                  <a:tcPr marL="44450" marR="44450" marT="0" marB="0" anchor="b"/>
                </a:tc>
              </a:tr>
              <a:tr h="265699">
                <a:tc>
                  <a:txBody>
                    <a:bodyPr/>
                    <a:lstStyle/>
                    <a:p>
                      <a:pPr>
                        <a:lnSpc>
                          <a:spcPct val="115000"/>
                        </a:lnSpc>
                        <a:spcAft>
                          <a:spcPts val="0"/>
                        </a:spcAft>
                      </a:pPr>
                      <a:r>
                        <a:rPr lang="es-MX" sz="900">
                          <a:effectLst/>
                        </a:rPr>
                        <a:t>AYUDA PARA PIEZAS DENTALES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15423</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         647,787.02 </a:t>
                      </a:r>
                      <a:endParaRPr lang="es-MX" sz="1100">
                        <a:effectLst/>
                        <a:latin typeface="Calibri"/>
                        <a:ea typeface="Calibri"/>
                        <a:cs typeface="Times New Roman"/>
                      </a:endParaRPr>
                    </a:p>
                  </a:txBody>
                  <a:tcPr marL="44450" marR="44450" marT="0" marB="0" anchor="b"/>
                </a:tc>
              </a:tr>
              <a:tr h="265699">
                <a:tc>
                  <a:txBody>
                    <a:bodyPr/>
                    <a:lstStyle/>
                    <a:p>
                      <a:pPr>
                        <a:lnSpc>
                          <a:spcPct val="115000"/>
                        </a:lnSpc>
                        <a:spcAft>
                          <a:spcPts val="0"/>
                        </a:spcAft>
                      </a:pPr>
                      <a:r>
                        <a:rPr lang="es-MX" sz="900">
                          <a:effectLst/>
                        </a:rPr>
                        <a:t>AYUDA PARA PROTESIS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15424</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         407,466.23 </a:t>
                      </a:r>
                      <a:endParaRPr lang="es-MX" sz="1100">
                        <a:effectLst/>
                        <a:latin typeface="Calibri"/>
                        <a:ea typeface="Calibri"/>
                        <a:cs typeface="Times New Roman"/>
                      </a:endParaRPr>
                    </a:p>
                  </a:txBody>
                  <a:tcPr marL="44450" marR="44450" marT="0" marB="0" anchor="b"/>
                </a:tc>
              </a:tr>
              <a:tr h="265699">
                <a:tc>
                  <a:txBody>
                    <a:bodyPr/>
                    <a:lstStyle/>
                    <a:p>
                      <a:pPr>
                        <a:lnSpc>
                          <a:spcPct val="115000"/>
                        </a:lnSpc>
                        <a:spcAft>
                          <a:spcPts val="0"/>
                        </a:spcAft>
                      </a:pPr>
                      <a:r>
                        <a:rPr lang="es-MX" sz="900">
                          <a:effectLst/>
                        </a:rPr>
                        <a:t>GUARDERIAS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15905</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         175,483.47 </a:t>
                      </a:r>
                      <a:endParaRPr lang="es-MX" sz="1100">
                        <a:effectLst/>
                        <a:latin typeface="Calibri"/>
                        <a:ea typeface="Calibri"/>
                        <a:cs typeface="Times New Roman"/>
                      </a:endParaRPr>
                    </a:p>
                  </a:txBody>
                  <a:tcPr marL="44450" marR="44450" marT="0" marB="0" anchor="b"/>
                </a:tc>
              </a:tr>
              <a:tr h="265699">
                <a:tc>
                  <a:txBody>
                    <a:bodyPr/>
                    <a:lstStyle/>
                    <a:p>
                      <a:pPr>
                        <a:lnSpc>
                          <a:spcPct val="115000"/>
                        </a:lnSpc>
                        <a:spcAft>
                          <a:spcPts val="0"/>
                        </a:spcAft>
                      </a:pPr>
                      <a:r>
                        <a:rPr lang="es-MX" sz="900">
                          <a:effectLst/>
                        </a:rPr>
                        <a:t>AYUDA DE DEFUNCION</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15908</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         249,979.74 </a:t>
                      </a:r>
                      <a:endParaRPr lang="es-MX" sz="1100">
                        <a:effectLst/>
                        <a:latin typeface="Calibri"/>
                        <a:ea typeface="Calibri"/>
                        <a:cs typeface="Times New Roman"/>
                      </a:endParaRPr>
                    </a:p>
                  </a:txBody>
                  <a:tcPr marL="44450" marR="44450" marT="0" marB="0" anchor="b"/>
                </a:tc>
              </a:tr>
              <a:tr h="265699">
                <a:tc>
                  <a:txBody>
                    <a:bodyPr/>
                    <a:lstStyle/>
                    <a:p>
                      <a:pPr>
                        <a:lnSpc>
                          <a:spcPct val="115000"/>
                        </a:lnSpc>
                        <a:spcAft>
                          <a:spcPts val="0"/>
                        </a:spcAft>
                      </a:pPr>
                      <a:r>
                        <a:rPr lang="es-MX" sz="900">
                          <a:effectLst/>
                        </a:rPr>
                        <a:t>AYUDA PARA LENTES</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15416</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         245,827.27 </a:t>
                      </a:r>
                      <a:endParaRPr lang="es-MX" sz="1100">
                        <a:effectLst/>
                        <a:latin typeface="Calibri"/>
                        <a:ea typeface="Calibri"/>
                        <a:cs typeface="Times New Roman"/>
                      </a:endParaRPr>
                    </a:p>
                  </a:txBody>
                  <a:tcPr marL="44450" marR="44450" marT="0" marB="0" anchor="b"/>
                </a:tc>
              </a:tr>
              <a:tr h="533834">
                <a:tc>
                  <a:txBody>
                    <a:bodyPr/>
                    <a:lstStyle/>
                    <a:p>
                      <a:pPr>
                        <a:lnSpc>
                          <a:spcPct val="115000"/>
                        </a:lnSpc>
                        <a:spcAft>
                          <a:spcPts val="0"/>
                        </a:spcAft>
                      </a:pPr>
                      <a:r>
                        <a:rPr lang="es-MX" sz="900">
                          <a:effectLst/>
                        </a:rPr>
                        <a:t>PRESTACIONES ESTABLECIDA POR CONDICIONES GENERALES DE TRABAJO O CONTRATOS COLECTIVOS DE TRABAJO</a:t>
                      </a:r>
                      <a:endParaRPr lang="es-MX"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900">
                          <a:effectLst/>
                        </a:rPr>
                        <a:t>15401</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           71,618.98 </a:t>
                      </a:r>
                      <a:endParaRPr lang="es-MX" sz="1100">
                        <a:effectLst/>
                        <a:latin typeface="Calibri"/>
                        <a:ea typeface="Calibri"/>
                        <a:cs typeface="Times New Roman"/>
                      </a:endParaRPr>
                    </a:p>
                  </a:txBody>
                  <a:tcPr marL="44450" marR="44450" marT="0" marB="0" anchor="b"/>
                </a:tc>
              </a:tr>
              <a:tr h="348731">
                <a:tc>
                  <a:txBody>
                    <a:bodyPr/>
                    <a:lstStyle/>
                    <a:p>
                      <a:pPr algn="r">
                        <a:lnSpc>
                          <a:spcPct val="115000"/>
                        </a:lnSpc>
                        <a:spcAft>
                          <a:spcPts val="0"/>
                        </a:spcAft>
                      </a:pPr>
                      <a:r>
                        <a:rPr lang="es-MX" sz="1200">
                          <a:effectLst/>
                        </a:rPr>
                        <a:t>Total</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a:effectLst/>
                        </a:rPr>
                        <a:t> </a:t>
                      </a:r>
                      <a:endParaRPr lang="es-MX"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MX" sz="900" dirty="0">
                          <a:effectLst/>
                        </a:rPr>
                        <a:t> $      2,933,637.80 </a:t>
                      </a:r>
                      <a:endParaRPr lang="es-MX"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882841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CRITERIOS PARA INCREMENTO SALARIAL</a:t>
            </a:r>
            <a:endParaRPr lang="es-MX" dirty="0"/>
          </a:p>
        </p:txBody>
      </p:sp>
      <p:sp>
        <p:nvSpPr>
          <p:cNvPr id="3" name="2 Marcador de contenido"/>
          <p:cNvSpPr>
            <a:spLocks noGrp="1"/>
          </p:cNvSpPr>
          <p:nvPr>
            <p:ph idx="1"/>
          </p:nvPr>
        </p:nvSpPr>
        <p:spPr>
          <a:xfrm>
            <a:off x="457200" y="2032248"/>
            <a:ext cx="8229600" cy="3701008"/>
          </a:xfrm>
        </p:spPr>
        <p:txBody>
          <a:bodyPr>
            <a:normAutofit/>
          </a:bodyPr>
          <a:lstStyle/>
          <a:p>
            <a:pPr algn="just"/>
            <a:r>
              <a:rPr lang="es-MX" sz="1800" dirty="0"/>
              <a:t>Para acceder a los incrementos salariales, se atenderá lo dispuesto en el Título Octavo denominado “De las Relaciones Jurídicas Laborales entre las Entidades Públicas Municipales y sus Trabajadores” del Código Municipal para el Estado de Coahuila de </a:t>
            </a:r>
            <a:r>
              <a:rPr lang="es-MX" sz="1800" dirty="0" smtClean="0"/>
              <a:t>Zaragoza.</a:t>
            </a:r>
          </a:p>
          <a:p>
            <a:pPr algn="just"/>
            <a:r>
              <a:rPr lang="es-MX" sz="1800" dirty="0" smtClean="0"/>
              <a:t>El mismo </a:t>
            </a:r>
            <a:r>
              <a:rPr lang="es-MX" sz="1800" dirty="0"/>
              <a:t>establece entre otras cosas que es una obligación de las entidades públicas municipales preferir en igualdad de condiciones, de conocimientos, aptitudes, antigüedad y derechos </a:t>
            </a:r>
            <a:r>
              <a:rPr lang="es-MX" sz="1800" dirty="0" err="1"/>
              <a:t>escalafonarios</a:t>
            </a:r>
            <a:r>
              <a:rPr lang="es-MX" sz="1800" dirty="0"/>
              <a:t> </a:t>
            </a:r>
            <a:r>
              <a:rPr lang="es-MX" sz="1800" dirty="0" smtClean="0"/>
              <a:t>a:</a:t>
            </a:r>
          </a:p>
          <a:p>
            <a:pPr algn="just"/>
            <a:r>
              <a:rPr lang="es-MX" sz="1800" dirty="0" smtClean="0"/>
              <a:t>Los </a:t>
            </a:r>
            <a:r>
              <a:rPr lang="es-MX" sz="1800" dirty="0"/>
              <a:t>trabajadores de base respecto de quienes no lo </a:t>
            </a:r>
            <a:r>
              <a:rPr lang="es-MX" sz="1800" dirty="0" smtClean="0"/>
              <a:t>sean</a:t>
            </a:r>
          </a:p>
          <a:p>
            <a:pPr algn="just"/>
            <a:r>
              <a:rPr lang="es-MX" sz="1800" dirty="0" smtClean="0"/>
              <a:t>A </a:t>
            </a:r>
            <a:r>
              <a:rPr lang="es-MX" sz="1800" dirty="0"/>
              <a:t>quienes representen la única fuente de ingresos para su </a:t>
            </a:r>
            <a:r>
              <a:rPr lang="es-MX" sz="1800" dirty="0" smtClean="0"/>
              <a:t>familia</a:t>
            </a:r>
          </a:p>
          <a:p>
            <a:pPr algn="just"/>
            <a:r>
              <a:rPr lang="es-MX" sz="1800" dirty="0" smtClean="0"/>
              <a:t>A </a:t>
            </a:r>
            <a:r>
              <a:rPr lang="es-MX" sz="1800" dirty="0"/>
              <a:t>las personas que hubieren prestado servicios eminentes al </a:t>
            </a:r>
            <a:r>
              <a:rPr lang="es-MX" sz="1800" dirty="0" smtClean="0"/>
              <a:t>municipio</a:t>
            </a:r>
          </a:p>
          <a:p>
            <a:pPr algn="just"/>
            <a:r>
              <a:rPr lang="es-MX" sz="1800" dirty="0" smtClean="0"/>
              <a:t>Y </a:t>
            </a:r>
            <a:r>
              <a:rPr lang="es-MX" sz="1800" dirty="0"/>
              <a:t>a los que con anterioridad les hubieren prestado servicios satisfactoriamente</a:t>
            </a:r>
          </a:p>
        </p:txBody>
      </p:sp>
    </p:spTree>
    <p:extLst>
      <p:ext uri="{BB962C8B-B14F-4D97-AF65-F5344CB8AC3E}">
        <p14:creationId xmlns:p14="http://schemas.microsoft.com/office/powerpoint/2010/main" val="35199270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ADQUISICIONES</a:t>
            </a:r>
            <a:endParaRPr lang="es-MX" dirty="0"/>
          </a:p>
        </p:txBody>
      </p:sp>
      <p:sp>
        <p:nvSpPr>
          <p:cNvPr id="3" name="2 Marcador de contenido"/>
          <p:cNvSpPr>
            <a:spLocks noGrp="1"/>
          </p:cNvSpPr>
          <p:nvPr>
            <p:ph idx="1"/>
          </p:nvPr>
        </p:nvSpPr>
        <p:spPr/>
        <p:txBody>
          <a:bodyPr>
            <a:normAutofit/>
          </a:bodyPr>
          <a:lstStyle/>
          <a:p>
            <a:pPr algn="just"/>
            <a:r>
              <a:rPr lang="es-MX" sz="1800" dirty="0"/>
              <a:t>De conformidad con lo establecido en los artículos 201 del Código Municipal para el Estado de Coahuila de Zaragoza y 42 de la Ley de Obras Públicas y Servicios Relacionados con las mismas para el Estado de Coahuila de Zaragoza, los montos máximos de contratación por adjudicación directa, por invitación restringida y por licitación pública, durante el ejercicio fiscal de </a:t>
            </a:r>
            <a:r>
              <a:rPr lang="es-MX" sz="1800" dirty="0" smtClean="0"/>
              <a:t>2016, </a:t>
            </a:r>
            <a:r>
              <a:rPr lang="es-MX" sz="1800" dirty="0"/>
              <a:t>se sujetarán a los siguientes lineamientos:</a:t>
            </a:r>
          </a:p>
        </p:txBody>
      </p:sp>
      <p:sp>
        <p:nvSpPr>
          <p:cNvPr id="5" name="Rectangle 1"/>
          <p:cNvSpPr>
            <a:spLocks noChangeArrowheads="1"/>
          </p:cNvSpPr>
          <p:nvPr/>
        </p:nvSpPr>
        <p:spPr bwMode="auto">
          <a:xfrm>
            <a:off x="457200" y="2368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MX" smtClean="0">
              <a:solidFill>
                <a:prstClr val="black"/>
              </a:solidFill>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351166597"/>
              </p:ext>
            </p:extLst>
          </p:nvPr>
        </p:nvGraphicFramePr>
        <p:xfrm>
          <a:off x="899592" y="3645024"/>
          <a:ext cx="7715200" cy="2587752"/>
        </p:xfrm>
        <a:graphic>
          <a:graphicData uri="http://schemas.openxmlformats.org/drawingml/2006/table">
            <a:tbl>
              <a:tblPr firstRow="1" firstCol="1" bandRow="1">
                <a:tableStyleId>{18603FDC-E32A-4AB5-989C-0864C3EAD2B8}</a:tableStyleId>
              </a:tblPr>
              <a:tblGrid>
                <a:gridCol w="3857600"/>
                <a:gridCol w="2720380"/>
                <a:gridCol w="1137220"/>
              </a:tblGrid>
              <a:tr h="184150">
                <a:tc gridSpan="3">
                  <a:txBody>
                    <a:bodyPr/>
                    <a:lstStyle/>
                    <a:p>
                      <a:pPr algn="ctr">
                        <a:lnSpc>
                          <a:spcPct val="115000"/>
                        </a:lnSpc>
                        <a:spcAft>
                          <a:spcPts val="0"/>
                        </a:spcAft>
                      </a:pPr>
                      <a:r>
                        <a:rPr lang="es-MX" sz="1100" dirty="0">
                          <a:effectLst/>
                        </a:rPr>
                        <a:t>OBRAS PÚBLICAS</a:t>
                      </a:r>
                      <a:endParaRPr lang="es-MX" sz="110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r>
              <a:tr h="80645">
                <a:tc rowSpan="2">
                  <a:txBody>
                    <a:bodyPr/>
                    <a:lstStyle/>
                    <a:p>
                      <a:pPr algn="ctr">
                        <a:lnSpc>
                          <a:spcPct val="115000"/>
                        </a:lnSpc>
                        <a:spcAft>
                          <a:spcPts val="0"/>
                        </a:spcAft>
                      </a:pPr>
                      <a:r>
                        <a:rPr lang="es-MX" sz="1100" dirty="0">
                          <a:effectLst/>
                        </a:rPr>
                        <a:t>MODALIDAD</a:t>
                      </a:r>
                      <a:endParaRPr lang="es-MX" sz="1100" dirty="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MX" sz="1100" dirty="0">
                          <a:effectLst/>
                        </a:rPr>
                        <a:t>EN UNIDAD DE CUENTA DEL ESTADO DE COAHUILA DE ZARAGOZA</a:t>
                      </a:r>
                      <a:endParaRPr lang="es-MX" sz="1100" dirty="0">
                        <a:effectLst/>
                        <a:latin typeface="Calibri"/>
                        <a:ea typeface="Calibri"/>
                        <a:cs typeface="Times New Roman"/>
                      </a:endParaRPr>
                    </a:p>
                  </a:txBody>
                  <a:tcPr marL="44450" marR="44450" marT="0" marB="0" anchor="ctr"/>
                </a:tc>
                <a:tc hMerge="1">
                  <a:txBody>
                    <a:bodyPr/>
                    <a:lstStyle/>
                    <a:p>
                      <a:endParaRPr lang="es-MX"/>
                    </a:p>
                  </a:txBody>
                  <a:tcPr/>
                </a:tc>
              </a:tr>
              <a:tr h="67945">
                <a:tc vMerge="1">
                  <a:txBody>
                    <a:bodyPr/>
                    <a:lstStyle/>
                    <a:p>
                      <a:endParaRPr lang="es-MX"/>
                    </a:p>
                  </a:txBody>
                  <a:tcPr/>
                </a:tc>
                <a:tc>
                  <a:txBody>
                    <a:bodyPr/>
                    <a:lstStyle/>
                    <a:p>
                      <a:pPr algn="ctr">
                        <a:lnSpc>
                          <a:spcPct val="115000"/>
                        </a:lnSpc>
                        <a:spcAft>
                          <a:spcPts val="0"/>
                        </a:spcAft>
                      </a:pPr>
                      <a:r>
                        <a:rPr lang="es-MX" sz="1100">
                          <a:effectLst/>
                        </a:rPr>
                        <a:t>DE</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HASTA</a:t>
                      </a:r>
                      <a:endParaRPr lang="es-MX" sz="1100">
                        <a:effectLst/>
                        <a:latin typeface="Calibri"/>
                        <a:ea typeface="Calibri"/>
                        <a:cs typeface="Times New Roman"/>
                      </a:endParaRPr>
                    </a:p>
                  </a:txBody>
                  <a:tcPr marL="44450" marR="44450" marT="0" marB="0" anchor="ctr"/>
                </a:tc>
              </a:tr>
              <a:tr h="184150">
                <a:tc>
                  <a:txBody>
                    <a:bodyPr/>
                    <a:lstStyle/>
                    <a:p>
                      <a:pPr>
                        <a:lnSpc>
                          <a:spcPct val="115000"/>
                        </a:lnSpc>
                        <a:spcAft>
                          <a:spcPts val="0"/>
                        </a:spcAft>
                      </a:pPr>
                      <a:r>
                        <a:rPr lang="es-MX" sz="1100">
                          <a:effectLst/>
                        </a:rPr>
                        <a:t>Licitación Pública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53,551</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En Adelante</a:t>
                      </a:r>
                      <a:endParaRPr lang="es-MX" sz="1100">
                        <a:effectLst/>
                        <a:latin typeface="Calibri"/>
                        <a:ea typeface="Calibri"/>
                        <a:cs typeface="Times New Roman"/>
                      </a:endParaRPr>
                    </a:p>
                  </a:txBody>
                  <a:tcPr marL="44450" marR="44450" marT="0" marB="0" anchor="ctr"/>
                </a:tc>
              </a:tr>
              <a:tr h="55245">
                <a:tc>
                  <a:txBody>
                    <a:bodyPr/>
                    <a:lstStyle/>
                    <a:p>
                      <a:pPr>
                        <a:lnSpc>
                          <a:spcPct val="115000"/>
                        </a:lnSpc>
                        <a:spcAft>
                          <a:spcPts val="0"/>
                        </a:spcAft>
                      </a:pPr>
                      <a:r>
                        <a:rPr lang="es-MX" sz="1100">
                          <a:effectLst/>
                        </a:rPr>
                        <a:t>Invitación a cuando menos tres personas</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13,301</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53,550</a:t>
                      </a:r>
                      <a:endParaRPr lang="es-MX" sz="1100">
                        <a:effectLst/>
                        <a:latin typeface="Calibri"/>
                        <a:ea typeface="Calibri"/>
                        <a:cs typeface="Times New Roman"/>
                      </a:endParaRPr>
                    </a:p>
                  </a:txBody>
                  <a:tcPr marL="44450" marR="44450" marT="0" marB="0" anchor="ctr"/>
                </a:tc>
              </a:tr>
              <a:tr h="184150">
                <a:tc>
                  <a:txBody>
                    <a:bodyPr/>
                    <a:lstStyle/>
                    <a:p>
                      <a:pPr>
                        <a:lnSpc>
                          <a:spcPct val="115000"/>
                        </a:lnSpc>
                        <a:spcAft>
                          <a:spcPts val="0"/>
                        </a:spcAft>
                      </a:pPr>
                      <a:r>
                        <a:rPr lang="es-MX" sz="1100">
                          <a:effectLst/>
                        </a:rPr>
                        <a:t>Adjudicación Directa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0</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13,300</a:t>
                      </a:r>
                      <a:endParaRPr lang="es-MX" sz="1100">
                        <a:effectLst/>
                        <a:latin typeface="Calibri"/>
                        <a:ea typeface="Calibri"/>
                        <a:cs typeface="Times New Roman"/>
                      </a:endParaRPr>
                    </a:p>
                  </a:txBody>
                  <a:tcPr marL="44450" marR="44450" marT="0" marB="0" anchor="ctr"/>
                </a:tc>
              </a:tr>
              <a:tr h="184150">
                <a:tc>
                  <a:txBody>
                    <a:bodyPr/>
                    <a:lstStyle/>
                    <a:p>
                      <a:pPr>
                        <a:lnSpc>
                          <a:spcPct val="115000"/>
                        </a:lnSpc>
                      </a:pPr>
                      <a:endParaRPr lang="es-MX" sz="1100">
                        <a:effectLst/>
                        <a:latin typeface="Calibri"/>
                      </a:endParaRPr>
                    </a:p>
                  </a:txBody>
                  <a:tcPr marL="44450" marR="44450" marT="0" marB="0" anchor="b"/>
                </a:tc>
                <a:tc>
                  <a:txBody>
                    <a:bodyPr/>
                    <a:lstStyle/>
                    <a:p>
                      <a:endParaRPr lang="es-MX"/>
                    </a:p>
                  </a:txBody>
                  <a:tcPr marL="44450" marR="44450" marT="0" marB="0" anchor="b"/>
                </a:tc>
                <a:tc>
                  <a:txBody>
                    <a:bodyPr/>
                    <a:lstStyle/>
                    <a:p>
                      <a:pPr>
                        <a:lnSpc>
                          <a:spcPct val="115000"/>
                        </a:lnSpc>
                      </a:pPr>
                      <a:endParaRPr lang="es-MX" sz="1100">
                        <a:effectLst/>
                        <a:latin typeface="Calibri"/>
                      </a:endParaRPr>
                    </a:p>
                  </a:txBody>
                  <a:tcPr marL="44450" marR="44450" marT="0" marB="0" anchor="b"/>
                </a:tc>
              </a:tr>
              <a:tr h="27305">
                <a:tc gridSpan="3">
                  <a:txBody>
                    <a:bodyPr/>
                    <a:lstStyle/>
                    <a:p>
                      <a:pPr algn="ctr">
                        <a:lnSpc>
                          <a:spcPct val="115000"/>
                        </a:lnSpc>
                        <a:spcAft>
                          <a:spcPts val="0"/>
                        </a:spcAft>
                      </a:pPr>
                      <a:r>
                        <a:rPr lang="es-MX" sz="1100">
                          <a:effectLst/>
                        </a:rPr>
                        <a:t>SERVICIOS RELACIONADOS CON LAS OBRAS PÚBLICAS</a:t>
                      </a:r>
                      <a:endParaRPr lang="es-MX" sz="110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r>
              <a:tr h="97790">
                <a:tc rowSpan="2">
                  <a:txBody>
                    <a:bodyPr/>
                    <a:lstStyle/>
                    <a:p>
                      <a:pPr algn="ctr">
                        <a:lnSpc>
                          <a:spcPct val="115000"/>
                        </a:lnSpc>
                        <a:spcAft>
                          <a:spcPts val="0"/>
                        </a:spcAft>
                      </a:pPr>
                      <a:r>
                        <a:rPr lang="es-MX" sz="1100">
                          <a:effectLst/>
                        </a:rPr>
                        <a:t>MODALIDAD</a:t>
                      </a:r>
                      <a:endParaRPr lang="es-MX" sz="11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MX" sz="1100" dirty="0">
                          <a:effectLst/>
                        </a:rPr>
                        <a:t>EN UNIDAD DE CUENTA DEL ESTADO DE COAHUILA DE ZARAGOZA </a:t>
                      </a:r>
                      <a:endParaRPr lang="es-MX" sz="1100" dirty="0">
                        <a:effectLst/>
                        <a:latin typeface="Calibri"/>
                        <a:ea typeface="Calibri"/>
                        <a:cs typeface="Times New Roman"/>
                      </a:endParaRPr>
                    </a:p>
                  </a:txBody>
                  <a:tcPr marL="44450" marR="44450" marT="0" marB="0" anchor="ctr"/>
                </a:tc>
                <a:tc hMerge="1">
                  <a:txBody>
                    <a:bodyPr/>
                    <a:lstStyle/>
                    <a:p>
                      <a:endParaRPr lang="es-MX"/>
                    </a:p>
                  </a:txBody>
                  <a:tcPr/>
                </a:tc>
              </a:tr>
              <a:tr h="184150">
                <a:tc vMerge="1">
                  <a:txBody>
                    <a:bodyPr/>
                    <a:lstStyle/>
                    <a:p>
                      <a:endParaRPr lang="es-MX"/>
                    </a:p>
                  </a:txBody>
                  <a:tcPr/>
                </a:tc>
                <a:tc>
                  <a:txBody>
                    <a:bodyPr/>
                    <a:lstStyle/>
                    <a:p>
                      <a:pPr algn="ctr">
                        <a:lnSpc>
                          <a:spcPct val="115000"/>
                        </a:lnSpc>
                        <a:spcAft>
                          <a:spcPts val="0"/>
                        </a:spcAft>
                      </a:pPr>
                      <a:r>
                        <a:rPr lang="es-MX" sz="1100">
                          <a:effectLst/>
                        </a:rPr>
                        <a:t>DE</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HASTA</a:t>
                      </a:r>
                      <a:endParaRPr lang="es-MX" sz="1100">
                        <a:effectLst/>
                        <a:latin typeface="Calibri"/>
                        <a:ea typeface="Calibri"/>
                        <a:cs typeface="Times New Roman"/>
                      </a:endParaRPr>
                    </a:p>
                  </a:txBody>
                  <a:tcPr marL="44450" marR="44450" marT="0" marB="0" anchor="ctr"/>
                </a:tc>
              </a:tr>
              <a:tr h="184150">
                <a:tc>
                  <a:txBody>
                    <a:bodyPr/>
                    <a:lstStyle/>
                    <a:p>
                      <a:pPr>
                        <a:lnSpc>
                          <a:spcPct val="115000"/>
                        </a:lnSpc>
                        <a:spcAft>
                          <a:spcPts val="0"/>
                        </a:spcAft>
                      </a:pPr>
                      <a:r>
                        <a:rPr lang="es-MX" sz="1100">
                          <a:effectLst/>
                        </a:rPr>
                        <a:t>Licitación Pública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17,854</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En Adelante</a:t>
                      </a:r>
                      <a:endParaRPr lang="es-MX" sz="1100">
                        <a:effectLst/>
                        <a:latin typeface="Calibri"/>
                        <a:ea typeface="Calibri"/>
                        <a:cs typeface="Times New Roman"/>
                      </a:endParaRPr>
                    </a:p>
                  </a:txBody>
                  <a:tcPr marL="44450" marR="44450" marT="0" marB="0" anchor="ctr"/>
                </a:tc>
              </a:tr>
              <a:tr h="87630">
                <a:tc>
                  <a:txBody>
                    <a:bodyPr/>
                    <a:lstStyle/>
                    <a:p>
                      <a:pPr>
                        <a:lnSpc>
                          <a:spcPct val="115000"/>
                        </a:lnSpc>
                        <a:spcAft>
                          <a:spcPts val="0"/>
                        </a:spcAft>
                      </a:pPr>
                      <a:r>
                        <a:rPr lang="es-MX" sz="1100">
                          <a:effectLst/>
                        </a:rPr>
                        <a:t>Invitación a cuando menos tres personas</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4,464</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17,853</a:t>
                      </a:r>
                      <a:endParaRPr lang="es-MX" sz="1100">
                        <a:effectLst/>
                        <a:latin typeface="Calibri"/>
                        <a:ea typeface="Calibri"/>
                        <a:cs typeface="Times New Roman"/>
                      </a:endParaRPr>
                    </a:p>
                  </a:txBody>
                  <a:tcPr marL="44450" marR="44450" marT="0" marB="0" anchor="ctr"/>
                </a:tc>
              </a:tr>
              <a:tr h="27305">
                <a:tc>
                  <a:txBody>
                    <a:bodyPr/>
                    <a:lstStyle/>
                    <a:p>
                      <a:pPr>
                        <a:lnSpc>
                          <a:spcPct val="115000"/>
                        </a:lnSpc>
                        <a:spcAft>
                          <a:spcPts val="0"/>
                        </a:spcAft>
                      </a:pPr>
                      <a:r>
                        <a:rPr lang="es-MX" sz="1100" dirty="0">
                          <a:effectLst/>
                        </a:rPr>
                        <a:t>Adjudicación Directa</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0</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effectLst/>
                        </a:rPr>
                        <a:t>4,463</a:t>
                      </a:r>
                      <a:endParaRPr lang="es-MX"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42549933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algn="just"/>
            <a:r>
              <a:rPr lang="es-MX" sz="1800" dirty="0"/>
              <a:t>En forma similar a las obras públicas el municipio administrará sus adquisiciones públicas. Por adquisiciones públicas se entenderán, toda clase de convenios o contratos, cualquiera que sea su denominación legal, que el municipio, sus dependencias o entidades celebren para la compra de insumos, materiales, mercancías, materias primas y bienes muebles que tengan por objeto cubrir las necesidades comunes de las dependencias de la Administración Pública Municipal, así como aquellos bienes necesarios para la realización de funciones específicas.</a:t>
            </a:r>
          </a:p>
        </p:txBody>
      </p:sp>
      <p:sp>
        <p:nvSpPr>
          <p:cNvPr id="5" name="Rectangle 1"/>
          <p:cNvSpPr>
            <a:spLocks noChangeArrowheads="1"/>
          </p:cNvSpPr>
          <p:nvPr/>
        </p:nvSpPr>
        <p:spPr bwMode="auto">
          <a:xfrm>
            <a:off x="457200" y="3163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MX" smtClean="0">
              <a:solidFill>
                <a:prstClr val="black"/>
              </a:solidFill>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9009827"/>
              </p:ext>
            </p:extLst>
          </p:nvPr>
        </p:nvGraphicFramePr>
        <p:xfrm>
          <a:off x="827584" y="4077072"/>
          <a:ext cx="7787208" cy="1884624"/>
        </p:xfrm>
        <a:graphic>
          <a:graphicData uri="http://schemas.openxmlformats.org/drawingml/2006/table">
            <a:tbl>
              <a:tblPr firstRow="1" firstCol="1" bandRow="1">
                <a:tableStyleId>{18603FDC-E32A-4AB5-989C-0864C3EAD2B8}</a:tableStyleId>
              </a:tblPr>
              <a:tblGrid>
                <a:gridCol w="3299815"/>
                <a:gridCol w="2265326"/>
                <a:gridCol w="2222067"/>
              </a:tblGrid>
              <a:tr h="274160">
                <a:tc gridSpan="3">
                  <a:txBody>
                    <a:bodyPr/>
                    <a:lstStyle/>
                    <a:p>
                      <a:pPr algn="ctr">
                        <a:lnSpc>
                          <a:spcPct val="115000"/>
                        </a:lnSpc>
                        <a:spcAft>
                          <a:spcPts val="0"/>
                        </a:spcAft>
                      </a:pPr>
                      <a:r>
                        <a:rPr lang="es-MX" sz="1100" dirty="0">
                          <a:effectLst/>
                        </a:rPr>
                        <a:t>ADQUISICIONES, ARRENDAMIENTOS Y SERVICIOS</a:t>
                      </a:r>
                      <a:endParaRPr lang="es-MX" sz="110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r>
              <a:tr h="274160">
                <a:tc rowSpan="2">
                  <a:txBody>
                    <a:bodyPr/>
                    <a:lstStyle/>
                    <a:p>
                      <a:pPr algn="ctr">
                        <a:lnSpc>
                          <a:spcPct val="115000"/>
                        </a:lnSpc>
                        <a:spcAft>
                          <a:spcPts val="0"/>
                        </a:spcAft>
                      </a:pPr>
                      <a:r>
                        <a:rPr lang="es-MX" sz="1100" dirty="0">
                          <a:effectLst/>
                        </a:rPr>
                        <a:t>MODALIDAD</a:t>
                      </a:r>
                      <a:endParaRPr lang="es-MX" sz="1100" dirty="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MX" sz="1100">
                          <a:effectLst/>
                        </a:rPr>
                        <a:t>EN UNIDAD DE CUENTA DEL ESTADO DE COAHUILA DE ZARAGOZA </a:t>
                      </a:r>
                      <a:endParaRPr lang="es-MX" sz="1100">
                        <a:effectLst/>
                        <a:latin typeface="Calibri"/>
                        <a:ea typeface="Calibri"/>
                        <a:cs typeface="Times New Roman"/>
                      </a:endParaRPr>
                    </a:p>
                  </a:txBody>
                  <a:tcPr marL="44450" marR="44450" marT="0" marB="0" anchor="ctr"/>
                </a:tc>
                <a:tc hMerge="1">
                  <a:txBody>
                    <a:bodyPr/>
                    <a:lstStyle/>
                    <a:p>
                      <a:endParaRPr lang="es-MX"/>
                    </a:p>
                  </a:txBody>
                  <a:tcPr/>
                </a:tc>
              </a:tr>
              <a:tr h="274160">
                <a:tc vMerge="1">
                  <a:txBody>
                    <a:bodyPr/>
                    <a:lstStyle/>
                    <a:p>
                      <a:endParaRPr lang="es-MX"/>
                    </a:p>
                  </a:txBody>
                  <a:tcPr/>
                </a:tc>
                <a:tc>
                  <a:txBody>
                    <a:bodyPr/>
                    <a:lstStyle/>
                    <a:p>
                      <a:pPr algn="ctr">
                        <a:lnSpc>
                          <a:spcPct val="115000"/>
                        </a:lnSpc>
                        <a:spcAft>
                          <a:spcPts val="0"/>
                        </a:spcAft>
                      </a:pPr>
                      <a:r>
                        <a:rPr lang="es-MX" sz="1100">
                          <a:effectLst/>
                        </a:rPr>
                        <a:t>DE</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HASTA</a:t>
                      </a:r>
                      <a:endParaRPr lang="es-MX" sz="1100">
                        <a:effectLst/>
                        <a:latin typeface="Calibri"/>
                        <a:ea typeface="Calibri"/>
                        <a:cs typeface="Times New Roman"/>
                      </a:endParaRPr>
                    </a:p>
                  </a:txBody>
                  <a:tcPr marL="44450" marR="44450" marT="0" marB="0" anchor="ctr"/>
                </a:tc>
              </a:tr>
              <a:tr h="274160">
                <a:tc>
                  <a:txBody>
                    <a:bodyPr/>
                    <a:lstStyle/>
                    <a:p>
                      <a:pPr>
                        <a:lnSpc>
                          <a:spcPct val="115000"/>
                        </a:lnSpc>
                        <a:spcAft>
                          <a:spcPts val="0"/>
                        </a:spcAft>
                      </a:pPr>
                      <a:r>
                        <a:rPr lang="es-MX" sz="1100">
                          <a:effectLst/>
                        </a:rPr>
                        <a:t>Licitación Pública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17,851</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En Adelante</a:t>
                      </a:r>
                      <a:endParaRPr lang="es-MX" sz="1100">
                        <a:effectLst/>
                        <a:latin typeface="Calibri"/>
                        <a:ea typeface="Calibri"/>
                        <a:cs typeface="Times New Roman"/>
                      </a:endParaRPr>
                    </a:p>
                  </a:txBody>
                  <a:tcPr marL="44450" marR="44450" marT="0" marB="0" anchor="ctr"/>
                </a:tc>
              </a:tr>
              <a:tr h="513824">
                <a:tc>
                  <a:txBody>
                    <a:bodyPr/>
                    <a:lstStyle/>
                    <a:p>
                      <a:pPr>
                        <a:lnSpc>
                          <a:spcPct val="115000"/>
                        </a:lnSpc>
                        <a:spcAft>
                          <a:spcPts val="0"/>
                        </a:spcAft>
                      </a:pPr>
                      <a:r>
                        <a:rPr lang="es-MX" sz="1100" dirty="0">
                          <a:effectLst/>
                        </a:rPr>
                        <a:t>Invitación a cuando menos tres personas</a:t>
                      </a:r>
                      <a:endParaRPr lang="es-MX"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4,461</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17,850</a:t>
                      </a:r>
                      <a:endParaRPr lang="es-MX" sz="1100">
                        <a:effectLst/>
                        <a:latin typeface="Calibri"/>
                        <a:ea typeface="Calibri"/>
                        <a:cs typeface="Times New Roman"/>
                      </a:endParaRPr>
                    </a:p>
                  </a:txBody>
                  <a:tcPr marL="44450" marR="44450" marT="0" marB="0" anchor="ctr"/>
                </a:tc>
              </a:tr>
              <a:tr h="274160">
                <a:tc>
                  <a:txBody>
                    <a:bodyPr/>
                    <a:lstStyle/>
                    <a:p>
                      <a:pPr>
                        <a:lnSpc>
                          <a:spcPct val="115000"/>
                        </a:lnSpc>
                        <a:spcAft>
                          <a:spcPts val="0"/>
                        </a:spcAft>
                      </a:pPr>
                      <a:r>
                        <a:rPr lang="es-MX" sz="1100">
                          <a:effectLst/>
                        </a:rPr>
                        <a:t>Adjudicación Directa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a:effectLst/>
                        </a:rPr>
                        <a:t>0</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100" dirty="0">
                          <a:effectLst/>
                        </a:rPr>
                        <a:t>4,460</a:t>
                      </a:r>
                      <a:endParaRPr lang="es-MX"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917383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¿DE DONDE OBTIENE EL GOBIERNO SUS RECURSOS?</a:t>
            </a:r>
            <a:endParaRPr lang="es-MX" dirty="0"/>
          </a:p>
        </p:txBody>
      </p:sp>
      <p:graphicFrame>
        <p:nvGraphicFramePr>
          <p:cNvPr id="4" name="3 Marcador de contenido"/>
          <p:cNvGraphicFramePr>
            <a:graphicFrameLocks/>
          </p:cNvGraphicFramePr>
          <p:nvPr>
            <p:extLst>
              <p:ext uri="{D42A27DB-BD31-4B8C-83A1-F6EECF244321}">
                <p14:modId xmlns:p14="http://schemas.microsoft.com/office/powerpoint/2010/main" val="196926942"/>
              </p:ext>
            </p:extLst>
          </p:nvPr>
        </p:nvGraphicFramePr>
        <p:xfrm>
          <a:off x="467544" y="2060848"/>
          <a:ext cx="8208912" cy="3344084"/>
        </p:xfrm>
        <a:graphic>
          <a:graphicData uri="http://schemas.openxmlformats.org/drawingml/2006/table">
            <a:tbl>
              <a:tblPr>
                <a:tableStyleId>{616DA210-FB5B-4158-B5E0-FEB733F419BA}</a:tableStyleId>
              </a:tblPr>
              <a:tblGrid>
                <a:gridCol w="5329668"/>
                <a:gridCol w="2879244"/>
              </a:tblGrid>
              <a:tr h="408572">
                <a:tc>
                  <a:txBody>
                    <a:bodyPr/>
                    <a:lstStyle/>
                    <a:p>
                      <a:pPr algn="l" fontAlgn="b"/>
                      <a:r>
                        <a:rPr lang="es-MX" sz="1400" u="none" strike="noStrike" dirty="0">
                          <a:solidFill>
                            <a:schemeClr val="bg1"/>
                          </a:solidFill>
                          <a:effectLst/>
                        </a:rPr>
                        <a:t>IMPUESTOS</a:t>
                      </a:r>
                      <a:endParaRPr lang="es-MX" sz="1400" b="0" i="0" u="none" strike="noStrike" dirty="0">
                        <a:solidFill>
                          <a:schemeClr val="bg1"/>
                        </a:solidFill>
                        <a:effectLst/>
                        <a:latin typeface="Calibri"/>
                      </a:endParaRPr>
                    </a:p>
                  </a:txBody>
                  <a:tcPr marL="9525" marR="9525" marT="9525" marB="0" anchor="b">
                    <a:solidFill>
                      <a:schemeClr val="accent3">
                        <a:lumMod val="50000"/>
                      </a:schemeClr>
                    </a:solidFill>
                  </a:tcPr>
                </a:tc>
                <a:tc>
                  <a:txBody>
                    <a:bodyPr/>
                    <a:lstStyle/>
                    <a:p>
                      <a:pPr algn="r" fontAlgn="b"/>
                      <a:r>
                        <a:rPr lang="es-MX" sz="1400" u="none" strike="noStrike" dirty="0" smtClean="0">
                          <a:solidFill>
                            <a:schemeClr val="tx1"/>
                          </a:solidFill>
                          <a:effectLst/>
                        </a:rPr>
                        <a:t>501,468,495</a:t>
                      </a:r>
                      <a:endParaRPr lang="es-MX" sz="1400" b="0" i="0" u="none" strike="noStrike" dirty="0">
                        <a:solidFill>
                          <a:schemeClr val="tx1"/>
                        </a:solidFill>
                        <a:effectLst/>
                        <a:latin typeface="Calibri"/>
                      </a:endParaRPr>
                    </a:p>
                  </a:txBody>
                  <a:tcPr marL="9525" marR="9525" marT="9525" marB="0" anchor="b">
                    <a:solidFill>
                      <a:schemeClr val="bg2">
                        <a:lumMod val="75000"/>
                      </a:schemeClr>
                    </a:solidFill>
                  </a:tcPr>
                </a:tc>
              </a:tr>
              <a:tr h="389520">
                <a:tc>
                  <a:txBody>
                    <a:bodyPr/>
                    <a:lstStyle/>
                    <a:p>
                      <a:pPr algn="l" fontAlgn="b"/>
                      <a:r>
                        <a:rPr lang="es-MX" sz="1400" u="none" strike="noStrike" dirty="0">
                          <a:solidFill>
                            <a:schemeClr val="bg1"/>
                          </a:solidFill>
                          <a:effectLst/>
                        </a:rPr>
                        <a:t>DERECHOS</a:t>
                      </a:r>
                      <a:endParaRPr lang="es-MX" sz="1400" b="0" i="0" u="none" strike="noStrike" dirty="0">
                        <a:solidFill>
                          <a:schemeClr val="bg1"/>
                        </a:solidFill>
                        <a:effectLst/>
                        <a:latin typeface="Calibri"/>
                      </a:endParaRPr>
                    </a:p>
                  </a:txBody>
                  <a:tcPr marL="9525" marR="9525" marT="9525" marB="0" anchor="b">
                    <a:solidFill>
                      <a:schemeClr val="accent3">
                        <a:lumMod val="50000"/>
                      </a:schemeClr>
                    </a:solidFill>
                  </a:tcPr>
                </a:tc>
                <a:tc>
                  <a:txBody>
                    <a:bodyPr/>
                    <a:lstStyle/>
                    <a:p>
                      <a:pPr algn="r" fontAlgn="b"/>
                      <a:r>
                        <a:rPr lang="es-MX" sz="1400" u="none" strike="noStrike" dirty="0">
                          <a:effectLst/>
                        </a:rPr>
                        <a:t> </a:t>
                      </a:r>
                      <a:r>
                        <a:rPr lang="es-MX" sz="1400" u="none" strike="noStrike" dirty="0" smtClean="0">
                          <a:effectLst/>
                        </a:rPr>
                        <a:t>377,408,803</a:t>
                      </a:r>
                      <a:endParaRPr lang="es-MX" sz="1400" b="0" i="0" u="none" strike="noStrike" dirty="0">
                        <a:solidFill>
                          <a:srgbClr val="000000"/>
                        </a:solidFill>
                        <a:effectLst/>
                        <a:latin typeface="Calibri"/>
                      </a:endParaRPr>
                    </a:p>
                  </a:txBody>
                  <a:tcPr marL="9525" marR="9525" marT="9525" marB="0" anchor="b"/>
                </a:tc>
              </a:tr>
              <a:tr h="349121">
                <a:tc>
                  <a:txBody>
                    <a:bodyPr/>
                    <a:lstStyle/>
                    <a:p>
                      <a:pPr algn="l" fontAlgn="b"/>
                      <a:r>
                        <a:rPr lang="es-MX" sz="1400" u="none" strike="noStrike" dirty="0">
                          <a:solidFill>
                            <a:schemeClr val="bg1"/>
                          </a:solidFill>
                          <a:effectLst/>
                        </a:rPr>
                        <a:t>CONTRIBUCIONES </a:t>
                      </a:r>
                      <a:r>
                        <a:rPr lang="es-MX" sz="1400" u="none" strike="noStrike" dirty="0" smtClean="0">
                          <a:solidFill>
                            <a:schemeClr val="bg1"/>
                          </a:solidFill>
                          <a:effectLst/>
                        </a:rPr>
                        <a:t>DE</a:t>
                      </a:r>
                      <a:r>
                        <a:rPr lang="es-MX" sz="1400" u="none" strike="noStrike" baseline="0" dirty="0" smtClean="0">
                          <a:solidFill>
                            <a:schemeClr val="bg1"/>
                          </a:solidFill>
                          <a:effectLst/>
                        </a:rPr>
                        <a:t> MEJORAS</a:t>
                      </a:r>
                      <a:endParaRPr lang="es-MX" sz="1400" b="0" i="0" u="none" strike="noStrike" dirty="0">
                        <a:solidFill>
                          <a:schemeClr val="bg1"/>
                        </a:solidFill>
                        <a:effectLst/>
                        <a:latin typeface="Calibri"/>
                      </a:endParaRPr>
                    </a:p>
                  </a:txBody>
                  <a:tcPr marL="9525" marR="9525" marT="9525" marB="0" anchor="b">
                    <a:solidFill>
                      <a:schemeClr val="accent3">
                        <a:lumMod val="50000"/>
                      </a:schemeClr>
                    </a:solidFill>
                  </a:tcPr>
                </a:tc>
                <a:tc>
                  <a:txBody>
                    <a:bodyPr/>
                    <a:lstStyle/>
                    <a:p>
                      <a:pPr algn="r" fontAlgn="b"/>
                      <a:r>
                        <a:rPr lang="es-MX" sz="1400" u="none" strike="noStrike" dirty="0">
                          <a:effectLst/>
                        </a:rPr>
                        <a:t> </a:t>
                      </a:r>
                      <a:r>
                        <a:rPr lang="es-MX" sz="1400" u="none" strike="noStrike" dirty="0" smtClean="0">
                          <a:effectLst/>
                        </a:rPr>
                        <a:t>33,817,507</a:t>
                      </a:r>
                      <a:endParaRPr lang="es-MX" sz="1400" b="0" i="0" u="none" strike="noStrike" dirty="0">
                        <a:solidFill>
                          <a:srgbClr val="000000"/>
                        </a:solidFill>
                        <a:effectLst/>
                        <a:latin typeface="Calibri"/>
                      </a:endParaRPr>
                    </a:p>
                  </a:txBody>
                  <a:tcPr marL="9525" marR="9525" marT="9525" marB="0" anchor="b">
                    <a:solidFill>
                      <a:schemeClr val="bg2">
                        <a:lumMod val="75000"/>
                      </a:schemeClr>
                    </a:solidFill>
                  </a:tcPr>
                </a:tc>
              </a:tr>
              <a:tr h="327776">
                <a:tc>
                  <a:txBody>
                    <a:bodyPr/>
                    <a:lstStyle/>
                    <a:p>
                      <a:pPr algn="l" fontAlgn="b"/>
                      <a:r>
                        <a:rPr lang="es-MX" sz="1400" u="none" strike="noStrike" dirty="0">
                          <a:solidFill>
                            <a:schemeClr val="bg1"/>
                          </a:solidFill>
                          <a:effectLst/>
                        </a:rPr>
                        <a:t>PRODUCTOS</a:t>
                      </a:r>
                      <a:endParaRPr lang="es-MX" sz="1400" b="0" i="0" u="none" strike="noStrike" dirty="0">
                        <a:solidFill>
                          <a:schemeClr val="bg1"/>
                        </a:solidFill>
                        <a:effectLst/>
                        <a:latin typeface="Calibri"/>
                      </a:endParaRPr>
                    </a:p>
                  </a:txBody>
                  <a:tcPr marL="9525" marR="9525" marT="9525" marB="0" anchor="b">
                    <a:solidFill>
                      <a:schemeClr val="accent3">
                        <a:lumMod val="50000"/>
                      </a:schemeClr>
                    </a:solidFill>
                  </a:tcPr>
                </a:tc>
                <a:tc>
                  <a:txBody>
                    <a:bodyPr/>
                    <a:lstStyle/>
                    <a:p>
                      <a:pPr algn="r" fontAlgn="b"/>
                      <a:r>
                        <a:rPr lang="es-MX" sz="1400" u="none" strike="noStrike" dirty="0">
                          <a:effectLst/>
                        </a:rPr>
                        <a:t> </a:t>
                      </a:r>
                      <a:r>
                        <a:rPr lang="es-MX" sz="1400" u="none" strike="noStrike" dirty="0" smtClean="0">
                          <a:effectLst/>
                        </a:rPr>
                        <a:t>1,286,454</a:t>
                      </a:r>
                      <a:endParaRPr lang="es-MX" sz="1400" b="0" i="0" u="none" strike="noStrike" dirty="0">
                        <a:solidFill>
                          <a:srgbClr val="000000"/>
                        </a:solidFill>
                        <a:effectLst/>
                        <a:latin typeface="Calibri"/>
                      </a:endParaRPr>
                    </a:p>
                  </a:txBody>
                  <a:tcPr marL="9525" marR="9525" marT="9525" marB="0" anchor="b"/>
                </a:tc>
              </a:tr>
              <a:tr h="410866">
                <a:tc>
                  <a:txBody>
                    <a:bodyPr/>
                    <a:lstStyle/>
                    <a:p>
                      <a:pPr algn="l" fontAlgn="b"/>
                      <a:r>
                        <a:rPr lang="es-MX" sz="1400" u="none" strike="noStrike" dirty="0">
                          <a:solidFill>
                            <a:schemeClr val="bg1"/>
                          </a:solidFill>
                          <a:effectLst/>
                        </a:rPr>
                        <a:t>APROVECHAMIENTOS</a:t>
                      </a:r>
                      <a:endParaRPr lang="es-MX" sz="1400" b="0" i="0" u="none" strike="noStrike" dirty="0">
                        <a:solidFill>
                          <a:schemeClr val="bg1"/>
                        </a:solidFill>
                        <a:effectLst/>
                        <a:latin typeface="Calibri"/>
                      </a:endParaRPr>
                    </a:p>
                  </a:txBody>
                  <a:tcPr marL="9525" marR="9525" marT="9525" marB="0" anchor="b">
                    <a:solidFill>
                      <a:schemeClr val="accent3">
                        <a:lumMod val="50000"/>
                      </a:schemeClr>
                    </a:solidFill>
                  </a:tcPr>
                </a:tc>
                <a:tc>
                  <a:txBody>
                    <a:bodyPr/>
                    <a:lstStyle/>
                    <a:p>
                      <a:pPr algn="r" fontAlgn="b"/>
                      <a:r>
                        <a:rPr lang="es-MX" sz="1400" u="none" strike="noStrike" dirty="0">
                          <a:effectLst/>
                        </a:rPr>
                        <a:t> </a:t>
                      </a:r>
                      <a:r>
                        <a:rPr lang="es-MX" sz="1400" u="none" strike="noStrike" dirty="0" smtClean="0">
                          <a:effectLst/>
                        </a:rPr>
                        <a:t>41,361,041</a:t>
                      </a:r>
                      <a:endParaRPr lang="es-MX" sz="1400" b="0" i="0" u="none" strike="noStrike" dirty="0">
                        <a:solidFill>
                          <a:srgbClr val="000000"/>
                        </a:solidFill>
                        <a:effectLst/>
                        <a:latin typeface="Calibri"/>
                      </a:endParaRPr>
                    </a:p>
                  </a:txBody>
                  <a:tcPr marL="9525" marR="9525" marT="9525" marB="0" anchor="b">
                    <a:solidFill>
                      <a:schemeClr val="bg2">
                        <a:lumMod val="75000"/>
                      </a:schemeClr>
                    </a:solidFill>
                  </a:tcPr>
                </a:tc>
              </a:tr>
              <a:tr h="410866">
                <a:tc>
                  <a:txBody>
                    <a:bodyPr/>
                    <a:lstStyle/>
                    <a:p>
                      <a:pPr algn="l" fontAlgn="b"/>
                      <a:r>
                        <a:rPr lang="es-MX" sz="1400" u="none" strike="noStrike" dirty="0" smtClean="0">
                          <a:solidFill>
                            <a:schemeClr val="bg1"/>
                          </a:solidFill>
                          <a:effectLst/>
                        </a:rPr>
                        <a:t>VENTAS DE BIENES Y SERVICIOS</a:t>
                      </a:r>
                      <a:endParaRPr lang="es-MX" sz="1400" b="0" i="0" u="none" strike="noStrike" dirty="0">
                        <a:solidFill>
                          <a:schemeClr val="bg1"/>
                        </a:solidFill>
                        <a:effectLst/>
                        <a:latin typeface="Calibri"/>
                      </a:endParaRPr>
                    </a:p>
                  </a:txBody>
                  <a:tcPr marL="9525" marR="9525" marT="9525" marB="0" anchor="b">
                    <a:solidFill>
                      <a:schemeClr val="accent3">
                        <a:lumMod val="50000"/>
                      </a:schemeClr>
                    </a:solidFill>
                  </a:tcPr>
                </a:tc>
                <a:tc>
                  <a:txBody>
                    <a:bodyPr/>
                    <a:lstStyle/>
                    <a:p>
                      <a:pPr algn="r" fontAlgn="b"/>
                      <a:r>
                        <a:rPr lang="es-MX" sz="1400" u="none" strike="noStrike" dirty="0" smtClean="0">
                          <a:effectLst/>
                        </a:rPr>
                        <a:t> 231,638</a:t>
                      </a:r>
                      <a:endParaRPr lang="es-MX" sz="1400" b="0" i="0" u="none" strike="noStrike" dirty="0">
                        <a:solidFill>
                          <a:srgbClr val="000000"/>
                        </a:solidFill>
                        <a:effectLst/>
                        <a:latin typeface="Calibri"/>
                      </a:endParaRPr>
                    </a:p>
                  </a:txBody>
                  <a:tcPr marL="9525" marR="9525" marT="9525" marB="0" anchor="b"/>
                </a:tc>
              </a:tr>
              <a:tr h="349121">
                <a:tc>
                  <a:txBody>
                    <a:bodyPr/>
                    <a:lstStyle/>
                    <a:p>
                      <a:pPr algn="l" fontAlgn="b"/>
                      <a:r>
                        <a:rPr lang="es-MX" sz="1400" u="none" strike="noStrike" dirty="0">
                          <a:solidFill>
                            <a:schemeClr val="bg1"/>
                          </a:solidFill>
                          <a:effectLst/>
                        </a:rPr>
                        <a:t>PARTICIPACIONES Y APORTACIONES</a:t>
                      </a:r>
                      <a:endParaRPr lang="es-MX" sz="1400" b="0" i="0" u="none" strike="noStrike" dirty="0">
                        <a:solidFill>
                          <a:schemeClr val="bg1"/>
                        </a:solidFill>
                        <a:effectLst/>
                        <a:latin typeface="Calibri"/>
                      </a:endParaRPr>
                    </a:p>
                  </a:txBody>
                  <a:tcPr marL="9525" marR="9525" marT="9525" marB="0" anchor="b">
                    <a:solidFill>
                      <a:schemeClr val="accent3">
                        <a:lumMod val="50000"/>
                      </a:schemeClr>
                    </a:solidFill>
                  </a:tcPr>
                </a:tc>
                <a:tc>
                  <a:txBody>
                    <a:bodyPr/>
                    <a:lstStyle/>
                    <a:p>
                      <a:pPr algn="r" fontAlgn="b"/>
                      <a:r>
                        <a:rPr lang="es-MX" sz="1400" u="none" strike="noStrike" dirty="0" smtClean="0">
                          <a:effectLst/>
                        </a:rPr>
                        <a:t>1´117,082,600</a:t>
                      </a:r>
                      <a:endParaRPr lang="es-MX" sz="1400" b="0" i="0" u="none" strike="noStrike" dirty="0">
                        <a:solidFill>
                          <a:srgbClr val="000000"/>
                        </a:solidFill>
                        <a:effectLst/>
                        <a:latin typeface="Calibri"/>
                      </a:endParaRPr>
                    </a:p>
                  </a:txBody>
                  <a:tcPr marL="9525" marR="9525" marT="9525" marB="0" anchor="b">
                    <a:solidFill>
                      <a:schemeClr val="bg2">
                        <a:lumMod val="75000"/>
                      </a:schemeClr>
                    </a:solidFill>
                  </a:tcPr>
                </a:tc>
              </a:tr>
              <a:tr h="349121">
                <a:tc>
                  <a:txBody>
                    <a:bodyPr/>
                    <a:lstStyle/>
                    <a:p>
                      <a:pPr algn="l" fontAlgn="b"/>
                      <a:r>
                        <a:rPr lang="es-MX" sz="1400" u="none" strike="noStrike" dirty="0" smtClean="0">
                          <a:solidFill>
                            <a:schemeClr val="bg1"/>
                          </a:solidFill>
                          <a:effectLst/>
                        </a:rPr>
                        <a:t>TRANSFERENCIAS, ASIGNACIONES, SUBSIDIOS Y OTRAS AYUDAS</a:t>
                      </a:r>
                      <a:endParaRPr lang="es-MX" sz="1400" b="0" i="0" u="none" strike="noStrike" dirty="0">
                        <a:solidFill>
                          <a:schemeClr val="bg1"/>
                        </a:solidFill>
                        <a:effectLst/>
                        <a:latin typeface="Calibri"/>
                      </a:endParaRPr>
                    </a:p>
                  </a:txBody>
                  <a:tcPr marL="9525" marR="9525" marT="9525" marB="0" anchor="b">
                    <a:solidFill>
                      <a:schemeClr val="accent3">
                        <a:lumMod val="50000"/>
                      </a:schemeClr>
                    </a:solidFill>
                  </a:tcPr>
                </a:tc>
                <a:tc>
                  <a:txBody>
                    <a:bodyPr/>
                    <a:lstStyle/>
                    <a:p>
                      <a:pPr algn="r" fontAlgn="b"/>
                      <a:r>
                        <a:rPr lang="es-MX" sz="1400" u="none" strike="noStrike" dirty="0" smtClean="0">
                          <a:effectLst/>
                        </a:rPr>
                        <a:t> 110,359,904</a:t>
                      </a:r>
                      <a:endParaRPr lang="es-MX" sz="1400" b="0" i="0" u="none" strike="noStrike" dirty="0">
                        <a:solidFill>
                          <a:srgbClr val="000000"/>
                        </a:solidFill>
                        <a:effectLst/>
                        <a:latin typeface="Calibri"/>
                      </a:endParaRPr>
                    </a:p>
                  </a:txBody>
                  <a:tcPr marL="9525" marR="9525" marT="9525" marB="0" anchor="b"/>
                </a:tc>
              </a:tr>
              <a:tr h="349121">
                <a:tc>
                  <a:txBody>
                    <a:bodyPr/>
                    <a:lstStyle/>
                    <a:p>
                      <a:pPr algn="l" fontAlgn="b"/>
                      <a:r>
                        <a:rPr lang="es-MX" sz="1400" b="1" u="none" strike="noStrike" dirty="0">
                          <a:solidFill>
                            <a:schemeClr val="bg1"/>
                          </a:solidFill>
                          <a:effectLst/>
                        </a:rPr>
                        <a:t>TOTAL</a:t>
                      </a:r>
                      <a:endParaRPr lang="es-MX" sz="1400" b="1" i="0" u="none" strike="noStrike" dirty="0">
                        <a:solidFill>
                          <a:schemeClr val="bg1"/>
                        </a:solidFill>
                        <a:effectLst/>
                        <a:latin typeface="Calibri"/>
                      </a:endParaRPr>
                    </a:p>
                  </a:txBody>
                  <a:tcPr marL="9525" marR="9525" marT="9525" marB="0" anchor="b">
                    <a:solidFill>
                      <a:schemeClr val="accent3">
                        <a:lumMod val="50000"/>
                      </a:schemeClr>
                    </a:solidFill>
                  </a:tcPr>
                </a:tc>
                <a:tc>
                  <a:txBody>
                    <a:bodyPr/>
                    <a:lstStyle/>
                    <a:p>
                      <a:pPr algn="r" fontAlgn="ctr"/>
                      <a:r>
                        <a:rPr lang="es-MX" sz="1400" b="1" u="none" strike="noStrike" dirty="0" smtClean="0">
                          <a:solidFill>
                            <a:schemeClr val="bg1"/>
                          </a:solidFill>
                          <a:effectLst/>
                        </a:rPr>
                        <a:t>$  </a:t>
                      </a:r>
                      <a:r>
                        <a:rPr lang="es-MX" sz="1400" b="1" i="0" u="none" strike="noStrike" kern="1200" baseline="0" dirty="0" smtClean="0">
                          <a:solidFill>
                            <a:schemeClr val="bg1"/>
                          </a:solidFill>
                          <a:latin typeface="+mn-lt"/>
                          <a:ea typeface="+mn-ea"/>
                          <a:cs typeface="+mn-cs"/>
                        </a:rPr>
                        <a:t>2,183,016,442</a:t>
                      </a:r>
                      <a:endParaRPr lang="es-MX" sz="1400" b="1" i="0" u="none" strike="noStrike" dirty="0">
                        <a:solidFill>
                          <a:schemeClr val="bg1"/>
                        </a:solidFill>
                        <a:effectLst/>
                        <a:latin typeface="+mn-lt"/>
                      </a:endParaRPr>
                    </a:p>
                  </a:txBody>
                  <a:tcPr marL="9525" marR="9525" marT="9525" marB="0" anchor="b">
                    <a:solidFill>
                      <a:schemeClr val="accent3">
                        <a:lumMod val="50000"/>
                      </a:schemeClr>
                    </a:solidFill>
                  </a:tcPr>
                </a:tc>
              </a:tr>
            </a:tbl>
          </a:graphicData>
        </a:graphic>
      </p:graphicFrame>
    </p:spTree>
    <p:extLst>
      <p:ext uri="{BB962C8B-B14F-4D97-AF65-F5344CB8AC3E}">
        <p14:creationId xmlns:p14="http://schemas.microsoft.com/office/powerpoint/2010/main" val="1428741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DEUDA PÚBLICA</a:t>
            </a:r>
            <a:endParaRPr lang="es-MX" dirty="0"/>
          </a:p>
        </p:txBody>
      </p:sp>
      <p:sp>
        <p:nvSpPr>
          <p:cNvPr id="3" name="2 Marcador de contenido"/>
          <p:cNvSpPr>
            <a:spLocks noGrp="1"/>
          </p:cNvSpPr>
          <p:nvPr>
            <p:ph idx="1"/>
          </p:nvPr>
        </p:nvSpPr>
        <p:spPr>
          <a:xfrm>
            <a:off x="457200" y="1960240"/>
            <a:ext cx="8229600" cy="1756792"/>
          </a:xfrm>
        </p:spPr>
        <p:txBody>
          <a:bodyPr>
            <a:normAutofit/>
          </a:bodyPr>
          <a:lstStyle/>
          <a:p>
            <a:r>
              <a:rPr lang="es-MX" sz="1800" dirty="0"/>
              <a:t>El saldo de la deuda pública del Gobierno del Municipio de Torreón, considerando la totalidad de los pasivos, se desglosa en el presente documento con base en lo establecido en el artículo 275 fracción V del Código Financiero para los Municipios del Estado de Coahuila de Zaragoza.</a:t>
            </a:r>
          </a:p>
        </p:txBody>
      </p:sp>
      <p:sp>
        <p:nvSpPr>
          <p:cNvPr id="6" name="Rectangle 1"/>
          <p:cNvSpPr>
            <a:spLocks noChangeArrowheads="1"/>
          </p:cNvSpPr>
          <p:nvPr/>
        </p:nvSpPr>
        <p:spPr bwMode="auto">
          <a:xfrm>
            <a:off x="457200" y="3538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MX" smtClean="0">
              <a:solidFill>
                <a:prstClr val="black"/>
              </a:solidFill>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158617143"/>
              </p:ext>
            </p:extLst>
          </p:nvPr>
        </p:nvGraphicFramePr>
        <p:xfrm>
          <a:off x="827585" y="3388641"/>
          <a:ext cx="7632848" cy="2244849"/>
        </p:xfrm>
        <a:graphic>
          <a:graphicData uri="http://schemas.openxmlformats.org/drawingml/2006/table">
            <a:tbl>
              <a:tblPr firstRow="1" firstCol="1" bandRow="1">
                <a:tableStyleId>{00A15C55-8517-42AA-B614-E9B94910E393}</a:tableStyleId>
              </a:tblPr>
              <a:tblGrid>
                <a:gridCol w="1027381"/>
                <a:gridCol w="1027381"/>
                <a:gridCol w="615208"/>
                <a:gridCol w="925100"/>
                <a:gridCol w="819768"/>
                <a:gridCol w="951053"/>
                <a:gridCol w="1193778"/>
                <a:gridCol w="1073179"/>
              </a:tblGrid>
              <a:tr h="287543">
                <a:tc gridSpan="8">
                  <a:txBody>
                    <a:bodyPr/>
                    <a:lstStyle/>
                    <a:p>
                      <a:pPr algn="ctr">
                        <a:lnSpc>
                          <a:spcPct val="115000"/>
                        </a:lnSpc>
                        <a:spcAft>
                          <a:spcPts val="0"/>
                        </a:spcAft>
                      </a:pPr>
                      <a:r>
                        <a:rPr lang="es-MX" sz="1000" dirty="0">
                          <a:effectLst/>
                        </a:rPr>
                        <a:t>SALDO DE LA DEUDA PÚBLICA</a:t>
                      </a:r>
                      <a:endParaRPr lang="es-MX" sz="1000" dirty="0">
                        <a:effectLst/>
                        <a:latin typeface="Calibri"/>
                        <a:ea typeface="Calibri"/>
                        <a:cs typeface="Times New Roman"/>
                      </a:endParaRPr>
                    </a:p>
                  </a:txBody>
                  <a:tcPr marL="43155" marR="43155"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56790">
                <a:tc>
                  <a:txBody>
                    <a:bodyPr/>
                    <a:lstStyle/>
                    <a:p>
                      <a:pPr algn="ctr">
                        <a:lnSpc>
                          <a:spcPct val="115000"/>
                        </a:lnSpc>
                        <a:spcAft>
                          <a:spcPts val="0"/>
                        </a:spcAft>
                      </a:pPr>
                      <a:r>
                        <a:rPr lang="es-MX" sz="1000">
                          <a:effectLst/>
                        </a:rPr>
                        <a:t>Decreto Aprobatorio o Clave de Identificación</a:t>
                      </a:r>
                      <a:endParaRPr lang="es-MX" sz="1000">
                        <a:effectLst/>
                        <a:latin typeface="Calibri"/>
                        <a:ea typeface="Calibri"/>
                        <a:cs typeface="Times New Roman"/>
                      </a:endParaRPr>
                    </a:p>
                  </a:txBody>
                  <a:tcPr marL="43155" marR="43155" marT="0" marB="0"/>
                </a:tc>
                <a:tc>
                  <a:txBody>
                    <a:bodyPr/>
                    <a:lstStyle/>
                    <a:p>
                      <a:pPr algn="ctr">
                        <a:lnSpc>
                          <a:spcPct val="115000"/>
                        </a:lnSpc>
                        <a:spcAft>
                          <a:spcPts val="0"/>
                        </a:spcAft>
                      </a:pPr>
                      <a:r>
                        <a:rPr lang="es-MX" sz="1000">
                          <a:effectLst/>
                        </a:rPr>
                        <a:t>Institución Bancaria</a:t>
                      </a:r>
                      <a:endParaRPr lang="es-MX" sz="1000">
                        <a:effectLst/>
                        <a:latin typeface="Calibri"/>
                        <a:ea typeface="Calibri"/>
                        <a:cs typeface="Times New Roman"/>
                      </a:endParaRPr>
                    </a:p>
                  </a:txBody>
                  <a:tcPr marL="43155" marR="43155" marT="0" marB="0" anchor="ctr"/>
                </a:tc>
                <a:tc>
                  <a:txBody>
                    <a:bodyPr/>
                    <a:lstStyle/>
                    <a:p>
                      <a:pPr algn="ctr">
                        <a:lnSpc>
                          <a:spcPct val="115000"/>
                        </a:lnSpc>
                        <a:spcAft>
                          <a:spcPts val="0"/>
                        </a:spcAft>
                      </a:pPr>
                      <a:r>
                        <a:rPr lang="es-MX" sz="1000">
                          <a:effectLst/>
                        </a:rPr>
                        <a:t>No. de Crédito</a:t>
                      </a:r>
                      <a:endParaRPr lang="es-MX" sz="1000">
                        <a:effectLst/>
                        <a:latin typeface="Calibri"/>
                        <a:ea typeface="Calibri"/>
                        <a:cs typeface="Times New Roman"/>
                      </a:endParaRPr>
                    </a:p>
                  </a:txBody>
                  <a:tcPr marL="43155" marR="43155" marT="0" marB="0" anchor="ctr"/>
                </a:tc>
                <a:tc>
                  <a:txBody>
                    <a:bodyPr/>
                    <a:lstStyle/>
                    <a:p>
                      <a:pPr algn="ctr">
                        <a:lnSpc>
                          <a:spcPct val="115000"/>
                        </a:lnSpc>
                        <a:spcAft>
                          <a:spcPts val="0"/>
                        </a:spcAft>
                      </a:pPr>
                      <a:r>
                        <a:rPr lang="es-MX" sz="1000" dirty="0">
                          <a:effectLst/>
                        </a:rPr>
                        <a:t>Tipo de Instrumento</a:t>
                      </a:r>
                      <a:endParaRPr lang="es-MX" sz="1000" dirty="0">
                        <a:effectLst/>
                        <a:latin typeface="Calibri"/>
                        <a:ea typeface="Calibri"/>
                        <a:cs typeface="Times New Roman"/>
                      </a:endParaRPr>
                    </a:p>
                  </a:txBody>
                  <a:tcPr marL="43155" marR="43155" marT="0" marB="0" anchor="ctr"/>
                </a:tc>
                <a:tc>
                  <a:txBody>
                    <a:bodyPr/>
                    <a:lstStyle/>
                    <a:p>
                      <a:pPr algn="ctr">
                        <a:lnSpc>
                          <a:spcPct val="115000"/>
                        </a:lnSpc>
                        <a:spcAft>
                          <a:spcPts val="0"/>
                        </a:spcAft>
                      </a:pPr>
                      <a:r>
                        <a:rPr lang="es-MX" sz="1000">
                          <a:effectLst/>
                        </a:rPr>
                        <a:t>Tasa de Interés</a:t>
                      </a:r>
                      <a:endParaRPr lang="es-MX" sz="1000">
                        <a:effectLst/>
                        <a:latin typeface="Calibri"/>
                        <a:ea typeface="Calibri"/>
                        <a:cs typeface="Times New Roman"/>
                      </a:endParaRPr>
                    </a:p>
                  </a:txBody>
                  <a:tcPr marL="43155" marR="43155" marT="0" marB="0" anchor="ctr"/>
                </a:tc>
                <a:tc>
                  <a:txBody>
                    <a:bodyPr/>
                    <a:lstStyle/>
                    <a:p>
                      <a:pPr algn="ctr">
                        <a:lnSpc>
                          <a:spcPct val="115000"/>
                        </a:lnSpc>
                        <a:spcAft>
                          <a:spcPts val="0"/>
                        </a:spcAft>
                      </a:pPr>
                      <a:r>
                        <a:rPr lang="es-MX" sz="1000">
                          <a:effectLst/>
                        </a:rPr>
                        <a:t>Plazo de Vencimiento</a:t>
                      </a:r>
                      <a:endParaRPr lang="es-MX" sz="1000">
                        <a:effectLst/>
                        <a:latin typeface="Calibri"/>
                        <a:ea typeface="Calibri"/>
                        <a:cs typeface="Times New Roman"/>
                      </a:endParaRPr>
                    </a:p>
                  </a:txBody>
                  <a:tcPr marL="43155" marR="43155" marT="0" marB="0" anchor="ctr"/>
                </a:tc>
                <a:tc>
                  <a:txBody>
                    <a:bodyPr/>
                    <a:lstStyle/>
                    <a:p>
                      <a:pPr algn="ctr">
                        <a:lnSpc>
                          <a:spcPct val="115000"/>
                        </a:lnSpc>
                        <a:spcAft>
                          <a:spcPts val="0"/>
                        </a:spcAft>
                      </a:pPr>
                      <a:r>
                        <a:rPr lang="es-MX" sz="1000">
                          <a:effectLst/>
                        </a:rPr>
                        <a:t>Tipo de Garantía</a:t>
                      </a:r>
                      <a:endParaRPr lang="es-MX" sz="1000">
                        <a:effectLst/>
                        <a:latin typeface="Calibri"/>
                        <a:ea typeface="Calibri"/>
                        <a:cs typeface="Times New Roman"/>
                      </a:endParaRPr>
                    </a:p>
                  </a:txBody>
                  <a:tcPr marL="43155" marR="43155" marT="0" marB="0" anchor="ctr"/>
                </a:tc>
                <a:tc>
                  <a:txBody>
                    <a:bodyPr/>
                    <a:lstStyle/>
                    <a:p>
                      <a:pPr algn="ctr">
                        <a:lnSpc>
                          <a:spcPct val="115000"/>
                        </a:lnSpc>
                        <a:spcAft>
                          <a:spcPts val="0"/>
                        </a:spcAft>
                      </a:pPr>
                      <a:r>
                        <a:rPr lang="es-MX" sz="1000">
                          <a:effectLst/>
                        </a:rPr>
                        <a:t>Saldo al 31 diciembre 2015</a:t>
                      </a:r>
                      <a:endParaRPr lang="es-MX" sz="1000">
                        <a:effectLst/>
                        <a:latin typeface="Calibri"/>
                        <a:ea typeface="Calibri"/>
                        <a:cs typeface="Times New Roman"/>
                      </a:endParaRPr>
                    </a:p>
                  </a:txBody>
                  <a:tcPr marL="43155" marR="43155" marT="0" marB="0" anchor="ctr"/>
                </a:tc>
              </a:tr>
              <a:tr h="393637">
                <a:tc>
                  <a:txBody>
                    <a:bodyPr/>
                    <a:lstStyle/>
                    <a:p>
                      <a:pPr algn="ctr">
                        <a:lnSpc>
                          <a:spcPct val="115000"/>
                        </a:lnSpc>
                        <a:spcAft>
                          <a:spcPts val="0"/>
                        </a:spcAft>
                      </a:pPr>
                      <a:r>
                        <a:rPr lang="es-MX" sz="1000">
                          <a:effectLst/>
                        </a:rPr>
                        <a:t>23 /OCT/09 DEC. 131</a:t>
                      </a:r>
                      <a:endParaRPr lang="es-MX" sz="1000">
                        <a:effectLst/>
                        <a:latin typeface="Calibri"/>
                        <a:ea typeface="Calibri"/>
                        <a:cs typeface="Times New Roman"/>
                      </a:endParaRPr>
                    </a:p>
                  </a:txBody>
                  <a:tcPr marL="43155" marR="43155" marT="0" marB="0" anchor="ctr"/>
                </a:tc>
                <a:tc>
                  <a:txBody>
                    <a:bodyPr/>
                    <a:lstStyle/>
                    <a:p>
                      <a:pPr algn="ctr">
                        <a:lnSpc>
                          <a:spcPct val="115000"/>
                        </a:lnSpc>
                        <a:spcAft>
                          <a:spcPts val="0"/>
                        </a:spcAft>
                      </a:pPr>
                      <a:r>
                        <a:rPr lang="es-MX" sz="1000">
                          <a:effectLst/>
                        </a:rPr>
                        <a:t>BANOBRAS</a:t>
                      </a:r>
                      <a:endParaRPr lang="es-MX" sz="1000">
                        <a:effectLst/>
                        <a:latin typeface="Calibri"/>
                        <a:ea typeface="Calibri"/>
                        <a:cs typeface="Times New Roman"/>
                      </a:endParaRPr>
                    </a:p>
                  </a:txBody>
                  <a:tcPr marL="43155" marR="43155" marT="0" marB="0" anchor="ctr"/>
                </a:tc>
                <a:tc>
                  <a:txBody>
                    <a:bodyPr/>
                    <a:lstStyle/>
                    <a:p>
                      <a:pPr algn="ctr">
                        <a:lnSpc>
                          <a:spcPct val="115000"/>
                        </a:lnSpc>
                        <a:spcAft>
                          <a:spcPts val="0"/>
                        </a:spcAft>
                      </a:pPr>
                      <a:r>
                        <a:rPr lang="es-MX" sz="1000" dirty="0">
                          <a:effectLst/>
                        </a:rPr>
                        <a:t>8685</a:t>
                      </a:r>
                      <a:endParaRPr lang="es-MX" sz="1000" dirty="0">
                        <a:effectLst/>
                        <a:latin typeface="Calibri"/>
                        <a:ea typeface="Calibri"/>
                        <a:cs typeface="Times New Roman"/>
                      </a:endParaRPr>
                    </a:p>
                  </a:txBody>
                  <a:tcPr marL="43155" marR="43155" marT="0" marB="0" anchor="ctr"/>
                </a:tc>
                <a:tc>
                  <a:txBody>
                    <a:bodyPr/>
                    <a:lstStyle/>
                    <a:p>
                      <a:pPr algn="ctr">
                        <a:lnSpc>
                          <a:spcPct val="115000"/>
                        </a:lnSpc>
                        <a:spcAft>
                          <a:spcPts val="0"/>
                        </a:spcAft>
                      </a:pPr>
                      <a:r>
                        <a:rPr lang="es-MX" sz="1000" dirty="0">
                          <a:effectLst/>
                        </a:rPr>
                        <a:t>CREDITO SIMPLE</a:t>
                      </a:r>
                      <a:endParaRPr lang="es-MX" sz="1000" dirty="0">
                        <a:effectLst/>
                        <a:latin typeface="Calibri"/>
                        <a:ea typeface="Calibri"/>
                        <a:cs typeface="Times New Roman"/>
                      </a:endParaRPr>
                    </a:p>
                  </a:txBody>
                  <a:tcPr marL="43155" marR="43155" marT="0" marB="0" anchor="ctr"/>
                </a:tc>
                <a:tc>
                  <a:txBody>
                    <a:bodyPr/>
                    <a:lstStyle/>
                    <a:p>
                      <a:pPr algn="ctr">
                        <a:lnSpc>
                          <a:spcPct val="115000"/>
                        </a:lnSpc>
                        <a:spcAft>
                          <a:spcPts val="0"/>
                        </a:spcAft>
                      </a:pPr>
                      <a:r>
                        <a:rPr lang="es-MX" sz="1000">
                          <a:effectLst/>
                        </a:rPr>
                        <a:t>TIIE+1.9</a:t>
                      </a:r>
                      <a:endParaRPr lang="es-MX" sz="1000">
                        <a:effectLst/>
                        <a:latin typeface="Calibri"/>
                        <a:ea typeface="Calibri"/>
                        <a:cs typeface="Times New Roman"/>
                      </a:endParaRPr>
                    </a:p>
                  </a:txBody>
                  <a:tcPr marL="43155" marR="43155" marT="0" marB="0" anchor="ctr"/>
                </a:tc>
                <a:tc>
                  <a:txBody>
                    <a:bodyPr/>
                    <a:lstStyle/>
                    <a:p>
                      <a:pPr algn="ctr">
                        <a:lnSpc>
                          <a:spcPct val="115000"/>
                        </a:lnSpc>
                        <a:spcAft>
                          <a:spcPts val="0"/>
                        </a:spcAft>
                      </a:pPr>
                      <a:r>
                        <a:rPr lang="es-MX" sz="1000">
                          <a:effectLst/>
                        </a:rPr>
                        <a:t>10 AÑOS</a:t>
                      </a:r>
                      <a:endParaRPr lang="es-MX" sz="1000">
                        <a:effectLst/>
                        <a:latin typeface="Calibri"/>
                        <a:ea typeface="Calibri"/>
                        <a:cs typeface="Times New Roman"/>
                      </a:endParaRPr>
                    </a:p>
                  </a:txBody>
                  <a:tcPr marL="43155" marR="43155" marT="0" marB="0" anchor="ctr"/>
                </a:tc>
                <a:tc>
                  <a:txBody>
                    <a:bodyPr/>
                    <a:lstStyle/>
                    <a:p>
                      <a:pPr algn="ctr">
                        <a:lnSpc>
                          <a:spcPct val="115000"/>
                        </a:lnSpc>
                        <a:spcAft>
                          <a:spcPts val="0"/>
                        </a:spcAft>
                      </a:pPr>
                      <a:r>
                        <a:rPr lang="es-MX" sz="1000">
                          <a:effectLst/>
                        </a:rPr>
                        <a:t>PARTICIPACIONES ESTATALES</a:t>
                      </a:r>
                      <a:endParaRPr lang="es-MX" sz="1000">
                        <a:effectLst/>
                        <a:latin typeface="Calibri"/>
                        <a:ea typeface="Calibri"/>
                        <a:cs typeface="Times New Roman"/>
                      </a:endParaRPr>
                    </a:p>
                  </a:txBody>
                  <a:tcPr marL="43155" marR="43155" marT="0" marB="0" anchor="ctr"/>
                </a:tc>
                <a:tc>
                  <a:txBody>
                    <a:bodyPr/>
                    <a:lstStyle/>
                    <a:p>
                      <a:pPr algn="r">
                        <a:lnSpc>
                          <a:spcPct val="115000"/>
                        </a:lnSpc>
                        <a:spcAft>
                          <a:spcPts val="0"/>
                        </a:spcAft>
                      </a:pPr>
                      <a:r>
                        <a:rPr lang="es-MX" sz="1000">
                          <a:effectLst/>
                        </a:rPr>
                        <a:t>103,060,164.61</a:t>
                      </a:r>
                      <a:endParaRPr lang="es-MX" sz="1000">
                        <a:effectLst/>
                        <a:latin typeface="Calibri"/>
                        <a:ea typeface="Calibri"/>
                        <a:cs typeface="Times New Roman"/>
                      </a:endParaRPr>
                    </a:p>
                  </a:txBody>
                  <a:tcPr marL="43155" marR="43155" marT="0" marB="0" anchor="ctr"/>
                </a:tc>
              </a:tr>
              <a:tr h="287543">
                <a:tc gridSpan="7">
                  <a:txBody>
                    <a:bodyPr/>
                    <a:lstStyle/>
                    <a:p>
                      <a:pPr algn="ctr">
                        <a:lnSpc>
                          <a:spcPct val="115000"/>
                        </a:lnSpc>
                        <a:spcAft>
                          <a:spcPts val="0"/>
                        </a:spcAft>
                      </a:pPr>
                      <a:r>
                        <a:rPr lang="es-MX" sz="1000" dirty="0">
                          <a:effectLst/>
                        </a:rPr>
                        <a:t>Otros Pasivos Circulantes</a:t>
                      </a:r>
                      <a:endParaRPr lang="es-MX" sz="1000" dirty="0">
                        <a:effectLst/>
                        <a:latin typeface="Calibri"/>
                        <a:ea typeface="Calibri"/>
                        <a:cs typeface="Times New Roman"/>
                      </a:endParaRPr>
                    </a:p>
                  </a:txBody>
                  <a:tcPr marL="43155" marR="43155"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a:lnSpc>
                          <a:spcPct val="115000"/>
                        </a:lnSpc>
                        <a:spcAft>
                          <a:spcPts val="0"/>
                        </a:spcAft>
                      </a:pPr>
                      <a:r>
                        <a:rPr lang="es-MX" sz="1000">
                          <a:effectLst/>
                        </a:rPr>
                        <a:t>434,221,566.69</a:t>
                      </a:r>
                      <a:endParaRPr lang="es-MX" sz="1000">
                        <a:effectLst/>
                        <a:latin typeface="Calibri"/>
                        <a:ea typeface="Calibri"/>
                        <a:cs typeface="Times New Roman"/>
                      </a:endParaRPr>
                    </a:p>
                  </a:txBody>
                  <a:tcPr marL="43155" marR="43155" marT="0" marB="0" anchor="ctr"/>
                </a:tc>
              </a:tr>
              <a:tr h="287543">
                <a:tc gridSpan="7">
                  <a:txBody>
                    <a:bodyPr/>
                    <a:lstStyle/>
                    <a:p>
                      <a:pPr algn="ctr">
                        <a:lnSpc>
                          <a:spcPct val="115000"/>
                        </a:lnSpc>
                        <a:spcAft>
                          <a:spcPts val="0"/>
                        </a:spcAft>
                      </a:pPr>
                      <a:r>
                        <a:rPr lang="es-MX" sz="1000" dirty="0">
                          <a:effectLst/>
                        </a:rPr>
                        <a:t>Otros Pasivos No Circulantes</a:t>
                      </a:r>
                      <a:endParaRPr lang="es-MX" sz="1000" dirty="0">
                        <a:effectLst/>
                        <a:latin typeface="Calibri"/>
                        <a:ea typeface="Calibri"/>
                        <a:cs typeface="Times New Roman"/>
                      </a:endParaRPr>
                    </a:p>
                  </a:txBody>
                  <a:tcPr marL="43155" marR="43155"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a:lnSpc>
                          <a:spcPct val="115000"/>
                        </a:lnSpc>
                        <a:spcAft>
                          <a:spcPts val="0"/>
                        </a:spcAft>
                      </a:pPr>
                      <a:r>
                        <a:rPr lang="es-MX" sz="1000">
                          <a:effectLst/>
                        </a:rPr>
                        <a:t>   40,386,610.46</a:t>
                      </a:r>
                      <a:endParaRPr lang="es-MX" sz="1000">
                        <a:effectLst/>
                        <a:latin typeface="Calibri"/>
                        <a:ea typeface="Calibri"/>
                        <a:cs typeface="Times New Roman"/>
                      </a:endParaRPr>
                    </a:p>
                  </a:txBody>
                  <a:tcPr marL="43155" marR="43155" marT="0" marB="0" anchor="ctr"/>
                </a:tc>
              </a:tr>
              <a:tr h="287543">
                <a:tc gridSpan="7">
                  <a:txBody>
                    <a:bodyPr/>
                    <a:lstStyle/>
                    <a:p>
                      <a:pPr algn="ctr">
                        <a:lnSpc>
                          <a:spcPct val="115000"/>
                        </a:lnSpc>
                        <a:spcAft>
                          <a:spcPts val="0"/>
                        </a:spcAft>
                      </a:pPr>
                      <a:r>
                        <a:rPr lang="es-MX" sz="1000" dirty="0">
                          <a:effectLst/>
                        </a:rPr>
                        <a:t>SALDO DE LA DEUDA PÚBLICA AL 31 DE DICIEMBRE DE 2015</a:t>
                      </a:r>
                      <a:endParaRPr lang="es-MX" sz="1000" dirty="0">
                        <a:effectLst/>
                        <a:latin typeface="Calibri"/>
                        <a:ea typeface="Calibri"/>
                        <a:cs typeface="Times New Roman"/>
                      </a:endParaRPr>
                    </a:p>
                  </a:txBody>
                  <a:tcPr marL="43155" marR="43155"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r">
                        <a:lnSpc>
                          <a:spcPct val="115000"/>
                        </a:lnSpc>
                        <a:spcAft>
                          <a:spcPts val="0"/>
                        </a:spcAft>
                      </a:pPr>
                      <a:r>
                        <a:rPr lang="es-MX" sz="1000" dirty="0">
                          <a:effectLst/>
                        </a:rPr>
                        <a:t>$577,668,124.02</a:t>
                      </a:r>
                      <a:endParaRPr lang="es-MX" sz="1000" dirty="0">
                        <a:effectLst/>
                        <a:latin typeface="Calibri"/>
                        <a:ea typeface="Calibri"/>
                        <a:cs typeface="Times New Roman"/>
                      </a:endParaRPr>
                    </a:p>
                  </a:txBody>
                  <a:tcPr marL="43155" marR="43155" marT="0" marB="0" anchor="ctr"/>
                </a:tc>
              </a:tr>
            </a:tbl>
          </a:graphicData>
        </a:graphic>
      </p:graphicFrame>
    </p:spTree>
    <p:extLst>
      <p:ext uri="{BB962C8B-B14F-4D97-AF65-F5344CB8AC3E}">
        <p14:creationId xmlns:p14="http://schemas.microsoft.com/office/powerpoint/2010/main" val="2539908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960240"/>
            <a:ext cx="8229600" cy="1756792"/>
          </a:xfrm>
        </p:spPr>
        <p:txBody>
          <a:bodyPr>
            <a:normAutofit/>
          </a:bodyPr>
          <a:lstStyle/>
          <a:p>
            <a:r>
              <a:rPr lang="es-MX" sz="1800" dirty="0" smtClean="0"/>
              <a:t>Para </a:t>
            </a:r>
            <a:r>
              <a:rPr lang="es-MX" sz="1800" dirty="0"/>
              <a:t>el ejercicio fiscal </a:t>
            </a:r>
            <a:r>
              <a:rPr lang="es-MX" sz="1800" dirty="0" smtClean="0"/>
              <a:t>2016, </a:t>
            </a:r>
            <a:r>
              <a:rPr lang="es-MX" sz="1800" dirty="0"/>
              <a:t>se establece una asignación presupuestaria para el capítulo 9000 Deuda Pública por la cantidad de $30,000,000.00, el cual de desglosa en el siguiente recuadro:</a:t>
            </a:r>
          </a:p>
        </p:txBody>
      </p:sp>
      <p:sp>
        <p:nvSpPr>
          <p:cNvPr id="6" name="Rectangle 1"/>
          <p:cNvSpPr>
            <a:spLocks noChangeArrowheads="1"/>
          </p:cNvSpPr>
          <p:nvPr/>
        </p:nvSpPr>
        <p:spPr bwMode="auto">
          <a:xfrm>
            <a:off x="457200" y="3276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MX" smtClean="0">
              <a:solidFill>
                <a:prstClr val="black"/>
              </a:solidFill>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730469459"/>
              </p:ext>
            </p:extLst>
          </p:nvPr>
        </p:nvGraphicFramePr>
        <p:xfrm>
          <a:off x="971599" y="3257328"/>
          <a:ext cx="7200801" cy="2403919"/>
        </p:xfrm>
        <a:graphic>
          <a:graphicData uri="http://schemas.openxmlformats.org/drawingml/2006/table">
            <a:tbl>
              <a:tblPr firstRow="1" firstCol="1" bandRow="1">
                <a:tableStyleId>{00A15C55-8517-42AA-B614-E9B94910E393}</a:tableStyleId>
              </a:tblPr>
              <a:tblGrid>
                <a:gridCol w="1451681"/>
                <a:gridCol w="1162209"/>
                <a:gridCol w="1277423"/>
                <a:gridCol w="927462"/>
                <a:gridCol w="815131"/>
                <a:gridCol w="911621"/>
                <a:gridCol w="655274"/>
              </a:tblGrid>
              <a:tr h="370620">
                <a:tc gridSpan="7">
                  <a:txBody>
                    <a:bodyPr/>
                    <a:lstStyle/>
                    <a:p>
                      <a:pPr algn="ctr">
                        <a:lnSpc>
                          <a:spcPct val="115000"/>
                        </a:lnSpc>
                        <a:spcAft>
                          <a:spcPts val="0"/>
                        </a:spcAft>
                      </a:pPr>
                      <a:r>
                        <a:rPr lang="es-MX" sz="1200" dirty="0">
                          <a:effectLst/>
                        </a:rPr>
                        <a:t>Presupuesto Aprobado </a:t>
                      </a:r>
                      <a:r>
                        <a:rPr lang="es-MX" sz="1200" dirty="0" smtClean="0">
                          <a:effectLst/>
                        </a:rPr>
                        <a:t>2016</a:t>
                      </a:r>
                      <a:endParaRPr lang="es-MX" sz="120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0620">
                <a:tc gridSpan="7">
                  <a:txBody>
                    <a:bodyPr/>
                    <a:lstStyle/>
                    <a:p>
                      <a:pPr algn="ctr">
                        <a:lnSpc>
                          <a:spcPct val="115000"/>
                        </a:lnSpc>
                        <a:spcAft>
                          <a:spcPts val="0"/>
                        </a:spcAft>
                      </a:pPr>
                      <a:r>
                        <a:rPr lang="es-MX" sz="1200" dirty="0">
                          <a:effectLst/>
                        </a:rPr>
                        <a:t>9000 Deuda Pública</a:t>
                      </a:r>
                      <a:endParaRPr lang="es-MX" sz="1200" dirty="0">
                        <a:effectLst/>
                        <a:latin typeface="Calibri"/>
                        <a:ea typeface="Calibri"/>
                        <a:cs typeface="Times New Roman"/>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921439">
                <a:tc>
                  <a:txBody>
                    <a:bodyPr/>
                    <a:lstStyle/>
                    <a:p>
                      <a:pPr algn="ctr">
                        <a:lnSpc>
                          <a:spcPct val="115000"/>
                        </a:lnSpc>
                        <a:spcAft>
                          <a:spcPts val="0"/>
                        </a:spcAft>
                      </a:pPr>
                      <a:r>
                        <a:rPr lang="es-MX" sz="1000" dirty="0">
                          <a:effectLst/>
                        </a:rPr>
                        <a:t>9100 Amortización Gastos de la Deuda Pública</a:t>
                      </a:r>
                      <a:endParaRPr lang="es-MX" sz="1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9200 Intereses Gastos de la Deuda Pública</a:t>
                      </a:r>
                      <a:endParaRPr lang="es-MX" sz="1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dirty="0">
                          <a:effectLst/>
                        </a:rPr>
                        <a:t>9300 Comisiones Gastos de la Deuda Pública</a:t>
                      </a:r>
                      <a:endParaRPr lang="es-MX" sz="1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9400 Gastos de la Deuda Pública</a:t>
                      </a:r>
                      <a:endParaRPr lang="es-MX" sz="1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9500 Costos por Coberturas</a:t>
                      </a:r>
                      <a:endParaRPr lang="es-MX" sz="1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9600 Apoyos Financieros</a:t>
                      </a:r>
                      <a:endParaRPr lang="es-MX" sz="1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1000">
                          <a:effectLst/>
                        </a:rPr>
                        <a:t>9900 ADEFAS</a:t>
                      </a:r>
                      <a:endParaRPr lang="es-MX" sz="1000">
                        <a:effectLst/>
                        <a:latin typeface="Calibri"/>
                        <a:ea typeface="Calibri"/>
                        <a:cs typeface="Times New Roman"/>
                      </a:endParaRPr>
                    </a:p>
                  </a:txBody>
                  <a:tcPr marL="44450" marR="44450" marT="0" marB="0" anchor="ctr"/>
                </a:tc>
              </a:tr>
              <a:tr h="370620">
                <a:tc>
                  <a:txBody>
                    <a:bodyPr/>
                    <a:lstStyle/>
                    <a:p>
                      <a:pPr algn="r">
                        <a:lnSpc>
                          <a:spcPct val="115000"/>
                        </a:lnSpc>
                        <a:spcAft>
                          <a:spcPts val="0"/>
                        </a:spcAft>
                      </a:pPr>
                      <a:r>
                        <a:rPr lang="es-MX" sz="1000" dirty="0">
                          <a:effectLst/>
                        </a:rPr>
                        <a:t> $21,972,219.70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 $8,027,780.30</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 $0.00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  $0.00</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  $0.00</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  $0.00</a:t>
                      </a:r>
                      <a:endParaRPr lang="es-MX"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a:effectLst/>
                        </a:rPr>
                        <a:t>  $0.00</a:t>
                      </a:r>
                      <a:endParaRPr lang="es-MX" sz="1000">
                        <a:effectLst/>
                        <a:latin typeface="Calibri"/>
                        <a:ea typeface="Calibri"/>
                        <a:cs typeface="Times New Roman"/>
                      </a:endParaRPr>
                    </a:p>
                  </a:txBody>
                  <a:tcPr marL="44450" marR="44450" marT="0" marB="0" anchor="b"/>
                </a:tc>
              </a:tr>
              <a:tr h="370620">
                <a:tc>
                  <a:txBody>
                    <a:bodyPr/>
                    <a:lstStyle/>
                    <a:p>
                      <a:pPr algn="r">
                        <a:lnSpc>
                          <a:spcPct val="115000"/>
                        </a:lnSpc>
                        <a:spcAft>
                          <a:spcPts val="0"/>
                        </a:spcAft>
                      </a:pPr>
                      <a:r>
                        <a:rPr lang="es-MX" sz="1000" dirty="0">
                          <a:effectLst/>
                        </a:rPr>
                        <a:t> $21,972,219.70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 $8,027,780.30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 $0.00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  $0.00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  $0.00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  $0.00</a:t>
                      </a:r>
                      <a:endParaRPr lang="es-MX"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MX" sz="1000" dirty="0">
                          <a:effectLst/>
                        </a:rPr>
                        <a:t>  $0.00</a:t>
                      </a:r>
                      <a:endParaRPr lang="es-MX" sz="10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487906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RECURSOS FEDERALES</a:t>
            </a:r>
            <a:endParaRPr lang="es-MX" dirty="0"/>
          </a:p>
        </p:txBody>
      </p:sp>
      <p:sp>
        <p:nvSpPr>
          <p:cNvPr id="3" name="2 Marcador de contenido"/>
          <p:cNvSpPr>
            <a:spLocks noGrp="1"/>
          </p:cNvSpPr>
          <p:nvPr>
            <p:ph idx="1"/>
          </p:nvPr>
        </p:nvSpPr>
        <p:spPr>
          <a:xfrm>
            <a:off x="457200" y="1268760"/>
            <a:ext cx="8229600" cy="4525963"/>
          </a:xfrm>
        </p:spPr>
        <p:txBody>
          <a:bodyPr>
            <a:normAutofit/>
          </a:bodyPr>
          <a:lstStyle/>
          <a:p>
            <a:r>
              <a:rPr lang="es-MX" sz="1800" dirty="0"/>
              <a:t>Los fondos de aportaciones que conforman el ramo 33 que la federación </a:t>
            </a:r>
            <a:r>
              <a:rPr lang="es-MX" sz="1800" dirty="0" smtClean="0"/>
              <a:t>otorga </a:t>
            </a:r>
            <a:r>
              <a:rPr lang="es-MX" sz="1800" dirty="0"/>
              <a:t>al municipio se desglosan a continuación</a:t>
            </a:r>
            <a:r>
              <a:rPr lang="es-MX" sz="1800" dirty="0" smtClean="0"/>
              <a:t>:</a:t>
            </a:r>
          </a:p>
          <a:p>
            <a:endParaRPr lang="es-MX" sz="1800" dirty="0"/>
          </a:p>
          <a:p>
            <a:endParaRPr lang="es-MX" sz="1800" dirty="0" smtClean="0"/>
          </a:p>
          <a:p>
            <a:endParaRPr lang="es-MX" sz="1800" dirty="0"/>
          </a:p>
          <a:p>
            <a:endParaRPr lang="es-MX" sz="1800" dirty="0" smtClean="0"/>
          </a:p>
          <a:p>
            <a:endParaRPr lang="es-MX" sz="1800" dirty="0"/>
          </a:p>
          <a:p>
            <a:r>
              <a:rPr lang="es-MX" sz="1800" dirty="0" smtClean="0"/>
              <a:t>La </a:t>
            </a:r>
            <a:r>
              <a:rPr lang="es-MX" sz="1800" dirty="0"/>
              <a:t>aplicación, destino y distribución presupuestada de los fondos de aportaciones que conforman el ramo 33 se desglosa a continuación por capítulo del gasto:</a:t>
            </a:r>
          </a:p>
          <a:p>
            <a:endParaRPr lang="es-MX" sz="1800" dirty="0"/>
          </a:p>
        </p:txBody>
      </p:sp>
      <p:graphicFrame>
        <p:nvGraphicFramePr>
          <p:cNvPr id="4" name="3 Tabla"/>
          <p:cNvGraphicFramePr>
            <a:graphicFrameLocks noGrp="1"/>
          </p:cNvGraphicFramePr>
          <p:nvPr>
            <p:extLst>
              <p:ext uri="{D42A27DB-BD31-4B8C-83A1-F6EECF244321}">
                <p14:modId xmlns:p14="http://schemas.microsoft.com/office/powerpoint/2010/main" val="663242580"/>
              </p:ext>
            </p:extLst>
          </p:nvPr>
        </p:nvGraphicFramePr>
        <p:xfrm>
          <a:off x="1259632" y="1988840"/>
          <a:ext cx="6018268" cy="1440160"/>
        </p:xfrm>
        <a:graphic>
          <a:graphicData uri="http://schemas.openxmlformats.org/drawingml/2006/table">
            <a:tbl>
              <a:tblPr firstRow="1" firstCol="1" bandRow="1">
                <a:tableStyleId>{21E4AEA4-8DFA-4A89-87EB-49C32662AFE0}</a:tableStyleId>
              </a:tblPr>
              <a:tblGrid>
                <a:gridCol w="3888432"/>
                <a:gridCol w="2129836"/>
              </a:tblGrid>
              <a:tr h="288032">
                <a:tc>
                  <a:txBody>
                    <a:bodyPr/>
                    <a:lstStyle/>
                    <a:p>
                      <a:pPr algn="ctr">
                        <a:lnSpc>
                          <a:spcPct val="115000"/>
                        </a:lnSpc>
                        <a:spcAft>
                          <a:spcPts val="0"/>
                        </a:spcAft>
                      </a:pPr>
                      <a:r>
                        <a:rPr lang="es-MX" sz="1100" dirty="0">
                          <a:effectLst/>
                        </a:rPr>
                        <a:t>Fondo</a:t>
                      </a:r>
                      <a:endParaRPr lang="es-MX"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a:effectLst/>
                        </a:rPr>
                        <a:t>Presupuesto Aprobado</a:t>
                      </a:r>
                      <a:endParaRPr lang="es-MX" sz="1100">
                        <a:effectLst/>
                        <a:latin typeface="Calibri"/>
                        <a:ea typeface="Calibri"/>
                        <a:cs typeface="Times New Roman"/>
                      </a:endParaRPr>
                    </a:p>
                  </a:txBody>
                  <a:tcPr marL="68580" marR="68580" marT="0" marB="0"/>
                </a:tc>
              </a:tr>
              <a:tr h="288032">
                <a:tc>
                  <a:txBody>
                    <a:bodyPr/>
                    <a:lstStyle/>
                    <a:p>
                      <a:pPr algn="just">
                        <a:lnSpc>
                          <a:spcPct val="115000"/>
                        </a:lnSpc>
                        <a:spcAft>
                          <a:spcPts val="0"/>
                        </a:spcAft>
                      </a:pPr>
                      <a:r>
                        <a:rPr lang="es-MX" sz="1100">
                          <a:effectLst/>
                        </a:rPr>
                        <a:t>Fondo de Aportaciones para la Infraestructura Social Municipal</a:t>
                      </a:r>
                      <a:endParaRPr lang="es-MX"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MX" sz="1100" cap="small">
                          <a:effectLst/>
                        </a:rPr>
                        <a:t>    $ 53,000,000.00</a:t>
                      </a:r>
                      <a:endParaRPr lang="es-MX" sz="1100">
                        <a:effectLst/>
                        <a:latin typeface="Calibri"/>
                        <a:ea typeface="Calibri"/>
                        <a:cs typeface="Times New Roman"/>
                      </a:endParaRPr>
                    </a:p>
                  </a:txBody>
                  <a:tcPr marL="68580" marR="68580" marT="0" marB="0"/>
                </a:tc>
              </a:tr>
              <a:tr h="576064">
                <a:tc>
                  <a:txBody>
                    <a:bodyPr/>
                    <a:lstStyle/>
                    <a:p>
                      <a:pPr algn="just">
                        <a:lnSpc>
                          <a:spcPct val="115000"/>
                        </a:lnSpc>
                        <a:spcAft>
                          <a:spcPts val="0"/>
                        </a:spcAft>
                      </a:pPr>
                      <a:r>
                        <a:rPr lang="es-MX" sz="1100" dirty="0">
                          <a:effectLst/>
                        </a:rPr>
                        <a:t>Fondo de Aportaciones para el Fortalecimiento de los Municipios y de las Demarcaciones del D.F.</a:t>
                      </a:r>
                      <a:endParaRPr lang="es-MX" sz="11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cap="small">
                          <a:effectLst/>
                        </a:rPr>
                        <a:t>$ 333,550,115.00</a:t>
                      </a:r>
                      <a:endParaRPr lang="es-MX" sz="1100">
                        <a:effectLst/>
                        <a:latin typeface="Calibri"/>
                        <a:ea typeface="Calibri"/>
                        <a:cs typeface="Times New Roman"/>
                      </a:endParaRPr>
                    </a:p>
                  </a:txBody>
                  <a:tcPr marL="68580" marR="68580" marT="0" marB="0"/>
                </a:tc>
              </a:tr>
              <a:tr h="288032">
                <a:tc>
                  <a:txBody>
                    <a:bodyPr/>
                    <a:lstStyle/>
                    <a:p>
                      <a:pPr algn="ctr">
                        <a:lnSpc>
                          <a:spcPct val="115000"/>
                        </a:lnSpc>
                        <a:spcAft>
                          <a:spcPts val="0"/>
                        </a:spcAft>
                      </a:pPr>
                      <a:r>
                        <a:rPr lang="es-MX" sz="1100">
                          <a:effectLst/>
                        </a:rPr>
                        <a:t>Total</a:t>
                      </a:r>
                      <a:endParaRPr lang="es-MX" sz="1100">
                        <a:effectLst/>
                        <a:latin typeface="Calibri"/>
                        <a:ea typeface="Calibri"/>
                        <a:cs typeface="Times New Roman"/>
                      </a:endParaRPr>
                    </a:p>
                  </a:txBody>
                  <a:tcPr marL="68580" marR="68580" marT="0" marB="0"/>
                </a:tc>
                <a:tc>
                  <a:txBody>
                    <a:bodyPr/>
                    <a:lstStyle/>
                    <a:p>
                      <a:pPr algn="r">
                        <a:lnSpc>
                          <a:spcPct val="115000"/>
                        </a:lnSpc>
                        <a:spcAft>
                          <a:spcPts val="0"/>
                        </a:spcAft>
                      </a:pPr>
                      <a:r>
                        <a:rPr lang="es-MX" sz="1100" cap="small" dirty="0">
                          <a:effectLst/>
                        </a:rPr>
                        <a:t>$ 386,550,115.00</a:t>
                      </a:r>
                      <a:endParaRPr lang="es-MX" sz="1100" dirty="0">
                        <a:effectLst/>
                        <a:latin typeface="Calibri"/>
                        <a:ea typeface="Calibri"/>
                        <a:cs typeface="Times New Roman"/>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924535381"/>
              </p:ext>
            </p:extLst>
          </p:nvPr>
        </p:nvGraphicFramePr>
        <p:xfrm>
          <a:off x="683568" y="4293096"/>
          <a:ext cx="7992888" cy="1895446"/>
        </p:xfrm>
        <a:graphic>
          <a:graphicData uri="http://schemas.openxmlformats.org/drawingml/2006/table">
            <a:tbl>
              <a:tblPr firstRow="1" firstCol="1" bandRow="1">
                <a:tableStyleId>{21E4AEA4-8DFA-4A89-87EB-49C32662AFE0}</a:tableStyleId>
              </a:tblPr>
              <a:tblGrid>
                <a:gridCol w="2088232"/>
                <a:gridCol w="720080"/>
                <a:gridCol w="424130"/>
                <a:gridCol w="295950"/>
                <a:gridCol w="648072"/>
                <a:gridCol w="348166"/>
                <a:gridCol w="227898"/>
                <a:gridCol w="576064"/>
                <a:gridCol w="1152128"/>
                <a:gridCol w="546515"/>
                <a:gridCol w="504676"/>
                <a:gridCol w="460977"/>
              </a:tblGrid>
              <a:tr h="184129">
                <a:tc rowSpan="2">
                  <a:txBody>
                    <a:bodyPr/>
                    <a:lstStyle/>
                    <a:p>
                      <a:pPr algn="ctr">
                        <a:lnSpc>
                          <a:spcPct val="115000"/>
                        </a:lnSpc>
                        <a:spcAft>
                          <a:spcPts val="0"/>
                        </a:spcAft>
                      </a:pPr>
                      <a:r>
                        <a:rPr lang="es-MX" sz="1100" dirty="0">
                          <a:effectLst/>
                        </a:rPr>
                        <a:t>Fondo</a:t>
                      </a:r>
                      <a:endParaRPr lang="es-MX" sz="1100" dirty="0">
                        <a:effectLst/>
                        <a:latin typeface="Calibri"/>
                        <a:ea typeface="Calibri"/>
                        <a:cs typeface="Times New Roman"/>
                      </a:endParaRPr>
                    </a:p>
                  </a:txBody>
                  <a:tcPr marL="44445" marR="44445" marT="0" marB="0" anchor="ctr"/>
                </a:tc>
                <a:tc gridSpan="11">
                  <a:txBody>
                    <a:bodyPr/>
                    <a:lstStyle/>
                    <a:p>
                      <a:pPr algn="ctr">
                        <a:lnSpc>
                          <a:spcPct val="115000"/>
                        </a:lnSpc>
                        <a:spcAft>
                          <a:spcPts val="0"/>
                        </a:spcAft>
                      </a:pPr>
                      <a:r>
                        <a:rPr lang="es-MX" sz="800">
                          <a:effectLst/>
                        </a:rPr>
                        <a:t>CAPÍTULOS</a:t>
                      </a:r>
                      <a:endParaRPr lang="es-MX" sz="1100">
                        <a:effectLst/>
                        <a:latin typeface="Calibri"/>
                        <a:ea typeface="Calibri"/>
                        <a:cs typeface="Times New Roman"/>
                      </a:endParaRPr>
                    </a:p>
                  </a:txBody>
                  <a:tcPr marL="44445" marR="44445"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19927">
                <a:tc vMerge="1">
                  <a:txBody>
                    <a:bodyPr/>
                    <a:lstStyle/>
                    <a:p>
                      <a:endParaRPr lang="es-MX"/>
                    </a:p>
                  </a:txBody>
                  <a:tcPr/>
                </a:tc>
                <a:tc>
                  <a:txBody>
                    <a:bodyPr/>
                    <a:lstStyle/>
                    <a:p>
                      <a:pPr algn="ctr">
                        <a:lnSpc>
                          <a:spcPct val="115000"/>
                        </a:lnSpc>
                        <a:spcAft>
                          <a:spcPts val="0"/>
                        </a:spcAft>
                      </a:pPr>
                      <a:r>
                        <a:rPr lang="es-MX" sz="1100">
                          <a:effectLst/>
                        </a:rPr>
                        <a:t>1000</a:t>
                      </a:r>
                      <a:endParaRPr lang="es-MX" sz="1100">
                        <a:effectLst/>
                        <a:latin typeface="Calibri"/>
                        <a:ea typeface="Calibri"/>
                        <a:cs typeface="Times New Roman"/>
                      </a:endParaRPr>
                    </a:p>
                  </a:txBody>
                  <a:tcPr marL="44445" marR="44445" marT="0" marB="0" anchor="ctr"/>
                </a:tc>
                <a:tc gridSpan="2">
                  <a:txBody>
                    <a:bodyPr/>
                    <a:lstStyle/>
                    <a:p>
                      <a:pPr algn="ctr">
                        <a:lnSpc>
                          <a:spcPct val="115000"/>
                        </a:lnSpc>
                        <a:spcAft>
                          <a:spcPts val="0"/>
                        </a:spcAft>
                      </a:pPr>
                      <a:r>
                        <a:rPr lang="es-MX" sz="1100">
                          <a:effectLst/>
                        </a:rPr>
                        <a:t>2000</a:t>
                      </a:r>
                      <a:endParaRPr lang="es-MX" sz="1100">
                        <a:effectLst/>
                        <a:latin typeface="Calibri"/>
                        <a:ea typeface="Calibri"/>
                        <a:cs typeface="Times New Roman"/>
                      </a:endParaRPr>
                    </a:p>
                  </a:txBody>
                  <a:tcPr marL="44445" marR="44445" marT="0" marB="0" anchor="ctr"/>
                </a:tc>
                <a:tc hMerge="1">
                  <a:txBody>
                    <a:bodyPr/>
                    <a:lstStyle/>
                    <a:p>
                      <a:endParaRPr lang="es-MX"/>
                    </a:p>
                  </a:txBody>
                  <a:tcPr/>
                </a:tc>
                <a:tc>
                  <a:txBody>
                    <a:bodyPr/>
                    <a:lstStyle/>
                    <a:p>
                      <a:pPr algn="ctr">
                        <a:lnSpc>
                          <a:spcPct val="115000"/>
                        </a:lnSpc>
                        <a:spcAft>
                          <a:spcPts val="0"/>
                        </a:spcAft>
                      </a:pPr>
                      <a:r>
                        <a:rPr lang="es-MX" sz="1100" dirty="0">
                          <a:effectLst/>
                        </a:rPr>
                        <a:t>3000</a:t>
                      </a:r>
                      <a:endParaRPr lang="es-MX" sz="1100" dirty="0">
                        <a:effectLst/>
                        <a:latin typeface="Calibri"/>
                        <a:ea typeface="Calibri"/>
                        <a:cs typeface="Times New Roman"/>
                      </a:endParaRPr>
                    </a:p>
                  </a:txBody>
                  <a:tcPr marL="44445" marR="44445" marT="0" marB="0" anchor="ctr"/>
                </a:tc>
                <a:tc gridSpan="2">
                  <a:txBody>
                    <a:bodyPr/>
                    <a:lstStyle/>
                    <a:p>
                      <a:pPr algn="ctr">
                        <a:lnSpc>
                          <a:spcPct val="115000"/>
                        </a:lnSpc>
                        <a:spcAft>
                          <a:spcPts val="0"/>
                        </a:spcAft>
                      </a:pPr>
                      <a:r>
                        <a:rPr lang="es-MX" sz="1100">
                          <a:effectLst/>
                        </a:rPr>
                        <a:t>4000</a:t>
                      </a:r>
                      <a:endParaRPr lang="es-MX" sz="1100">
                        <a:effectLst/>
                        <a:latin typeface="Calibri"/>
                        <a:ea typeface="Calibri"/>
                        <a:cs typeface="Times New Roman"/>
                      </a:endParaRPr>
                    </a:p>
                  </a:txBody>
                  <a:tcPr marL="44445" marR="44445" marT="0" marB="0" anchor="ctr"/>
                </a:tc>
                <a:tc hMerge="1">
                  <a:txBody>
                    <a:bodyPr/>
                    <a:lstStyle/>
                    <a:p>
                      <a:endParaRPr lang="es-MX"/>
                    </a:p>
                  </a:txBody>
                  <a:tcPr/>
                </a:tc>
                <a:tc>
                  <a:txBody>
                    <a:bodyPr/>
                    <a:lstStyle/>
                    <a:p>
                      <a:pPr algn="ctr">
                        <a:lnSpc>
                          <a:spcPct val="115000"/>
                        </a:lnSpc>
                        <a:spcAft>
                          <a:spcPts val="0"/>
                        </a:spcAft>
                      </a:pPr>
                      <a:r>
                        <a:rPr lang="es-MX" sz="1100">
                          <a:effectLst/>
                        </a:rPr>
                        <a:t>5000</a:t>
                      </a:r>
                      <a:endParaRPr lang="es-MX" sz="1100">
                        <a:effectLst/>
                        <a:latin typeface="Calibri"/>
                        <a:ea typeface="Calibri"/>
                        <a:cs typeface="Times New Roman"/>
                      </a:endParaRPr>
                    </a:p>
                  </a:txBody>
                  <a:tcPr marL="44445" marR="44445" marT="0" marB="0" anchor="ctr"/>
                </a:tc>
                <a:tc>
                  <a:txBody>
                    <a:bodyPr/>
                    <a:lstStyle/>
                    <a:p>
                      <a:pPr algn="ctr">
                        <a:lnSpc>
                          <a:spcPct val="115000"/>
                        </a:lnSpc>
                        <a:spcAft>
                          <a:spcPts val="0"/>
                        </a:spcAft>
                      </a:pPr>
                      <a:r>
                        <a:rPr lang="es-MX" sz="1100">
                          <a:effectLst/>
                        </a:rPr>
                        <a:t>6000</a:t>
                      </a:r>
                      <a:endParaRPr lang="es-MX" sz="1100">
                        <a:effectLst/>
                        <a:latin typeface="Calibri"/>
                        <a:ea typeface="Calibri"/>
                        <a:cs typeface="Times New Roman"/>
                      </a:endParaRPr>
                    </a:p>
                  </a:txBody>
                  <a:tcPr marL="44445" marR="44445" marT="0" marB="0" anchor="ctr"/>
                </a:tc>
                <a:tc>
                  <a:txBody>
                    <a:bodyPr/>
                    <a:lstStyle/>
                    <a:p>
                      <a:pPr algn="ctr">
                        <a:lnSpc>
                          <a:spcPct val="115000"/>
                        </a:lnSpc>
                        <a:spcAft>
                          <a:spcPts val="0"/>
                        </a:spcAft>
                      </a:pPr>
                      <a:r>
                        <a:rPr lang="es-MX" sz="1100">
                          <a:effectLst/>
                        </a:rPr>
                        <a:t>7000</a:t>
                      </a:r>
                      <a:endParaRPr lang="es-MX" sz="1100">
                        <a:effectLst/>
                        <a:latin typeface="Calibri"/>
                        <a:ea typeface="Calibri"/>
                        <a:cs typeface="Times New Roman"/>
                      </a:endParaRPr>
                    </a:p>
                  </a:txBody>
                  <a:tcPr marL="44445" marR="44445" marT="0" marB="0" anchor="ctr"/>
                </a:tc>
                <a:tc>
                  <a:txBody>
                    <a:bodyPr/>
                    <a:lstStyle/>
                    <a:p>
                      <a:pPr algn="ctr">
                        <a:lnSpc>
                          <a:spcPct val="115000"/>
                        </a:lnSpc>
                        <a:spcAft>
                          <a:spcPts val="0"/>
                        </a:spcAft>
                      </a:pPr>
                      <a:r>
                        <a:rPr lang="es-MX" sz="1100">
                          <a:effectLst/>
                        </a:rPr>
                        <a:t>8000</a:t>
                      </a:r>
                      <a:endParaRPr lang="es-MX" sz="1100">
                        <a:effectLst/>
                        <a:latin typeface="Calibri"/>
                        <a:ea typeface="Calibri"/>
                        <a:cs typeface="Times New Roman"/>
                      </a:endParaRPr>
                    </a:p>
                  </a:txBody>
                  <a:tcPr marL="44445" marR="44445" marT="0" marB="0" anchor="ctr"/>
                </a:tc>
                <a:tc>
                  <a:txBody>
                    <a:bodyPr/>
                    <a:lstStyle/>
                    <a:p>
                      <a:pPr algn="ctr">
                        <a:lnSpc>
                          <a:spcPct val="115000"/>
                        </a:lnSpc>
                        <a:spcAft>
                          <a:spcPts val="0"/>
                        </a:spcAft>
                      </a:pPr>
                      <a:r>
                        <a:rPr lang="es-MX" sz="1100">
                          <a:effectLst/>
                        </a:rPr>
                        <a:t>9000</a:t>
                      </a:r>
                      <a:endParaRPr lang="es-MX" sz="1100">
                        <a:effectLst/>
                        <a:latin typeface="Calibri"/>
                        <a:ea typeface="Calibri"/>
                        <a:cs typeface="Times New Roman"/>
                      </a:endParaRPr>
                    </a:p>
                  </a:txBody>
                  <a:tcPr marL="44445" marR="44445" marT="0" marB="0" anchor="ctr"/>
                </a:tc>
              </a:tr>
              <a:tr h="490671">
                <a:tc>
                  <a:txBody>
                    <a:bodyPr/>
                    <a:lstStyle/>
                    <a:p>
                      <a:pPr algn="just">
                        <a:lnSpc>
                          <a:spcPct val="115000"/>
                        </a:lnSpc>
                        <a:spcAft>
                          <a:spcPts val="0"/>
                        </a:spcAft>
                      </a:pPr>
                      <a:r>
                        <a:rPr lang="es-MX" sz="1100" dirty="0">
                          <a:effectLst/>
                        </a:rPr>
                        <a:t>Fondo de Aportaciones para la Infraestructura Social Municipal</a:t>
                      </a:r>
                      <a:endParaRPr lang="es-MX" sz="1100" dirty="0">
                        <a:effectLst/>
                        <a:latin typeface="Calibri"/>
                        <a:ea typeface="Calibri"/>
                        <a:cs typeface="Times New Roman"/>
                      </a:endParaRPr>
                    </a:p>
                  </a:txBody>
                  <a:tcPr marL="44445" marR="44445" marT="0" marB="0" anchor="ctr"/>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c gridSpan="2">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c hMerge="1">
                  <a:txBody>
                    <a:bodyPr/>
                    <a:lstStyle/>
                    <a:p>
                      <a:endParaRPr lang="es-MX"/>
                    </a:p>
                  </a:txBody>
                  <a:tcPr/>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c gridSpan="2">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c hMerge="1">
                  <a:txBody>
                    <a:bodyPr/>
                    <a:lstStyle/>
                    <a:p>
                      <a:endParaRPr lang="es-MX"/>
                    </a:p>
                  </a:txBody>
                  <a:tcPr/>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c>
                  <a:txBody>
                    <a:bodyPr/>
                    <a:lstStyle/>
                    <a:p>
                      <a:pPr algn="r">
                        <a:lnSpc>
                          <a:spcPct val="115000"/>
                        </a:lnSpc>
                        <a:spcAft>
                          <a:spcPts val="0"/>
                        </a:spcAft>
                      </a:pPr>
                      <a:r>
                        <a:rPr lang="es-MX" sz="1100">
                          <a:effectLst/>
                        </a:rPr>
                        <a:t>$ 53,000,000.00</a:t>
                      </a:r>
                      <a:endParaRPr lang="es-MX" sz="1100">
                        <a:effectLst/>
                        <a:latin typeface="Calibri"/>
                        <a:ea typeface="Calibri"/>
                        <a:cs typeface="Times New Roman"/>
                      </a:endParaRPr>
                    </a:p>
                  </a:txBody>
                  <a:tcPr marL="44445" marR="44445" marT="0" marB="0" anchor="b"/>
                </a:tc>
                <a:tc>
                  <a:txBody>
                    <a:bodyPr/>
                    <a:lstStyle/>
                    <a:p>
                      <a:pPr algn="r">
                        <a:lnSpc>
                          <a:spcPct val="115000"/>
                        </a:lnSpc>
                        <a:spcAft>
                          <a:spcPts val="0"/>
                        </a:spcAft>
                      </a:pPr>
                      <a:r>
                        <a:rPr lang="es-MX" sz="1100" dirty="0">
                          <a:effectLst/>
                        </a:rPr>
                        <a:t>0.00</a:t>
                      </a:r>
                      <a:endParaRPr lang="es-MX" sz="1100" dirty="0">
                        <a:effectLst/>
                        <a:latin typeface="Calibri"/>
                        <a:ea typeface="Calibri"/>
                        <a:cs typeface="Times New Roman"/>
                      </a:endParaRPr>
                    </a:p>
                  </a:txBody>
                  <a:tcPr marL="44445" marR="44445" marT="0" marB="0" anchor="b"/>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r>
              <a:tr h="560767">
                <a:tc>
                  <a:txBody>
                    <a:bodyPr/>
                    <a:lstStyle/>
                    <a:p>
                      <a:pPr algn="just">
                        <a:lnSpc>
                          <a:spcPct val="115000"/>
                        </a:lnSpc>
                        <a:spcAft>
                          <a:spcPts val="0"/>
                        </a:spcAft>
                      </a:pPr>
                      <a:r>
                        <a:rPr lang="es-MX" sz="1100" dirty="0">
                          <a:effectLst/>
                        </a:rPr>
                        <a:t>Fondo de Aportaciones para el Fortalecimiento de los Municipios y de las Demarcaciones del D.F.</a:t>
                      </a:r>
                      <a:endParaRPr lang="es-MX" sz="1100" dirty="0">
                        <a:effectLst/>
                        <a:latin typeface="Calibri"/>
                        <a:ea typeface="Calibri"/>
                        <a:cs typeface="Times New Roman"/>
                      </a:endParaRPr>
                    </a:p>
                  </a:txBody>
                  <a:tcPr marL="44445" marR="44445" marT="0" marB="0" anchor="ctr"/>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c gridSpan="2">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c hMerge="1">
                  <a:txBody>
                    <a:bodyPr/>
                    <a:lstStyle/>
                    <a:p>
                      <a:endParaRPr lang="es-MX"/>
                    </a:p>
                  </a:txBody>
                  <a:tcPr/>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c gridSpan="2">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c hMerge="1">
                  <a:txBody>
                    <a:bodyPr/>
                    <a:lstStyle/>
                    <a:p>
                      <a:endParaRPr lang="es-MX"/>
                    </a:p>
                  </a:txBody>
                  <a:tcPr/>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c>
                  <a:txBody>
                    <a:bodyPr/>
                    <a:lstStyle/>
                    <a:p>
                      <a:pPr algn="r">
                        <a:lnSpc>
                          <a:spcPct val="115000"/>
                        </a:lnSpc>
                        <a:spcAft>
                          <a:spcPts val="0"/>
                        </a:spcAft>
                      </a:pPr>
                      <a:r>
                        <a:rPr lang="es-MX" sz="1100">
                          <a:effectLst/>
                        </a:rPr>
                        <a:t>$333,550,115.00</a:t>
                      </a:r>
                      <a:endParaRPr lang="es-MX" sz="1100">
                        <a:effectLst/>
                        <a:latin typeface="Calibri"/>
                        <a:ea typeface="Calibri"/>
                        <a:cs typeface="Times New Roman"/>
                      </a:endParaRPr>
                    </a:p>
                  </a:txBody>
                  <a:tcPr marL="44445" marR="44445" marT="0" marB="0" anchor="b"/>
                </a:tc>
                <a:tc>
                  <a:txBody>
                    <a:bodyPr/>
                    <a:lstStyle/>
                    <a:p>
                      <a:pPr algn="r">
                        <a:lnSpc>
                          <a:spcPct val="115000"/>
                        </a:lnSpc>
                        <a:spcAft>
                          <a:spcPts val="0"/>
                        </a:spcAft>
                      </a:pPr>
                      <a:r>
                        <a:rPr lang="es-MX" sz="1100" dirty="0">
                          <a:effectLst/>
                        </a:rPr>
                        <a:t>0.00</a:t>
                      </a:r>
                      <a:endParaRPr lang="es-MX" sz="1100" dirty="0">
                        <a:effectLst/>
                        <a:latin typeface="Calibri"/>
                        <a:ea typeface="Calibri"/>
                        <a:cs typeface="Times New Roman"/>
                      </a:endParaRPr>
                    </a:p>
                  </a:txBody>
                  <a:tcPr marL="44445" marR="44445" marT="0" marB="0" anchor="b"/>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c>
                  <a:txBody>
                    <a:bodyPr/>
                    <a:lstStyle/>
                    <a:p>
                      <a:pPr algn="r">
                        <a:lnSpc>
                          <a:spcPct val="115000"/>
                        </a:lnSpc>
                        <a:spcAft>
                          <a:spcPts val="0"/>
                        </a:spcAft>
                      </a:pPr>
                      <a:r>
                        <a:rPr lang="es-MX" sz="1100">
                          <a:effectLst/>
                        </a:rPr>
                        <a:t>0.00</a:t>
                      </a:r>
                      <a:endParaRPr lang="es-MX" sz="1100">
                        <a:effectLst/>
                        <a:latin typeface="Calibri"/>
                        <a:ea typeface="Calibri"/>
                        <a:cs typeface="Times New Roman"/>
                      </a:endParaRPr>
                    </a:p>
                  </a:txBody>
                  <a:tcPr marL="44445" marR="44445" marT="0" marB="0" anchor="b"/>
                </a:tc>
              </a:tr>
              <a:tr h="322361">
                <a:tc>
                  <a:txBody>
                    <a:bodyPr/>
                    <a:lstStyle/>
                    <a:p>
                      <a:pPr algn="ctr">
                        <a:lnSpc>
                          <a:spcPct val="115000"/>
                        </a:lnSpc>
                        <a:spcAft>
                          <a:spcPts val="0"/>
                        </a:spcAft>
                      </a:pPr>
                      <a:r>
                        <a:rPr lang="es-MX" sz="1100" dirty="0">
                          <a:effectLst/>
                        </a:rPr>
                        <a:t>Totales</a:t>
                      </a:r>
                      <a:endParaRPr lang="es-MX" sz="1100" dirty="0">
                        <a:effectLst/>
                        <a:latin typeface="Calibri"/>
                        <a:ea typeface="Calibri"/>
                        <a:cs typeface="Times New Roman"/>
                      </a:endParaRPr>
                    </a:p>
                  </a:txBody>
                  <a:tcPr marL="44445" marR="44445" marT="0" marB="0" anchor="ctr"/>
                </a:tc>
                <a:tc>
                  <a:txBody>
                    <a:bodyPr/>
                    <a:lstStyle/>
                    <a:p>
                      <a:pPr algn="r">
                        <a:lnSpc>
                          <a:spcPct val="115000"/>
                        </a:lnSpc>
                        <a:spcAft>
                          <a:spcPts val="0"/>
                        </a:spcAft>
                      </a:pPr>
                      <a:r>
                        <a:rPr lang="es-MX" sz="1100" dirty="0">
                          <a:effectLst/>
                        </a:rPr>
                        <a:t>0.00</a:t>
                      </a:r>
                      <a:endParaRPr lang="es-MX" sz="1100" dirty="0">
                        <a:effectLst/>
                        <a:latin typeface="Calibri"/>
                        <a:ea typeface="Calibri"/>
                        <a:cs typeface="Times New Roman"/>
                      </a:endParaRPr>
                    </a:p>
                  </a:txBody>
                  <a:tcPr marL="44445" marR="44445" marT="0" marB="0" anchor="b"/>
                </a:tc>
                <a:tc>
                  <a:txBody>
                    <a:bodyPr/>
                    <a:lstStyle/>
                    <a:p>
                      <a:pPr algn="r">
                        <a:lnSpc>
                          <a:spcPct val="115000"/>
                        </a:lnSpc>
                        <a:spcAft>
                          <a:spcPts val="0"/>
                        </a:spcAft>
                      </a:pPr>
                      <a:r>
                        <a:rPr lang="es-MX" sz="1100" dirty="0">
                          <a:effectLst/>
                        </a:rPr>
                        <a:t>0.00</a:t>
                      </a:r>
                      <a:endParaRPr lang="es-MX" sz="1100" dirty="0">
                        <a:effectLst/>
                        <a:latin typeface="Calibri"/>
                        <a:ea typeface="Calibri"/>
                        <a:cs typeface="Times New Roman"/>
                      </a:endParaRPr>
                    </a:p>
                  </a:txBody>
                  <a:tcPr marL="44445" marR="44445" marT="0" marB="0" anchor="b"/>
                </a:tc>
                <a:tc>
                  <a:txBody>
                    <a:bodyPr/>
                    <a:lstStyle/>
                    <a:p>
                      <a:pPr algn="r">
                        <a:lnSpc>
                          <a:spcPct val="115000"/>
                        </a:lnSpc>
                        <a:spcAft>
                          <a:spcPts val="0"/>
                        </a:spcAft>
                      </a:pPr>
                      <a:endParaRPr lang="es-MX" sz="1100" dirty="0">
                        <a:effectLst/>
                        <a:latin typeface="Calibri"/>
                        <a:ea typeface="Calibri"/>
                        <a:cs typeface="Times New Roman"/>
                      </a:endParaRPr>
                    </a:p>
                  </a:txBody>
                  <a:tcPr marL="44445" marR="44445" marT="0" marB="0" anchor="b"/>
                </a:tc>
                <a:tc gridSpan="2">
                  <a:txBody>
                    <a:bodyPr/>
                    <a:lstStyle/>
                    <a:p>
                      <a:pPr algn="r">
                        <a:lnSpc>
                          <a:spcPct val="115000"/>
                        </a:lnSpc>
                        <a:spcAft>
                          <a:spcPts val="0"/>
                        </a:spcAft>
                      </a:pPr>
                      <a:r>
                        <a:rPr lang="es-MX" sz="1100" dirty="0" smtClean="0">
                          <a:effectLst/>
                        </a:rPr>
                        <a:t>0.00 0.00</a:t>
                      </a:r>
                      <a:endParaRPr lang="es-MX" sz="1100" dirty="0">
                        <a:effectLst/>
                        <a:latin typeface="Calibri"/>
                        <a:ea typeface="Calibri"/>
                        <a:cs typeface="Times New Roman"/>
                      </a:endParaRPr>
                    </a:p>
                  </a:txBody>
                  <a:tcPr marL="44445" marR="44445" marT="0" marB="0" anchor="b"/>
                </a:tc>
                <a:tc hMerge="1">
                  <a:txBody>
                    <a:bodyPr/>
                    <a:lstStyle/>
                    <a:p>
                      <a:endParaRPr lang="es-MX"/>
                    </a:p>
                  </a:txBody>
                  <a:tcPr/>
                </a:tc>
                <a:tc gridSpan="2">
                  <a:txBody>
                    <a:bodyPr/>
                    <a:lstStyle/>
                    <a:p>
                      <a:pPr algn="r">
                        <a:lnSpc>
                          <a:spcPct val="115000"/>
                        </a:lnSpc>
                        <a:spcAft>
                          <a:spcPts val="0"/>
                        </a:spcAft>
                      </a:pPr>
                      <a:r>
                        <a:rPr lang="es-MX" sz="1100" dirty="0">
                          <a:effectLst/>
                        </a:rPr>
                        <a:t>0.00</a:t>
                      </a:r>
                      <a:endParaRPr lang="es-MX" sz="1100" dirty="0">
                        <a:effectLst/>
                        <a:latin typeface="Calibri"/>
                        <a:ea typeface="Calibri"/>
                        <a:cs typeface="Times New Roman"/>
                      </a:endParaRPr>
                    </a:p>
                  </a:txBody>
                  <a:tcPr marL="44445" marR="44445" marT="0" marB="0" anchor="b"/>
                </a:tc>
                <a:tc hMerge="1">
                  <a:txBody>
                    <a:bodyPr/>
                    <a:lstStyle/>
                    <a:p>
                      <a:endParaRPr lang="es-MX"/>
                    </a:p>
                  </a:txBody>
                  <a:tcPr/>
                </a:tc>
                <a:tc>
                  <a:txBody>
                    <a:bodyPr/>
                    <a:lstStyle/>
                    <a:p>
                      <a:pPr algn="r">
                        <a:lnSpc>
                          <a:spcPct val="115000"/>
                        </a:lnSpc>
                        <a:spcAft>
                          <a:spcPts val="0"/>
                        </a:spcAft>
                      </a:pPr>
                      <a:r>
                        <a:rPr lang="es-MX" sz="1100" dirty="0">
                          <a:effectLst/>
                        </a:rPr>
                        <a:t>$386,550,115.00</a:t>
                      </a:r>
                      <a:endParaRPr lang="es-MX" sz="1100" dirty="0">
                        <a:effectLst/>
                        <a:latin typeface="Calibri"/>
                        <a:ea typeface="Calibri"/>
                        <a:cs typeface="Times New Roman"/>
                      </a:endParaRPr>
                    </a:p>
                  </a:txBody>
                  <a:tcPr marL="44445" marR="44445" marT="0" marB="0" anchor="b"/>
                </a:tc>
                <a:tc>
                  <a:txBody>
                    <a:bodyPr/>
                    <a:lstStyle/>
                    <a:p>
                      <a:pPr algn="r">
                        <a:lnSpc>
                          <a:spcPct val="115000"/>
                        </a:lnSpc>
                        <a:spcAft>
                          <a:spcPts val="0"/>
                        </a:spcAft>
                      </a:pPr>
                      <a:r>
                        <a:rPr lang="es-MX" sz="1100" dirty="0">
                          <a:effectLst/>
                        </a:rPr>
                        <a:t>0.00</a:t>
                      </a:r>
                      <a:endParaRPr lang="es-MX" sz="1100" dirty="0">
                        <a:effectLst/>
                        <a:latin typeface="Calibri"/>
                        <a:ea typeface="Calibri"/>
                        <a:cs typeface="Times New Roman"/>
                      </a:endParaRPr>
                    </a:p>
                  </a:txBody>
                  <a:tcPr marL="44445" marR="44445" marT="0" marB="0" anchor="b"/>
                </a:tc>
                <a:tc>
                  <a:txBody>
                    <a:bodyPr/>
                    <a:lstStyle/>
                    <a:p>
                      <a:pPr algn="r">
                        <a:lnSpc>
                          <a:spcPct val="115000"/>
                        </a:lnSpc>
                        <a:spcAft>
                          <a:spcPts val="0"/>
                        </a:spcAft>
                      </a:pPr>
                      <a:r>
                        <a:rPr lang="es-MX" sz="1100" dirty="0">
                          <a:effectLst/>
                        </a:rPr>
                        <a:t>0.00</a:t>
                      </a:r>
                      <a:endParaRPr lang="es-MX" sz="1100" dirty="0">
                        <a:effectLst/>
                        <a:latin typeface="Calibri"/>
                        <a:ea typeface="Calibri"/>
                        <a:cs typeface="Times New Roman"/>
                      </a:endParaRPr>
                    </a:p>
                  </a:txBody>
                  <a:tcPr marL="44445" marR="44445" marT="0" marB="0" anchor="b"/>
                </a:tc>
                <a:tc>
                  <a:txBody>
                    <a:bodyPr/>
                    <a:lstStyle/>
                    <a:p>
                      <a:pPr algn="r">
                        <a:lnSpc>
                          <a:spcPct val="115000"/>
                        </a:lnSpc>
                        <a:spcAft>
                          <a:spcPts val="0"/>
                        </a:spcAft>
                      </a:pPr>
                      <a:r>
                        <a:rPr lang="es-MX" sz="1100" dirty="0">
                          <a:effectLst/>
                        </a:rPr>
                        <a:t>0.00</a:t>
                      </a:r>
                      <a:endParaRPr lang="es-MX" sz="1100" dirty="0">
                        <a:effectLst/>
                        <a:latin typeface="Calibri"/>
                        <a:ea typeface="Calibri"/>
                        <a:cs typeface="Times New Roman"/>
                      </a:endParaRPr>
                    </a:p>
                  </a:txBody>
                  <a:tcPr marL="44445" marR="44445" marT="0" marB="0" anchor="b"/>
                </a:tc>
              </a:tr>
            </a:tbl>
          </a:graphicData>
        </a:graphic>
      </p:graphicFrame>
    </p:spTree>
    <p:extLst>
      <p:ext uri="{BB962C8B-B14F-4D97-AF65-F5344CB8AC3E}">
        <p14:creationId xmlns:p14="http://schemas.microsoft.com/office/powerpoint/2010/main" val="13490583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CUENTAS BANCARIAS PRODUCTIVAS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98538035"/>
              </p:ext>
            </p:extLst>
          </p:nvPr>
        </p:nvGraphicFramePr>
        <p:xfrm>
          <a:off x="899593" y="1600201"/>
          <a:ext cx="7488831" cy="1809361"/>
        </p:xfrm>
        <a:graphic>
          <a:graphicData uri="http://schemas.openxmlformats.org/drawingml/2006/table">
            <a:tbl>
              <a:tblPr>
                <a:tableStyleId>{35758FB7-9AC5-4552-8A53-C91805E547FA}</a:tableStyleId>
              </a:tblPr>
              <a:tblGrid>
                <a:gridCol w="4197477"/>
                <a:gridCol w="1665664"/>
                <a:gridCol w="1625690"/>
              </a:tblGrid>
              <a:tr h="163984">
                <a:tc gridSpan="3">
                  <a:txBody>
                    <a:bodyPr/>
                    <a:lstStyle/>
                    <a:p>
                      <a:pPr algn="ctr" fontAlgn="ctr"/>
                      <a:r>
                        <a:rPr lang="es-MX" sz="1100" u="none" strike="noStrike" dirty="0">
                          <a:effectLst/>
                        </a:rPr>
                        <a:t>Municipio: Torreón</a:t>
                      </a:r>
                      <a:endParaRPr lang="es-MX" sz="1100" b="0" i="0" u="none" strike="noStrike" dirty="0">
                        <a:solidFill>
                          <a:srgbClr val="000000"/>
                        </a:solidFill>
                        <a:effectLst/>
                        <a:latin typeface="Calibri"/>
                      </a:endParaRPr>
                    </a:p>
                  </a:txBody>
                  <a:tcPr marL="8199" marR="8199" marT="8199" marB="0" anchor="ctr"/>
                </a:tc>
                <a:tc hMerge="1">
                  <a:txBody>
                    <a:bodyPr/>
                    <a:lstStyle/>
                    <a:p>
                      <a:endParaRPr lang="es-MX"/>
                    </a:p>
                  </a:txBody>
                  <a:tcPr/>
                </a:tc>
                <a:tc hMerge="1">
                  <a:txBody>
                    <a:bodyPr/>
                    <a:lstStyle/>
                    <a:p>
                      <a:endParaRPr lang="es-MX"/>
                    </a:p>
                  </a:txBody>
                  <a:tcPr/>
                </a:tc>
              </a:tr>
              <a:tr h="163984">
                <a:tc gridSpan="3">
                  <a:txBody>
                    <a:bodyPr/>
                    <a:lstStyle/>
                    <a:p>
                      <a:pPr algn="ctr" fontAlgn="ctr"/>
                      <a:r>
                        <a:rPr lang="es-MX" sz="1100" u="none" strike="noStrike" dirty="0">
                          <a:effectLst/>
                        </a:rPr>
                        <a:t>Relación de Cuentas Bancarias Productivas Específicas</a:t>
                      </a:r>
                      <a:endParaRPr lang="es-MX" sz="1100" b="0" i="0" u="none" strike="noStrike" dirty="0">
                        <a:solidFill>
                          <a:srgbClr val="000000"/>
                        </a:solidFill>
                        <a:effectLst/>
                        <a:latin typeface="Calibri"/>
                      </a:endParaRPr>
                    </a:p>
                  </a:txBody>
                  <a:tcPr marL="8199" marR="8199" marT="8199" marB="0" anchor="ctr"/>
                </a:tc>
                <a:tc hMerge="1">
                  <a:txBody>
                    <a:bodyPr/>
                    <a:lstStyle/>
                    <a:p>
                      <a:endParaRPr lang="es-MX"/>
                    </a:p>
                  </a:txBody>
                  <a:tcPr/>
                </a:tc>
                <a:tc hMerge="1">
                  <a:txBody>
                    <a:bodyPr/>
                    <a:lstStyle/>
                    <a:p>
                      <a:endParaRPr lang="es-MX"/>
                    </a:p>
                  </a:txBody>
                  <a:tcPr/>
                </a:tc>
              </a:tr>
              <a:tr h="163984">
                <a:tc gridSpan="3">
                  <a:txBody>
                    <a:bodyPr/>
                    <a:lstStyle/>
                    <a:p>
                      <a:pPr algn="ctr" fontAlgn="ctr"/>
                      <a:r>
                        <a:rPr lang="es-MX" sz="1100" u="none" strike="noStrike" dirty="0">
                          <a:effectLst/>
                        </a:rPr>
                        <a:t>Periodo (anual)</a:t>
                      </a:r>
                      <a:endParaRPr lang="es-MX" sz="1100" b="0" i="0" u="none" strike="noStrike" dirty="0">
                        <a:solidFill>
                          <a:srgbClr val="000000"/>
                        </a:solidFill>
                        <a:effectLst/>
                        <a:latin typeface="Calibri"/>
                      </a:endParaRPr>
                    </a:p>
                  </a:txBody>
                  <a:tcPr marL="8199" marR="8199" marT="8199" marB="0" anchor="ctr"/>
                </a:tc>
                <a:tc hMerge="1">
                  <a:txBody>
                    <a:bodyPr/>
                    <a:lstStyle/>
                    <a:p>
                      <a:endParaRPr lang="es-MX"/>
                    </a:p>
                  </a:txBody>
                  <a:tcPr/>
                </a:tc>
                <a:tc hMerge="1">
                  <a:txBody>
                    <a:bodyPr/>
                    <a:lstStyle/>
                    <a:p>
                      <a:endParaRPr lang="es-MX"/>
                    </a:p>
                  </a:txBody>
                  <a:tcPr/>
                </a:tc>
              </a:tr>
              <a:tr h="163984">
                <a:tc rowSpan="2">
                  <a:txBody>
                    <a:bodyPr/>
                    <a:lstStyle/>
                    <a:p>
                      <a:pPr algn="l" fontAlgn="ctr"/>
                      <a:r>
                        <a:rPr lang="es-MX" sz="1100" u="none" strike="noStrike" dirty="0">
                          <a:effectLst/>
                        </a:rPr>
                        <a:t>Fondo, Programa o Convenio</a:t>
                      </a:r>
                      <a:endParaRPr lang="es-MX" sz="1100" b="0" i="0" u="none" strike="noStrike" dirty="0">
                        <a:solidFill>
                          <a:srgbClr val="000000"/>
                        </a:solidFill>
                        <a:effectLst/>
                        <a:latin typeface="Calibri"/>
                      </a:endParaRPr>
                    </a:p>
                  </a:txBody>
                  <a:tcPr marL="8199" marR="8199" marT="8199" marB="0" anchor="ctr"/>
                </a:tc>
                <a:tc gridSpan="2">
                  <a:txBody>
                    <a:bodyPr/>
                    <a:lstStyle/>
                    <a:p>
                      <a:pPr algn="l" fontAlgn="ctr"/>
                      <a:r>
                        <a:rPr lang="es-MX" sz="1100" u="none" strike="noStrike">
                          <a:effectLst/>
                        </a:rPr>
                        <a:t>Datos de la Cuenta Bancaria</a:t>
                      </a:r>
                      <a:endParaRPr lang="es-MX" sz="1100" b="0" i="0" u="none" strike="noStrike">
                        <a:solidFill>
                          <a:srgbClr val="000000"/>
                        </a:solidFill>
                        <a:effectLst/>
                        <a:latin typeface="Calibri"/>
                      </a:endParaRPr>
                    </a:p>
                  </a:txBody>
                  <a:tcPr marL="8199" marR="8199" marT="8199" marB="0" anchor="ctr"/>
                </a:tc>
                <a:tc hMerge="1">
                  <a:txBody>
                    <a:bodyPr/>
                    <a:lstStyle/>
                    <a:p>
                      <a:endParaRPr lang="es-MX"/>
                    </a:p>
                  </a:txBody>
                  <a:tcPr/>
                </a:tc>
              </a:tr>
              <a:tr h="163984">
                <a:tc vMerge="1">
                  <a:txBody>
                    <a:bodyPr/>
                    <a:lstStyle/>
                    <a:p>
                      <a:endParaRPr lang="es-MX"/>
                    </a:p>
                  </a:txBody>
                  <a:tcPr/>
                </a:tc>
                <a:tc>
                  <a:txBody>
                    <a:bodyPr/>
                    <a:lstStyle/>
                    <a:p>
                      <a:pPr algn="l" fontAlgn="ctr"/>
                      <a:r>
                        <a:rPr lang="es-MX" sz="1100" u="none" strike="noStrike">
                          <a:effectLst/>
                        </a:rPr>
                        <a:t>Institución Bancaria</a:t>
                      </a:r>
                      <a:endParaRPr lang="es-MX" sz="1100" b="0" i="0" u="none" strike="noStrike">
                        <a:solidFill>
                          <a:srgbClr val="000000"/>
                        </a:solidFill>
                        <a:effectLst/>
                        <a:latin typeface="Calibri"/>
                      </a:endParaRPr>
                    </a:p>
                  </a:txBody>
                  <a:tcPr marL="8199" marR="8199" marT="8199" marB="0" anchor="ctr"/>
                </a:tc>
                <a:tc>
                  <a:txBody>
                    <a:bodyPr/>
                    <a:lstStyle/>
                    <a:p>
                      <a:pPr algn="l" fontAlgn="ctr"/>
                      <a:r>
                        <a:rPr lang="es-MX" sz="1100" u="none" strike="noStrike">
                          <a:effectLst/>
                        </a:rPr>
                        <a:t>Número de Cuenta</a:t>
                      </a:r>
                      <a:endParaRPr lang="es-MX" sz="1100" b="0" i="0" u="none" strike="noStrike">
                        <a:solidFill>
                          <a:srgbClr val="000000"/>
                        </a:solidFill>
                        <a:effectLst/>
                        <a:latin typeface="Calibri"/>
                      </a:endParaRPr>
                    </a:p>
                  </a:txBody>
                  <a:tcPr marL="8199" marR="8199" marT="8199" marB="0" anchor="ctr"/>
                </a:tc>
              </a:tr>
              <a:tr h="327968">
                <a:tc>
                  <a:txBody>
                    <a:bodyPr/>
                    <a:lstStyle/>
                    <a:p>
                      <a:pPr algn="l" fontAlgn="ctr"/>
                      <a:endParaRPr lang="es-MX" sz="1100" b="0" i="0" u="none" strike="noStrike" dirty="0">
                        <a:solidFill>
                          <a:srgbClr val="000000"/>
                        </a:solidFill>
                        <a:effectLst/>
                        <a:latin typeface="Calibri"/>
                      </a:endParaRPr>
                    </a:p>
                  </a:txBody>
                  <a:tcPr marL="8199" marR="8199" marT="8199" marB="0" anchor="ctr"/>
                </a:tc>
                <a:tc>
                  <a:txBody>
                    <a:bodyPr/>
                    <a:lstStyle/>
                    <a:p>
                      <a:pPr algn="l" fontAlgn="ctr"/>
                      <a:endParaRPr lang="es-MX" sz="1100" b="0" i="0" u="none" strike="noStrike">
                        <a:solidFill>
                          <a:srgbClr val="000000"/>
                        </a:solidFill>
                        <a:effectLst/>
                        <a:latin typeface="Calibri"/>
                      </a:endParaRPr>
                    </a:p>
                  </a:txBody>
                  <a:tcPr marL="8199" marR="8199" marT="8199" marB="0" anchor="ctr"/>
                </a:tc>
                <a:tc>
                  <a:txBody>
                    <a:bodyPr/>
                    <a:lstStyle/>
                    <a:p>
                      <a:pPr algn="l" fontAlgn="ctr"/>
                      <a:endParaRPr lang="es-MX" sz="1100" b="0" i="0" u="none" strike="noStrike">
                        <a:solidFill>
                          <a:srgbClr val="000000"/>
                        </a:solidFill>
                        <a:effectLst/>
                        <a:latin typeface="Calibri"/>
                      </a:endParaRPr>
                    </a:p>
                  </a:txBody>
                  <a:tcPr marL="8199" marR="8199" marT="8199" marB="0" anchor="ctr"/>
                </a:tc>
              </a:tr>
              <a:tr h="163984">
                <a:tc>
                  <a:txBody>
                    <a:bodyPr/>
                    <a:lstStyle/>
                    <a:p>
                      <a:pPr algn="l" fontAlgn="ctr"/>
                      <a:endParaRPr lang="es-MX" sz="1100" b="0" i="0" u="none" strike="noStrike" dirty="0">
                        <a:solidFill>
                          <a:srgbClr val="000000"/>
                        </a:solidFill>
                        <a:effectLst/>
                        <a:latin typeface="Calibri"/>
                      </a:endParaRPr>
                    </a:p>
                  </a:txBody>
                  <a:tcPr marL="8199" marR="8199" marT="8199" marB="0" anchor="ctr"/>
                </a:tc>
                <a:tc>
                  <a:txBody>
                    <a:bodyPr/>
                    <a:lstStyle/>
                    <a:p>
                      <a:pPr algn="l" fontAlgn="ctr"/>
                      <a:endParaRPr lang="es-MX" sz="1100" b="0" i="0" u="none" strike="noStrike">
                        <a:solidFill>
                          <a:srgbClr val="000000"/>
                        </a:solidFill>
                        <a:effectLst/>
                        <a:latin typeface="Calibri"/>
                      </a:endParaRPr>
                    </a:p>
                  </a:txBody>
                  <a:tcPr marL="8199" marR="8199" marT="8199" marB="0" anchor="ctr"/>
                </a:tc>
                <a:tc>
                  <a:txBody>
                    <a:bodyPr/>
                    <a:lstStyle/>
                    <a:p>
                      <a:pPr algn="l" fontAlgn="ctr"/>
                      <a:endParaRPr lang="es-MX" sz="1100" b="0" i="0" u="none" strike="noStrike">
                        <a:solidFill>
                          <a:srgbClr val="000000"/>
                        </a:solidFill>
                        <a:effectLst/>
                        <a:latin typeface="Calibri"/>
                      </a:endParaRPr>
                    </a:p>
                  </a:txBody>
                  <a:tcPr marL="8199" marR="8199" marT="8199" marB="0" anchor="ctr"/>
                </a:tc>
              </a:tr>
              <a:tr h="426359">
                <a:tc>
                  <a:txBody>
                    <a:bodyPr/>
                    <a:lstStyle/>
                    <a:p>
                      <a:pPr algn="l" fontAlgn="ctr"/>
                      <a:endParaRPr lang="es-MX" sz="1100" b="0" i="0" u="none" strike="noStrike" dirty="0">
                        <a:solidFill>
                          <a:srgbClr val="000000"/>
                        </a:solidFill>
                        <a:effectLst/>
                        <a:latin typeface="Calibri"/>
                      </a:endParaRPr>
                    </a:p>
                  </a:txBody>
                  <a:tcPr marL="8199" marR="8199" marT="8199" marB="0" anchor="ctr"/>
                </a:tc>
                <a:tc>
                  <a:txBody>
                    <a:bodyPr/>
                    <a:lstStyle/>
                    <a:p>
                      <a:pPr algn="l" fontAlgn="ctr"/>
                      <a:endParaRPr lang="es-MX" sz="1100" b="0" i="0" u="none" strike="noStrike">
                        <a:solidFill>
                          <a:srgbClr val="000000"/>
                        </a:solidFill>
                        <a:effectLst/>
                        <a:latin typeface="Calibri"/>
                      </a:endParaRPr>
                    </a:p>
                  </a:txBody>
                  <a:tcPr marL="8199" marR="8199" marT="8199" marB="0" anchor="ctr"/>
                </a:tc>
                <a:tc>
                  <a:txBody>
                    <a:bodyPr/>
                    <a:lstStyle/>
                    <a:p>
                      <a:pPr algn="l" fontAlgn="ctr"/>
                      <a:endParaRPr lang="es-MX" sz="1100" b="0" i="0" u="none" strike="noStrike" dirty="0">
                        <a:solidFill>
                          <a:srgbClr val="000000"/>
                        </a:solidFill>
                        <a:effectLst/>
                        <a:latin typeface="Calibri"/>
                      </a:endParaRPr>
                    </a:p>
                  </a:txBody>
                  <a:tcPr marL="8199" marR="8199" marT="8199" marB="0" anchor="ctr"/>
                </a:tc>
              </a:tr>
            </a:tbl>
          </a:graphicData>
        </a:graphic>
      </p:graphicFrame>
    </p:spTree>
    <p:extLst>
      <p:ext uri="{BB962C8B-B14F-4D97-AF65-F5344CB8AC3E}">
        <p14:creationId xmlns:p14="http://schemas.microsoft.com/office/powerpoint/2010/main" val="37165188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ATENCION A NIÑOS Y ADOLESCENTES</a:t>
            </a:r>
            <a:endParaRPr lang="es-MX" dirty="0"/>
          </a:p>
        </p:txBody>
      </p:sp>
      <p:sp>
        <p:nvSpPr>
          <p:cNvPr id="3" name="2 Marcador de contenido"/>
          <p:cNvSpPr>
            <a:spLocks noGrp="1"/>
          </p:cNvSpPr>
          <p:nvPr>
            <p:ph sz="half" idx="1"/>
          </p:nvPr>
        </p:nvSpPr>
        <p:spPr/>
        <p:txBody>
          <a:bodyPr>
            <a:normAutofit/>
          </a:bodyPr>
          <a:lstStyle/>
          <a:p>
            <a:r>
              <a:rPr lang="es-MX" sz="1800" dirty="0"/>
              <a:t>Los programas del presupuesto de egresos </a:t>
            </a:r>
            <a:r>
              <a:rPr lang="es-MX" sz="1800" dirty="0" smtClean="0"/>
              <a:t>que contemplan </a:t>
            </a:r>
            <a:r>
              <a:rPr lang="es-MX" sz="1800" dirty="0"/>
              <a:t>la atención de las niñas, niños y </a:t>
            </a:r>
            <a:r>
              <a:rPr lang="es-MX" sz="1800" dirty="0" smtClean="0"/>
              <a:t>adolescentes son:</a:t>
            </a:r>
          </a:p>
          <a:p>
            <a:r>
              <a:rPr lang="es-MX" sz="1800" dirty="0" smtClean="0"/>
              <a:t> 17 Línea Verde</a:t>
            </a:r>
          </a:p>
          <a:p>
            <a:r>
              <a:rPr lang="es-MX" sz="1800" dirty="0" smtClean="0"/>
              <a:t>23 Paseo Colón</a:t>
            </a:r>
          </a:p>
          <a:p>
            <a:r>
              <a:rPr lang="es-MX" sz="1800" dirty="0" smtClean="0"/>
              <a:t>26 Bosque Urbano</a:t>
            </a:r>
          </a:p>
          <a:p>
            <a:r>
              <a:rPr lang="es-MX" sz="1800" dirty="0" smtClean="0"/>
              <a:t>27 Centro cultural y deportivo Jabonera</a:t>
            </a:r>
          </a:p>
          <a:p>
            <a:r>
              <a:rPr lang="es-MX" sz="1800" dirty="0" smtClean="0"/>
              <a:t>31 Infraestructura en escuelas</a:t>
            </a:r>
          </a:p>
          <a:p>
            <a:r>
              <a:rPr lang="es-MX" sz="1800" dirty="0" smtClean="0"/>
              <a:t>34 Bosque Venustiano Carranza y Plaza Mayor</a:t>
            </a:r>
          </a:p>
          <a:p>
            <a:r>
              <a:rPr lang="es-MX" sz="1800" dirty="0" smtClean="0"/>
              <a:t>35 Mantenimiento y conservación de áreas verdes</a:t>
            </a:r>
          </a:p>
          <a:p>
            <a:endParaRPr lang="es-MX" sz="1800" dirty="0" smtClean="0"/>
          </a:p>
        </p:txBody>
      </p:sp>
      <p:sp>
        <p:nvSpPr>
          <p:cNvPr id="4" name="3 Marcador de contenido"/>
          <p:cNvSpPr>
            <a:spLocks noGrp="1"/>
          </p:cNvSpPr>
          <p:nvPr>
            <p:ph sz="half" idx="2"/>
          </p:nvPr>
        </p:nvSpPr>
        <p:spPr/>
        <p:txBody>
          <a:bodyPr>
            <a:normAutofit/>
          </a:bodyPr>
          <a:lstStyle/>
          <a:p>
            <a:r>
              <a:rPr lang="es-MX" sz="1800" dirty="0"/>
              <a:t>42 Techumbres</a:t>
            </a:r>
          </a:p>
          <a:p>
            <a:r>
              <a:rPr lang="es-MX" sz="1800" dirty="0"/>
              <a:t>51 Infraestructura deportiva</a:t>
            </a:r>
          </a:p>
          <a:p>
            <a:r>
              <a:rPr lang="es-MX" sz="1800" dirty="0" smtClean="0"/>
              <a:t>66 Prevención de adicciones</a:t>
            </a:r>
          </a:p>
          <a:p>
            <a:r>
              <a:rPr lang="es-MX" sz="1800" dirty="0" smtClean="0"/>
              <a:t>67 Prevención de embarazo adolescente</a:t>
            </a:r>
          </a:p>
          <a:p>
            <a:r>
              <a:rPr lang="es-MX" sz="1800" dirty="0" smtClean="0"/>
              <a:t>69 Programa crónico degenerativo obesidad y otros</a:t>
            </a:r>
          </a:p>
          <a:p>
            <a:r>
              <a:rPr lang="es-MX" sz="1800" dirty="0" smtClean="0"/>
              <a:t>74 Jóvenes en movimiento</a:t>
            </a:r>
          </a:p>
          <a:p>
            <a:r>
              <a:rPr lang="es-MX" sz="1800" dirty="0" smtClean="0"/>
              <a:t>82 DIF</a:t>
            </a:r>
          </a:p>
          <a:p>
            <a:r>
              <a:rPr lang="es-MX" sz="1800" dirty="0" smtClean="0"/>
              <a:t>83 Instituto Municipal del Deporte</a:t>
            </a:r>
          </a:p>
          <a:p>
            <a:r>
              <a:rPr lang="es-MX" sz="1800" dirty="0" smtClean="0"/>
              <a:t>84 Instituto de la Mujer</a:t>
            </a:r>
          </a:p>
          <a:p>
            <a:r>
              <a:rPr lang="es-MX" sz="1800" dirty="0" smtClean="0"/>
              <a:t>85 Instituto Municipal de Cultura y educación</a:t>
            </a:r>
            <a:endParaRPr lang="es-MX" sz="1800" dirty="0"/>
          </a:p>
        </p:txBody>
      </p:sp>
    </p:spTree>
    <p:extLst>
      <p:ext uri="{BB962C8B-B14F-4D97-AF65-F5344CB8AC3E}">
        <p14:creationId xmlns:p14="http://schemas.microsoft.com/office/powerpoint/2010/main" val="12774425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PROGRAMAS CON RECURSOS CONCURRENTES</a:t>
            </a:r>
            <a:endParaRPr lang="es-MX"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738506509"/>
              </p:ext>
            </p:extLst>
          </p:nvPr>
        </p:nvGraphicFramePr>
        <p:xfrm>
          <a:off x="827584" y="3089942"/>
          <a:ext cx="7200801" cy="2283274"/>
        </p:xfrm>
        <a:graphic>
          <a:graphicData uri="http://schemas.openxmlformats.org/drawingml/2006/table">
            <a:tbl>
              <a:tblPr firstRow="1" firstCol="1" bandRow="1">
                <a:tableStyleId>{7DF18680-E054-41AD-8BC1-D1AEF772440D}</a:tableStyleId>
              </a:tblPr>
              <a:tblGrid>
                <a:gridCol w="2520280"/>
                <a:gridCol w="1152128"/>
                <a:gridCol w="1152128"/>
                <a:gridCol w="1152128"/>
                <a:gridCol w="1224137"/>
              </a:tblGrid>
              <a:tr h="587983">
                <a:tc>
                  <a:txBody>
                    <a:bodyPr/>
                    <a:lstStyle/>
                    <a:p>
                      <a:pPr algn="ctr">
                        <a:lnSpc>
                          <a:spcPct val="115000"/>
                        </a:lnSpc>
                        <a:spcAft>
                          <a:spcPts val="0"/>
                        </a:spcAft>
                      </a:pPr>
                      <a:r>
                        <a:rPr lang="es-MX" sz="900">
                          <a:effectLst/>
                        </a:rPr>
                        <a:t>NOMBRE DEL PROGRAMA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900">
                          <a:effectLst/>
                        </a:rPr>
                        <a:t>IMPORTE TOTAL PROGRAMA</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900">
                          <a:effectLst/>
                        </a:rPr>
                        <a:t>INGRESOS MUNICIPALES</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900">
                          <a:effectLst/>
                        </a:rPr>
                        <a:t>TRANSFERENCIA ESTATAL</a:t>
                      </a:r>
                      <a:endParaRPr lang="es-MX"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MX" sz="900">
                          <a:effectLst/>
                        </a:rPr>
                        <a:t>TRANSFERENCIA FEDERAL</a:t>
                      </a:r>
                      <a:endParaRPr lang="es-MX" sz="1100">
                        <a:effectLst/>
                        <a:latin typeface="Calibri"/>
                        <a:ea typeface="Calibri"/>
                        <a:cs typeface="Times New Roman"/>
                      </a:endParaRPr>
                    </a:p>
                  </a:txBody>
                  <a:tcPr marL="44450" marR="44450" marT="0" marB="0" anchor="ctr"/>
                </a:tc>
              </a:tr>
              <a:tr h="374171">
                <a:tc>
                  <a:txBody>
                    <a:bodyPr/>
                    <a:lstStyle/>
                    <a:p>
                      <a:pPr>
                        <a:lnSpc>
                          <a:spcPct val="115000"/>
                        </a:lnSpc>
                        <a:spcAft>
                          <a:spcPts val="0"/>
                        </a:spcAft>
                      </a:pPr>
                      <a:r>
                        <a:rPr lang="es-MX" sz="900">
                          <a:effectLst/>
                        </a:rPr>
                        <a:t>SUBSEMUN</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$40,000,000.00</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$10,000,000.00</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$0.00 </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$30,000,000.00</a:t>
                      </a:r>
                      <a:endParaRPr lang="es-MX" sz="1100">
                        <a:effectLst/>
                        <a:latin typeface="Calibri"/>
                        <a:ea typeface="Calibri"/>
                        <a:cs typeface="Times New Roman"/>
                      </a:endParaRPr>
                    </a:p>
                  </a:txBody>
                  <a:tcPr marL="44450" marR="44450" marT="0" marB="0" anchor="ctr"/>
                </a:tc>
              </a:tr>
              <a:tr h="572778">
                <a:tc>
                  <a:txBody>
                    <a:bodyPr/>
                    <a:lstStyle/>
                    <a:p>
                      <a:pPr>
                        <a:lnSpc>
                          <a:spcPct val="115000"/>
                        </a:lnSpc>
                        <a:spcAft>
                          <a:spcPts val="0"/>
                        </a:spcAft>
                      </a:pPr>
                      <a:r>
                        <a:rPr lang="es-MX" sz="900">
                          <a:effectLst/>
                        </a:rPr>
                        <a:t>RESCATE DE ESPACIOS PUBLICOS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$8,300,000.00</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$5,180,000.00</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 $0.00 </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$3,120,000.00</a:t>
                      </a:r>
                      <a:endParaRPr lang="es-MX" sz="1100">
                        <a:effectLst/>
                        <a:latin typeface="Calibri"/>
                        <a:ea typeface="Calibri"/>
                        <a:cs typeface="Times New Roman"/>
                      </a:endParaRPr>
                    </a:p>
                  </a:txBody>
                  <a:tcPr marL="44450" marR="44450" marT="0" marB="0" anchor="ctr"/>
                </a:tc>
              </a:tr>
              <a:tr h="374171">
                <a:tc>
                  <a:txBody>
                    <a:bodyPr/>
                    <a:lstStyle/>
                    <a:p>
                      <a:pPr>
                        <a:lnSpc>
                          <a:spcPct val="115000"/>
                        </a:lnSpc>
                        <a:spcAft>
                          <a:spcPts val="0"/>
                        </a:spcAft>
                      </a:pPr>
                      <a:r>
                        <a:rPr lang="es-MX" sz="900">
                          <a:effectLst/>
                        </a:rPr>
                        <a:t>HABITAT</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$26,640,000.00</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$10,000,000.00</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 $0.00 </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$16,640,000.00</a:t>
                      </a:r>
                      <a:endParaRPr lang="es-MX" sz="1100">
                        <a:effectLst/>
                        <a:latin typeface="Calibri"/>
                        <a:ea typeface="Calibri"/>
                        <a:cs typeface="Times New Roman"/>
                      </a:endParaRPr>
                    </a:p>
                  </a:txBody>
                  <a:tcPr marL="44450" marR="44450" marT="0" marB="0" anchor="ctr"/>
                </a:tc>
              </a:tr>
              <a:tr h="374171">
                <a:tc>
                  <a:txBody>
                    <a:bodyPr/>
                    <a:lstStyle/>
                    <a:p>
                      <a:pPr>
                        <a:lnSpc>
                          <a:spcPct val="115000"/>
                        </a:lnSpc>
                        <a:spcAft>
                          <a:spcPts val="0"/>
                        </a:spcAft>
                      </a:pPr>
                      <a:r>
                        <a:rPr lang="es-MX" sz="900">
                          <a:effectLst/>
                        </a:rPr>
                        <a:t>TOTALES</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$74,940,000.00</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$25,180,000.00</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a:effectLst/>
                        </a:rPr>
                        <a:t>$0.00</a:t>
                      </a:r>
                      <a:endParaRPr lang="es-MX"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MX" sz="900" dirty="0">
                          <a:effectLst/>
                        </a:rPr>
                        <a:t>$49,760,000.00</a:t>
                      </a:r>
                      <a:endParaRPr lang="es-MX"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2150649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GLOSARIO</a:t>
            </a:r>
            <a:endParaRPr lang="es-MX" dirty="0"/>
          </a:p>
        </p:txBody>
      </p:sp>
      <p:sp>
        <p:nvSpPr>
          <p:cNvPr id="3" name="2 Marcador de contenido"/>
          <p:cNvSpPr>
            <a:spLocks noGrp="1"/>
          </p:cNvSpPr>
          <p:nvPr>
            <p:ph idx="1"/>
          </p:nvPr>
        </p:nvSpPr>
        <p:spPr/>
        <p:txBody>
          <a:bodyPr>
            <a:normAutofit fontScale="47500" lnSpcReduction="20000"/>
          </a:bodyPr>
          <a:lstStyle/>
          <a:p>
            <a:pPr lvl="0" algn="just"/>
            <a:r>
              <a:rPr lang="es-MX" b="1" dirty="0"/>
              <a:t>Adquisiciones públicas: </a:t>
            </a:r>
            <a:r>
              <a:rPr lang="es-MX" dirty="0"/>
              <a:t>toda clase de convenios o contratos, cualquiera que sea su denominación legal, que el municipio, sus dependencias o entidades celebren para la compra de insumos, materiales, mercancías, materias primas y bienes muebles que tengan por objeto cubrir las necesidades comunes de las dependencias de la Administración Pública Municipal, así como aquellos bienes necesarios para la realización de funciones específicas.</a:t>
            </a:r>
          </a:p>
          <a:p>
            <a:pPr algn="just"/>
            <a:endParaRPr lang="es-MX" dirty="0"/>
          </a:p>
          <a:p>
            <a:pPr lvl="0" algn="just"/>
            <a:r>
              <a:rPr lang="es-MX" b="1" dirty="0"/>
              <a:t>Ahorro presupuestario: </a:t>
            </a:r>
            <a:r>
              <a:rPr lang="es-MX" dirty="0"/>
              <a:t>los remanentes de recursos del presupuesto modificado una vez que se hayan cumplido las metas establecidas.</a:t>
            </a:r>
          </a:p>
          <a:p>
            <a:pPr marL="0" indent="0" algn="just">
              <a:buNone/>
            </a:pPr>
            <a:r>
              <a:rPr lang="es-MX" b="1" dirty="0"/>
              <a:t> </a:t>
            </a:r>
            <a:endParaRPr lang="es-MX" dirty="0"/>
          </a:p>
          <a:p>
            <a:pPr lvl="0" algn="just"/>
            <a:r>
              <a:rPr lang="es-MX" b="1" dirty="0"/>
              <a:t>Ayuntamiento:</a:t>
            </a:r>
            <a:r>
              <a:rPr lang="es-MX" dirty="0"/>
              <a:t> constituye la autoridad máxima en el municipio, es independiente, y no habrá autoridad intermedia entre éste y el Gobierno del Estado. Como cuerpo colegiado, tiene carácter deliberante, decisorio, y representante del Municipio.</a:t>
            </a:r>
          </a:p>
          <a:p>
            <a:pPr marL="0" indent="0" algn="just">
              <a:buNone/>
            </a:pPr>
            <a:r>
              <a:rPr lang="es-MX" dirty="0"/>
              <a:t> </a:t>
            </a:r>
          </a:p>
          <a:p>
            <a:pPr lvl="0" algn="just"/>
            <a:r>
              <a:rPr lang="es-MX" b="1" dirty="0"/>
              <a:t>Clasificación Administrativa:</a:t>
            </a:r>
            <a:r>
              <a:rPr lang="es-MX" dirty="0"/>
              <a:t> clasificación presupuestal que tiene como propósitos básicos identificar las unidades administrativas a través de las cuales se realiza la asignación, gestión y rendición de los recursos financieros públicos, así como establecer las bases institucionales y sectoriales para la elaboración y análisis de las estadísticas fiscales, organizadas y agregadas, mediante su integración y consolidación, tal como lo requieren las mejores prácticas y los modelos universales establecidos en la materia. Esta clasificación además permite delimitar con precisión el ámbito de Sector Público de cada orden de gobierno y por ende los alcances de su probable responsabilidad fiscal y cuasi fiscal. </a:t>
            </a:r>
          </a:p>
        </p:txBody>
      </p:sp>
    </p:spTree>
    <p:extLst>
      <p:ext uri="{BB962C8B-B14F-4D97-AF65-F5344CB8AC3E}">
        <p14:creationId xmlns:p14="http://schemas.microsoft.com/office/powerpoint/2010/main" val="23686772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904656"/>
          </a:xfrm>
        </p:spPr>
        <p:txBody>
          <a:bodyPr>
            <a:normAutofit fontScale="47500" lnSpcReduction="20000"/>
          </a:bodyPr>
          <a:lstStyle/>
          <a:p>
            <a:pPr lvl="0" algn="just"/>
            <a:r>
              <a:rPr lang="es-MX" b="1" dirty="0"/>
              <a:t>Clasificación Económica:</a:t>
            </a:r>
            <a:r>
              <a:rPr lang="es-MX" dirty="0"/>
              <a:t> clasificación presupuestal de las transacciones de los entes públicos que permite ordenar a éstas de acuerdo con su naturaleza económica, con el propósito general de analizar y evaluar el impacto de la política y gestión fiscal y sus componentes sobre la economía en general. </a:t>
            </a:r>
          </a:p>
          <a:p>
            <a:pPr marL="0" indent="0" algn="just">
              <a:buNone/>
            </a:pPr>
            <a:r>
              <a:rPr lang="es-MX" dirty="0"/>
              <a:t> </a:t>
            </a:r>
          </a:p>
          <a:p>
            <a:pPr lvl="0" algn="just"/>
            <a:r>
              <a:rPr lang="es-MX" b="1" dirty="0"/>
              <a:t>Clasificación Funcional del Gasto:</a:t>
            </a:r>
            <a:r>
              <a:rPr lang="es-MX" dirty="0"/>
              <a:t> clasificación presupuestal que agrupa los gastos según los propósitos u objetivos socioeconómicos que persiguen los diferentes entes públicos. </a:t>
            </a:r>
          </a:p>
          <a:p>
            <a:pPr marL="0" indent="0" algn="just">
              <a:buNone/>
            </a:pPr>
            <a:r>
              <a:rPr lang="es-MX" dirty="0"/>
              <a:t> </a:t>
            </a:r>
          </a:p>
          <a:p>
            <a:pPr lvl="0" algn="just"/>
            <a:r>
              <a:rPr lang="es-MX" b="1" dirty="0"/>
              <a:t>Clasificación por Fuente de Financiamiento:</a:t>
            </a:r>
            <a:r>
              <a:rPr lang="es-MX" dirty="0"/>
              <a:t> clasificación presupuestal que consiste en presentar los gastos públicos según los agregados genéricos de los recursos empleados para su financiamiento. </a:t>
            </a:r>
          </a:p>
          <a:p>
            <a:pPr algn="just"/>
            <a:r>
              <a:rPr lang="es-MX" dirty="0"/>
              <a:t> </a:t>
            </a:r>
          </a:p>
          <a:p>
            <a:pPr lvl="0" algn="just"/>
            <a:r>
              <a:rPr lang="es-MX" dirty="0"/>
              <a:t>Esta clasificación permite identificar las fuentes u orígenes de los ingresos que financian los egresos y precisar la orientación específica de cada fuente a efecto de controlar su aplicación.</a:t>
            </a:r>
          </a:p>
          <a:p>
            <a:pPr algn="just"/>
            <a:endParaRPr lang="es-MX" dirty="0"/>
          </a:p>
          <a:p>
            <a:pPr lvl="0" algn="just"/>
            <a:r>
              <a:rPr lang="es-MX" b="1" dirty="0"/>
              <a:t>Clasificador por Objeto del Gasto: </a:t>
            </a:r>
            <a:r>
              <a:rPr lang="es-MX" dirty="0"/>
              <a:t>reúne en forma sistemática y homogénea todos los conceptos de gastos descritos. En ese orden, se constituye en un elemento fundamental del sistema general de cuentas donde cada componente destaca aspectos concretos del presupuesto y suministra información que atiende a necesidades diferentes pero enlazadas, permitiendo el vínculo con la contabilidad</a:t>
            </a:r>
            <a:r>
              <a:rPr lang="es-MX" dirty="0" smtClean="0"/>
              <a:t>.</a:t>
            </a:r>
          </a:p>
          <a:p>
            <a:pPr lvl="0" algn="just"/>
            <a:endParaRPr lang="es-MX" dirty="0"/>
          </a:p>
          <a:p>
            <a:pPr lvl="0" algn="just"/>
            <a:r>
              <a:rPr lang="es-MX" b="1" dirty="0"/>
              <a:t>Clasificación por Tipo de Gasto:</a:t>
            </a:r>
            <a:r>
              <a:rPr lang="es-MX" dirty="0"/>
              <a:t> clasificación presupuestal que relaciona las transacciones públicas que generan gastos con los grandes agregados de la clasificación económica presentándolos en Corriente, de Capital y Amortización de la deuda y disminución de pasivos. </a:t>
            </a:r>
          </a:p>
          <a:p>
            <a:pPr marL="0" indent="0" algn="just">
              <a:buNone/>
            </a:pPr>
            <a:r>
              <a:rPr lang="es-MX" dirty="0"/>
              <a:t> </a:t>
            </a:r>
          </a:p>
          <a:p>
            <a:pPr lvl="0" algn="just"/>
            <a:r>
              <a:rPr lang="es-MX" b="1" dirty="0"/>
              <a:t>Clasificación Programática: </a:t>
            </a:r>
            <a:r>
              <a:rPr lang="es-MX" dirty="0"/>
              <a:t>clasificación presupuestal que establece la clasificación de los programas presupuestarios de los entes públicos, que permitirá organizar, en forma representativa y homogénea, las asignaciones de recursos de los programas presupuestarios. </a:t>
            </a:r>
            <a:r>
              <a:rPr lang="es-MX" dirty="0" smtClean="0"/>
              <a:t> </a:t>
            </a:r>
            <a:endParaRPr lang="es-MX" dirty="0"/>
          </a:p>
        </p:txBody>
      </p:sp>
    </p:spTree>
    <p:extLst>
      <p:ext uri="{BB962C8B-B14F-4D97-AF65-F5344CB8AC3E}">
        <p14:creationId xmlns:p14="http://schemas.microsoft.com/office/powerpoint/2010/main" val="16603719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976664"/>
          </a:xfrm>
        </p:spPr>
        <p:txBody>
          <a:bodyPr>
            <a:normAutofit fontScale="47500" lnSpcReduction="20000"/>
          </a:bodyPr>
          <a:lstStyle/>
          <a:p>
            <a:pPr marL="0" indent="0" algn="just">
              <a:buNone/>
            </a:pPr>
            <a:r>
              <a:rPr lang="es-MX" dirty="0"/>
              <a:t> </a:t>
            </a:r>
          </a:p>
          <a:p>
            <a:pPr lvl="0" algn="just"/>
            <a:r>
              <a:rPr lang="es-MX" b="1" dirty="0"/>
              <a:t>Déficit Presupuestario:</a:t>
            </a:r>
            <a:r>
              <a:rPr lang="es-MX" dirty="0"/>
              <a:t> el financiamiento que cubre la diferencia entre los montos previstos en la Ley de Ingresos Municipal y el Presupuesto de Egresos Municipal.</a:t>
            </a:r>
          </a:p>
          <a:p>
            <a:pPr marL="0" indent="0" algn="just">
              <a:buNone/>
            </a:pPr>
            <a:r>
              <a:rPr lang="es-MX" dirty="0"/>
              <a:t> </a:t>
            </a:r>
          </a:p>
          <a:p>
            <a:pPr lvl="0" algn="just"/>
            <a:r>
              <a:rPr lang="es-MX" b="1" dirty="0"/>
              <a:t>Deuda Pública:</a:t>
            </a:r>
            <a:r>
              <a:rPr lang="es-MX" dirty="0"/>
              <a:t> las obligaciones de pasivo, directas o contingentes, derivadas de financiamientos a cargo del gobierno municipal, en términos de las disposiciones legales aplicables, sin perjuicio de que dichas obligaciones tengan como propósito operaciones de canje o refinanciamiento.</a:t>
            </a:r>
          </a:p>
          <a:p>
            <a:pPr algn="just"/>
            <a:endParaRPr lang="es-MX" dirty="0"/>
          </a:p>
          <a:p>
            <a:pPr lvl="0" algn="just"/>
            <a:r>
              <a:rPr lang="es-MX" b="1" dirty="0"/>
              <a:t>Deuda Pública Municipal: </a:t>
            </a:r>
            <a:r>
              <a:rPr lang="es-MX" dirty="0"/>
              <a:t>la que contraigan los municipios, por conducto de sus ayuntamientos, como responsables directos o como garantes, avalistas, deudores solidarios, subsidiarios o sustitutos de las entidades de la administración pública paramunicipal a su cargo</a:t>
            </a:r>
            <a:r>
              <a:rPr lang="es-MX" dirty="0" smtClean="0"/>
              <a:t>.</a:t>
            </a:r>
          </a:p>
          <a:p>
            <a:pPr lvl="0" algn="just"/>
            <a:endParaRPr lang="es-MX" dirty="0"/>
          </a:p>
          <a:p>
            <a:pPr lvl="0" algn="just"/>
            <a:r>
              <a:rPr lang="es-MX" b="1" dirty="0"/>
              <a:t>Economías:</a:t>
            </a:r>
            <a:r>
              <a:rPr lang="es-MX" dirty="0"/>
              <a:t> los remanentes de recursos no devengados del presupuesto modificado.</a:t>
            </a:r>
          </a:p>
          <a:p>
            <a:pPr marL="0" indent="0" algn="just">
              <a:buNone/>
            </a:pPr>
            <a:r>
              <a:rPr lang="es-MX" dirty="0"/>
              <a:t> </a:t>
            </a:r>
          </a:p>
          <a:p>
            <a:pPr lvl="0" algn="just"/>
            <a:r>
              <a:rPr lang="es-MX" b="1" dirty="0"/>
              <a:t>Gasto Aprobado:</a:t>
            </a:r>
            <a:r>
              <a:rPr lang="es-MX" dirty="0"/>
              <a:t> es el que refleja las asignaciones presupuestarias anuales comprometidas en el Presupuesto de Egresos.</a:t>
            </a:r>
          </a:p>
          <a:p>
            <a:pPr marL="0" lvl="0" indent="0" algn="just">
              <a:buNone/>
            </a:pPr>
            <a:endParaRPr lang="es-MX" dirty="0"/>
          </a:p>
          <a:p>
            <a:pPr lvl="0" algn="just"/>
            <a:r>
              <a:rPr lang="es-MX" b="1" dirty="0"/>
              <a:t>Gasto de Capital:</a:t>
            </a:r>
            <a:r>
              <a:rPr lang="es-MX" dirty="0"/>
              <a:t> son los gastos destinados a la inversión de capital y las transferencias a los otros componentes institucionales del sistema económico que se efectúan para financiar gastos de éstos con tal propósito.</a:t>
            </a:r>
          </a:p>
          <a:p>
            <a:pPr marL="0" indent="0" algn="just">
              <a:buNone/>
            </a:pPr>
            <a:r>
              <a:rPr lang="es-MX" b="1" dirty="0"/>
              <a:t> </a:t>
            </a:r>
            <a:endParaRPr lang="es-MX" dirty="0"/>
          </a:p>
          <a:p>
            <a:pPr lvl="0" algn="just"/>
            <a:r>
              <a:rPr lang="es-MX" b="1" dirty="0"/>
              <a:t>Gasto Corriente:</a:t>
            </a:r>
            <a:r>
              <a:rPr lang="es-MX" dirty="0"/>
              <a:t> son los gastos de consumo y/o de operación, el arrendamiento de la propiedad y las transferencias otorgadas a los otros componentes institucionales del sistema económico para financiar gastos de esas características</a:t>
            </a:r>
            <a:r>
              <a:rPr lang="es-MX" dirty="0" smtClean="0"/>
              <a:t>.</a:t>
            </a:r>
          </a:p>
          <a:p>
            <a:pPr lvl="0" algn="just"/>
            <a:endParaRPr lang="es-MX" dirty="0"/>
          </a:p>
          <a:p>
            <a:pPr lvl="0" algn="just"/>
            <a:endParaRPr lang="es-MX" dirty="0"/>
          </a:p>
        </p:txBody>
      </p:sp>
    </p:spTree>
    <p:extLst>
      <p:ext uri="{BB962C8B-B14F-4D97-AF65-F5344CB8AC3E}">
        <p14:creationId xmlns:p14="http://schemas.microsoft.com/office/powerpoint/2010/main" val="11925589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6264696"/>
          </a:xfrm>
        </p:spPr>
        <p:txBody>
          <a:bodyPr>
            <a:noAutofit/>
          </a:bodyPr>
          <a:lstStyle/>
          <a:p>
            <a:pPr marL="0" indent="0" algn="just">
              <a:buNone/>
            </a:pPr>
            <a:r>
              <a:rPr lang="es-MX" sz="1600" dirty="0"/>
              <a:t> </a:t>
            </a:r>
            <a:endParaRPr lang="es-MX" sz="1600" dirty="0" smtClean="0"/>
          </a:p>
          <a:p>
            <a:pPr lvl="0" algn="just"/>
            <a:r>
              <a:rPr lang="es-MX" sz="1600" b="1" dirty="0" smtClean="0"/>
              <a:t>Gasto Devengado:</a:t>
            </a:r>
            <a:r>
              <a:rPr lang="es-MX" sz="1600" dirty="0" smtClean="0"/>
              <a:t> es el momento contable que refleja el reconocimiento de una obligación de pago a favor de terceros por la recepción de conformidad de bienes, servicios y obras oportunamente contratados; así como de las obligaciones que derivan de tratados, leyes, decretos, resoluciones y sentencias definitivas.</a:t>
            </a:r>
          </a:p>
          <a:p>
            <a:pPr lvl="0" algn="just"/>
            <a:endParaRPr lang="es-MX" sz="1600" dirty="0"/>
          </a:p>
          <a:p>
            <a:pPr lvl="0" algn="just"/>
            <a:r>
              <a:rPr lang="es-MX" sz="1600" b="1" dirty="0"/>
              <a:t>Gasto Ejercido:</a:t>
            </a:r>
            <a:r>
              <a:rPr lang="es-MX" sz="1600" dirty="0"/>
              <a:t> es el momento contable que refleja la emisión de una cuenta por liquidar certificada o documento equivalente debidamente aprobado por la autoridad competente.</a:t>
            </a:r>
          </a:p>
          <a:p>
            <a:pPr algn="just"/>
            <a:r>
              <a:rPr lang="es-MX" sz="1600" dirty="0"/>
              <a:t> </a:t>
            </a:r>
          </a:p>
          <a:p>
            <a:pPr lvl="0" algn="just"/>
            <a:r>
              <a:rPr lang="es-MX" sz="1600" b="1" dirty="0"/>
              <a:t>Gasto Modificado:</a:t>
            </a:r>
            <a:r>
              <a:rPr lang="es-MX" sz="1600" dirty="0"/>
              <a:t> es el momento contable que refleja la asignación presupuestaria que resulta de incorporar, en su caso, las adecuaciones presupuestarias al presupuesto aprobado</a:t>
            </a:r>
          </a:p>
          <a:p>
            <a:pPr algn="just"/>
            <a:r>
              <a:rPr lang="es-MX" sz="1600" dirty="0"/>
              <a:t> </a:t>
            </a:r>
          </a:p>
          <a:p>
            <a:pPr lvl="0" algn="just"/>
            <a:r>
              <a:rPr lang="es-MX" sz="1600" b="1" dirty="0"/>
              <a:t>Gasto Pagado:</a:t>
            </a:r>
            <a:r>
              <a:rPr lang="es-MX" sz="1600" dirty="0"/>
              <a:t> es el momento contable que refleja la cancelación total o parcial de las obligaciones de pago, que se concreta mediante el desembolso de efectivo o cualquier otro medio de pago.</a:t>
            </a:r>
          </a:p>
          <a:p>
            <a:pPr algn="just"/>
            <a:r>
              <a:rPr lang="es-MX" sz="1600" dirty="0"/>
              <a:t> </a:t>
            </a:r>
          </a:p>
          <a:p>
            <a:pPr lvl="0" algn="just"/>
            <a:r>
              <a:rPr lang="es-MX" sz="1600" b="1" dirty="0"/>
              <a:t>Ingresos Estimados:</a:t>
            </a:r>
            <a:r>
              <a:rPr lang="es-MX" sz="1600" dirty="0"/>
              <a:t> es el que se aprueba anualmente en la Ley de Ingresos, e incluyen los impuestos, cuotas y aportaciones de seguridad social, contribuciones de mejoras, derechos, productos, aprovechamientos, financiamientos internos y externos; así como de la venta de bienes y servicios, además de participaciones, aportaciones, recursos convenidos, y otros ingresos.</a:t>
            </a:r>
          </a:p>
          <a:p>
            <a:pPr lvl="0" algn="just"/>
            <a:endParaRPr lang="es-MX" sz="1600" dirty="0" smtClean="0"/>
          </a:p>
          <a:p>
            <a:pPr algn="just"/>
            <a:endParaRPr lang="es-MX" sz="1600" dirty="0"/>
          </a:p>
        </p:txBody>
      </p:sp>
    </p:spTree>
    <p:extLst>
      <p:ext uri="{BB962C8B-B14F-4D97-AF65-F5344CB8AC3E}">
        <p14:creationId xmlns:p14="http://schemas.microsoft.com/office/powerpoint/2010/main" val="344265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INGRESO PORCENTUAL</a:t>
            </a:r>
            <a:endParaRPr lang="es-MX" dirty="0"/>
          </a:p>
        </p:txBody>
      </p:sp>
      <p:sp>
        <p:nvSpPr>
          <p:cNvPr id="3" name="2 Marcador de contenido"/>
          <p:cNvSpPr>
            <a:spLocks noGrp="1"/>
          </p:cNvSpPr>
          <p:nvPr>
            <p:ph idx="1"/>
          </p:nvPr>
        </p:nvSpPr>
        <p:spPr/>
        <p:txBody>
          <a:bodyPr/>
          <a:lstStyle/>
          <a:p>
            <a:endParaRPr lang="es-MX"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91" t="3907" r="2252" b="4702"/>
          <a:stretch/>
        </p:blipFill>
        <p:spPr bwMode="auto">
          <a:xfrm>
            <a:off x="417240" y="1412776"/>
            <a:ext cx="832412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7402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43197"/>
            <a:ext cx="8229600" cy="5894115"/>
          </a:xfrm>
        </p:spPr>
        <p:txBody>
          <a:bodyPr>
            <a:normAutofit fontScale="47500" lnSpcReduction="20000"/>
          </a:bodyPr>
          <a:lstStyle/>
          <a:p>
            <a:pPr marL="0" indent="0" algn="just">
              <a:buNone/>
            </a:pPr>
            <a:r>
              <a:rPr lang="es-MX" b="1" dirty="0"/>
              <a:t> </a:t>
            </a:r>
            <a:endParaRPr lang="es-MX" dirty="0"/>
          </a:p>
          <a:p>
            <a:pPr lvl="0" algn="just"/>
            <a:r>
              <a:rPr lang="es-MX" b="1" dirty="0"/>
              <a:t>Ingresos Excedentes:</a:t>
            </a:r>
            <a:r>
              <a:rPr lang="es-MX" dirty="0"/>
              <a:t> los recursos que durante el ejercicio fiscal se obtienen en exceso  de los aprobados en la Ley de Ingresos Municipal</a:t>
            </a:r>
            <a:r>
              <a:rPr lang="es-MX" dirty="0" smtClean="0"/>
              <a:t>.</a:t>
            </a:r>
          </a:p>
          <a:p>
            <a:pPr algn="just"/>
            <a:endParaRPr lang="es-MX" b="1" dirty="0" smtClean="0"/>
          </a:p>
          <a:p>
            <a:pPr algn="just"/>
            <a:r>
              <a:rPr lang="es-MX" b="1" dirty="0" smtClean="0"/>
              <a:t>Ingresos </a:t>
            </a:r>
            <a:r>
              <a:rPr lang="es-MX" b="1" dirty="0"/>
              <a:t>Recaudados: </a:t>
            </a:r>
            <a:r>
              <a:rPr lang="es-MX" dirty="0"/>
              <a:t>es el momento contable que refleja el cobro en efectivo o cualquier otro medio de pago de los impuestos, cuotas y aportaciones de seguridad social, contribuciones de mejoras, derechos, productos, aprovechamientos, financiamientos internos y externos; así como de la venta de bienes y servicios, además de participaciones, aportaciones, recursos convenidos, y otros ingresos por parte de los entes públicos</a:t>
            </a:r>
            <a:r>
              <a:rPr lang="es-MX" dirty="0" smtClean="0"/>
              <a:t>.</a:t>
            </a:r>
          </a:p>
          <a:p>
            <a:pPr algn="just"/>
            <a:endParaRPr lang="es-MX" dirty="0"/>
          </a:p>
          <a:p>
            <a:pPr lvl="0" algn="just"/>
            <a:r>
              <a:rPr lang="es-MX" b="1" dirty="0"/>
              <a:t>Obras Públicas:</a:t>
            </a:r>
            <a:r>
              <a:rPr lang="es-MX" dirty="0"/>
              <a:t> los trabajos que tengan por objeto construir, instalar, ampliar, adecuar, remodelar, restaurar, conservar, mantener, modificar y demoler bienes inmuebles.</a:t>
            </a:r>
          </a:p>
          <a:p>
            <a:pPr algn="just"/>
            <a:endParaRPr lang="es-MX" dirty="0"/>
          </a:p>
          <a:p>
            <a:pPr lvl="0" algn="just"/>
            <a:r>
              <a:rPr lang="es-MX" b="1" dirty="0"/>
              <a:t>Presidencia Municipal: </a:t>
            </a:r>
            <a:r>
              <a:rPr lang="es-MX" dirty="0"/>
              <a:t>es el órgano ejecutivo unipersonal, que ejecuta las disposiciones y acuerdos del Ayuntamiento y tiene su representación legal y administrativa.</a:t>
            </a:r>
          </a:p>
          <a:p>
            <a:pPr marL="0" indent="0" algn="just">
              <a:buNone/>
            </a:pPr>
            <a:r>
              <a:rPr lang="es-MX" dirty="0"/>
              <a:t> </a:t>
            </a:r>
          </a:p>
          <a:p>
            <a:pPr lvl="0" algn="just"/>
            <a:r>
              <a:rPr lang="es-MX" b="1" dirty="0"/>
              <a:t>Presupuesto de Egresos Municipal:</a:t>
            </a:r>
            <a:r>
              <a:rPr lang="es-MX" dirty="0"/>
              <a:t> será el que contenga el acuerdo que aprueba el ayuntamiento a iniciativa del Presidente Municipal, para cubrir durante el ejercicio fiscal a partir del primero de enero, las actividades, obras y servicios previstos en los programas y planes de desarrollo de la Administración Pública Municipal</a:t>
            </a:r>
            <a:r>
              <a:rPr lang="es-MX" dirty="0" smtClean="0"/>
              <a:t>.</a:t>
            </a:r>
          </a:p>
          <a:p>
            <a:pPr lvl="0" algn="just"/>
            <a:endParaRPr lang="es-MX" dirty="0"/>
          </a:p>
          <a:p>
            <a:pPr algn="just"/>
            <a:r>
              <a:rPr lang="es-MX" b="1" dirty="0"/>
              <a:t>Programas y proyectos de inversión:</a:t>
            </a:r>
            <a:r>
              <a:rPr lang="es-MX" dirty="0"/>
              <a:t> conjuntos de obras y acciones que lleva a cabo el municipio para la construcción, ampliación, adquisición, modificación, mantenimiento o conservación de activos, con el propósito de solucionar una problemática o atender una necesidad específica y que generan beneficios y costos a lo largo del tiempo</a:t>
            </a:r>
            <a:r>
              <a:rPr lang="es-MX" dirty="0" smtClean="0"/>
              <a:t>.</a:t>
            </a:r>
            <a:endParaRPr lang="es-MX" dirty="0"/>
          </a:p>
          <a:p>
            <a:pPr algn="just"/>
            <a:endParaRPr lang="es-MX" dirty="0"/>
          </a:p>
          <a:p>
            <a:pPr marL="0" lvl="0" indent="0" algn="just">
              <a:buNone/>
            </a:pPr>
            <a:endParaRPr lang="es-MX" dirty="0"/>
          </a:p>
          <a:p>
            <a:pPr marL="0" indent="0" algn="just">
              <a:buNone/>
            </a:pPr>
            <a:endParaRPr lang="es-MX" dirty="0"/>
          </a:p>
        </p:txBody>
      </p:sp>
    </p:spTree>
    <p:extLst>
      <p:ext uri="{BB962C8B-B14F-4D97-AF65-F5344CB8AC3E}">
        <p14:creationId xmlns:p14="http://schemas.microsoft.com/office/powerpoint/2010/main" val="30094083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904656"/>
          </a:xfrm>
        </p:spPr>
        <p:txBody>
          <a:bodyPr>
            <a:normAutofit fontScale="47500" lnSpcReduction="20000"/>
          </a:bodyPr>
          <a:lstStyle/>
          <a:p>
            <a:pPr lvl="0" algn="just"/>
            <a:r>
              <a:rPr lang="es-MX" b="1" dirty="0"/>
              <a:t>Proyecto para Prestación de Servicios: </a:t>
            </a:r>
            <a:r>
              <a:rPr lang="es-MX" dirty="0"/>
              <a:t>conjunto de acciones que se requieran implementar al amparo de un contrato y conforme a lo dispuesto por la Ley de Proyectos para Prestación de Servicios para el Estado Libre y Soberano de Coahuila de Zaragoza, sea a celebrarse o celebrado.</a:t>
            </a:r>
          </a:p>
          <a:p>
            <a:pPr marL="0" indent="0" algn="just">
              <a:buNone/>
            </a:pPr>
            <a:r>
              <a:rPr lang="es-MX" dirty="0"/>
              <a:t> </a:t>
            </a:r>
          </a:p>
          <a:p>
            <a:pPr lvl="0" algn="just"/>
            <a:r>
              <a:rPr lang="es-MX" b="1" dirty="0"/>
              <a:t>Regidores</a:t>
            </a:r>
            <a:r>
              <a:rPr lang="es-MX" dirty="0"/>
              <a:t>: son los miembros del Ayuntamiento encargados de gobernar y administrar, como cuerpo colegiado, al municipio.</a:t>
            </a:r>
          </a:p>
          <a:p>
            <a:pPr marL="0" indent="0" algn="just">
              <a:buNone/>
            </a:pPr>
            <a:r>
              <a:rPr lang="es-MX" dirty="0"/>
              <a:t> </a:t>
            </a:r>
          </a:p>
          <a:p>
            <a:pPr lvl="0" algn="just"/>
            <a:r>
              <a:rPr lang="es-MX" b="1" dirty="0"/>
              <a:t>Remuneración:</a:t>
            </a:r>
            <a:r>
              <a:rPr lang="es-MX" dirty="0"/>
              <a:t> toda percepción de los servidores públicos municipales en efectivo o en especie, incluyendo dietas, aguinaldos, gratificaciones, premios, recompensas, bonos, estímulos, comisiones, compensaciones y cualquier otra, con excepción de los apoyos y los gastos sujetos a comprobación que sean propios del desarrollo del trabajo y los gastos de viaje en actividades oficiales.</a:t>
            </a:r>
          </a:p>
          <a:p>
            <a:pPr marL="0" indent="0" algn="just">
              <a:buNone/>
            </a:pPr>
            <a:r>
              <a:rPr lang="es-MX" dirty="0"/>
              <a:t> </a:t>
            </a:r>
          </a:p>
          <a:p>
            <a:pPr lvl="0" algn="just"/>
            <a:r>
              <a:rPr lang="es-MX" b="1" dirty="0"/>
              <a:t>Servicio público</a:t>
            </a:r>
            <a:r>
              <a:rPr lang="es-MX" dirty="0"/>
              <a:t>: aquella actividad de la administración pública municipal, –central, descentralizada o concesionada a particulares–, creada para asegurar de una manera permanente, regular y continua, la satisfacción de una necesidad colectiva de interés general, sujeta a un régimen de derecho público.</a:t>
            </a:r>
          </a:p>
          <a:p>
            <a:pPr marL="0" indent="0" algn="just">
              <a:buNone/>
            </a:pPr>
            <a:r>
              <a:rPr lang="es-MX" dirty="0"/>
              <a:t> </a:t>
            </a:r>
          </a:p>
          <a:p>
            <a:pPr algn="just"/>
            <a:r>
              <a:rPr lang="es-MX" b="1" dirty="0"/>
              <a:t>Servicios relacionados con las obras públicas:</a:t>
            </a:r>
            <a:r>
              <a:rPr lang="es-MX" dirty="0"/>
              <a:t> los trabajos que tengan por objeto concebir, diseñar y calcular los elementos que integran un proyecto de obra pública; las investigaciones, estudios, asesorías y consultorías que se vinculen con las acciones que regula la Ley de Obras Públicas y Servicios Relacionados con las mismas para el Estado de Coahuila de Zaragoza; la dirección o supervisión de la ejecución de las obras y los estudios que tengan por objeto rehabilitar, corregir o incrementar la eficiencia de las instalaciones</a:t>
            </a:r>
          </a:p>
        </p:txBody>
      </p:sp>
    </p:spTree>
    <p:extLst>
      <p:ext uri="{BB962C8B-B14F-4D97-AF65-F5344CB8AC3E}">
        <p14:creationId xmlns:p14="http://schemas.microsoft.com/office/powerpoint/2010/main" val="20395366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976664"/>
          </a:xfrm>
        </p:spPr>
        <p:txBody>
          <a:bodyPr>
            <a:normAutofit fontScale="47500" lnSpcReduction="20000"/>
          </a:bodyPr>
          <a:lstStyle/>
          <a:p>
            <a:pPr lvl="0" algn="just"/>
            <a:r>
              <a:rPr lang="es-MX" b="1" dirty="0"/>
              <a:t>Síndico: </a:t>
            </a:r>
            <a:r>
              <a:rPr lang="es-MX" dirty="0"/>
              <a:t>es el integrante del Ayuntamiento encargado de vigilar los aspectos financieros del mismo, de procurar y defender los intereses del municipio y representarlo jurídicamente.</a:t>
            </a:r>
          </a:p>
          <a:p>
            <a:pPr marL="0" indent="0" algn="just">
              <a:buNone/>
            </a:pPr>
            <a:r>
              <a:rPr lang="es-MX" dirty="0"/>
              <a:t> </a:t>
            </a:r>
          </a:p>
          <a:p>
            <a:pPr lvl="0" algn="just"/>
            <a:r>
              <a:rPr lang="es-MX" b="1" dirty="0"/>
              <a:t>Sistema de Evaluación del Desempeño:</a:t>
            </a:r>
            <a:r>
              <a:rPr lang="es-MX" dirty="0"/>
              <a:t> el conjunto de elementos metodológicos que permiten realizar una valoración objetiva del desempeño de los programas, bajo los principios de verificación del grado de cumplimiento de metas y objetivos, con base en indicadores estratégicos y de gestión que permitan conocer el impacto social de los programas y de los proyectos.</a:t>
            </a:r>
          </a:p>
          <a:p>
            <a:pPr marL="0" indent="0" algn="just">
              <a:buNone/>
            </a:pPr>
            <a:r>
              <a:rPr lang="es-MX" dirty="0"/>
              <a:t> </a:t>
            </a:r>
          </a:p>
          <a:p>
            <a:pPr lvl="0" algn="just"/>
            <a:r>
              <a:rPr lang="es-MX" b="1" dirty="0"/>
              <a:t>Subsidios y Subvenciones: </a:t>
            </a:r>
            <a:r>
              <a:rPr lang="es-MX" dirty="0"/>
              <a:t>asignaciones que se otorgan para el desarrollo de actividades prioritarias de interés general a través de los entes públicos a los diferentes sectores de la sociedad, con el propósito de: apoyar sus operaciones; mantener los niveles en los precios; apoyar el consumo, la distribución y comercialización de los bienes; motivar la inversión; cubrir impactos financieros; promover la innovación tecnológica; así como para el fomento de las actividades agropecuarias, industriales o de servicios.</a:t>
            </a:r>
          </a:p>
          <a:p>
            <a:pPr marL="0" indent="0" algn="just">
              <a:buNone/>
            </a:pPr>
            <a:r>
              <a:rPr lang="es-MX" dirty="0"/>
              <a:t> </a:t>
            </a:r>
          </a:p>
          <a:p>
            <a:pPr lvl="0" algn="just"/>
            <a:r>
              <a:rPr lang="es-MX" b="1" dirty="0"/>
              <a:t>Subejercicio de Gasto: </a:t>
            </a:r>
            <a:r>
              <a:rPr lang="es-MX" dirty="0"/>
              <a:t>las disponibilidades presupuestarias que resultan, sin cumplir las metas contenidas en los programas o sin contar con el compromiso formal de su ejecución</a:t>
            </a:r>
            <a:r>
              <a:rPr lang="es-MX" dirty="0" smtClean="0"/>
              <a:t>.</a:t>
            </a:r>
          </a:p>
          <a:p>
            <a:pPr lvl="0" algn="just"/>
            <a:endParaRPr lang="es-MX" dirty="0"/>
          </a:p>
          <a:p>
            <a:pPr lvl="0" algn="just"/>
            <a:r>
              <a:rPr lang="es-MX" b="1" dirty="0"/>
              <a:t>Trabajadores de Base</a:t>
            </a:r>
            <a:r>
              <a:rPr lang="es-MX" dirty="0"/>
              <a:t>: serán los no incluidos como trabajadores de confianza, serán inamovibles, de nacionalidad mexicana y sólo podrán ser sustituidos por extranjeros cuando no existan mexicanos que puedan desarrollar el servicio respectivo.</a:t>
            </a:r>
          </a:p>
          <a:p>
            <a:pPr algn="just"/>
            <a:endParaRPr lang="es-MX" dirty="0"/>
          </a:p>
          <a:p>
            <a:pPr lvl="0" algn="just"/>
            <a:r>
              <a:rPr lang="es-MX" b="1" dirty="0"/>
              <a:t>Trabajadores de Confianza</a:t>
            </a:r>
            <a:r>
              <a:rPr lang="es-MX" dirty="0"/>
              <a:t>: todos aquellos que realicen funciones de dirección, vigilancia, inspección, fiscalización, cuando tengan el carácter general dentro de las entidades mencionadas, o bien que por el manejo de fondos, valores o datos de estricta confidencialidad, deban tener tal carácter.  </a:t>
            </a:r>
          </a:p>
          <a:p>
            <a:pPr algn="just"/>
            <a:endParaRPr lang="es-MX" dirty="0"/>
          </a:p>
        </p:txBody>
      </p:sp>
    </p:spTree>
    <p:extLst>
      <p:ext uri="{BB962C8B-B14F-4D97-AF65-F5344CB8AC3E}">
        <p14:creationId xmlns:p14="http://schemas.microsoft.com/office/powerpoint/2010/main" val="1890940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¿HACIA DONDE SE ORIENTA EL PRESUPUESTO?</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29865207"/>
              </p:ext>
            </p:extLst>
          </p:nvPr>
        </p:nvGraphicFramePr>
        <p:xfrm>
          <a:off x="827584" y="2348880"/>
          <a:ext cx="7272808" cy="3017836"/>
        </p:xfrm>
        <a:graphic>
          <a:graphicData uri="http://schemas.openxmlformats.org/drawingml/2006/table">
            <a:tbl>
              <a:tblPr>
                <a:tableStyleId>{616DA210-FB5B-4158-B5E0-FEB733F419BA}</a:tableStyleId>
              </a:tblPr>
              <a:tblGrid>
                <a:gridCol w="4536379"/>
                <a:gridCol w="2736429"/>
              </a:tblGrid>
              <a:tr h="495404">
                <a:tc>
                  <a:txBody>
                    <a:bodyPr/>
                    <a:lstStyle/>
                    <a:p>
                      <a:pPr algn="ctr" fontAlgn="ctr"/>
                      <a:r>
                        <a:rPr lang="es-MX" sz="1400" b="1" u="none" strike="noStrike" dirty="0">
                          <a:solidFill>
                            <a:schemeClr val="bg1"/>
                          </a:solidFill>
                          <a:effectLst/>
                        </a:rPr>
                        <a:t>EJES</a:t>
                      </a:r>
                      <a:endParaRPr lang="es-MX" sz="1400" b="1" i="0" u="none" strike="noStrike" dirty="0">
                        <a:solidFill>
                          <a:schemeClr val="bg1"/>
                        </a:solidFill>
                        <a:effectLst/>
                        <a:latin typeface="Calibri"/>
                      </a:endParaRPr>
                    </a:p>
                  </a:txBody>
                  <a:tcPr marL="9525" marR="9525" marT="9525" marB="0" anchor="ctr">
                    <a:solidFill>
                      <a:schemeClr val="accent3"/>
                    </a:solidFill>
                  </a:tcPr>
                </a:tc>
                <a:tc>
                  <a:txBody>
                    <a:bodyPr/>
                    <a:lstStyle/>
                    <a:p>
                      <a:pPr algn="ctr" fontAlgn="ctr"/>
                      <a:r>
                        <a:rPr lang="es-MX" sz="1400" b="1" u="none" strike="noStrike" dirty="0">
                          <a:solidFill>
                            <a:schemeClr val="bg1"/>
                          </a:solidFill>
                          <a:effectLst/>
                        </a:rPr>
                        <a:t> PRESUPUESTO AUTORIZADO </a:t>
                      </a:r>
                      <a:endParaRPr lang="es-MX" sz="1400" b="1" i="0" u="none" strike="noStrike" dirty="0">
                        <a:solidFill>
                          <a:schemeClr val="bg1"/>
                        </a:solidFill>
                        <a:effectLst/>
                        <a:latin typeface="Calibri"/>
                      </a:endParaRPr>
                    </a:p>
                  </a:txBody>
                  <a:tcPr marL="9525" marR="9525" marT="9525" marB="0" anchor="ctr">
                    <a:solidFill>
                      <a:schemeClr val="accent3"/>
                    </a:solidFill>
                  </a:tcPr>
                </a:tc>
              </a:tr>
              <a:tr h="448340">
                <a:tc>
                  <a:txBody>
                    <a:bodyPr/>
                    <a:lstStyle/>
                    <a:p>
                      <a:pPr algn="l" fontAlgn="ctr"/>
                      <a:r>
                        <a:rPr lang="es-MX" sz="1400" u="none" strike="noStrike" dirty="0">
                          <a:solidFill>
                            <a:schemeClr val="bg1"/>
                          </a:solidFill>
                          <a:effectLst/>
                        </a:rPr>
                        <a:t>EJE 1 Buen Gobierno</a:t>
                      </a:r>
                      <a:endParaRPr lang="es-MX" sz="1400" b="0" i="0" u="none" strike="noStrike" dirty="0">
                        <a:solidFill>
                          <a:schemeClr val="bg1"/>
                        </a:solidFill>
                        <a:effectLst/>
                        <a:latin typeface="Calibri"/>
                      </a:endParaRPr>
                    </a:p>
                  </a:txBody>
                  <a:tcPr marL="9525" marR="9525" marT="9525" marB="0" anchor="ctr">
                    <a:solidFill>
                      <a:schemeClr val="accent3"/>
                    </a:solidFill>
                  </a:tcPr>
                </a:tc>
                <a:tc>
                  <a:txBody>
                    <a:bodyPr/>
                    <a:lstStyle/>
                    <a:p>
                      <a:pPr algn="r"/>
                      <a:r>
                        <a:rPr lang="es-MX" sz="1400" u="none" strike="noStrike" dirty="0">
                          <a:effectLst/>
                        </a:rPr>
                        <a:t> </a:t>
                      </a:r>
                      <a:r>
                        <a:rPr lang="es-MX" sz="1400" b="0" i="0" u="none" strike="noStrike" kern="1200" baseline="0" dirty="0" smtClean="0">
                          <a:solidFill>
                            <a:schemeClr val="tx1"/>
                          </a:solidFill>
                          <a:effectLst/>
                          <a:latin typeface="+mn-lt"/>
                          <a:ea typeface="+mn-ea"/>
                          <a:cs typeface="+mn-cs"/>
                        </a:rPr>
                        <a:t>$ </a:t>
                      </a:r>
                      <a:r>
                        <a:rPr lang="es-MX" sz="1400" b="0" i="0" u="none" strike="noStrike" kern="1200" baseline="0" dirty="0" smtClean="0">
                          <a:solidFill>
                            <a:schemeClr val="tx1"/>
                          </a:solidFill>
                          <a:latin typeface="+mn-lt"/>
                          <a:ea typeface="+mn-ea"/>
                          <a:cs typeface="+mn-cs"/>
                        </a:rPr>
                        <a:t>857,792,825</a:t>
                      </a:r>
                      <a:endParaRPr lang="es-MX" sz="1400" b="0" i="0" u="none" strike="noStrike" dirty="0">
                        <a:solidFill>
                          <a:srgbClr val="000000"/>
                        </a:solidFill>
                        <a:effectLst/>
                        <a:latin typeface="Calibri"/>
                      </a:endParaRPr>
                    </a:p>
                  </a:txBody>
                  <a:tcPr marL="9525" marR="9525" marT="9525" marB="0" anchor="ctr"/>
                </a:tc>
              </a:tr>
              <a:tr h="448340">
                <a:tc>
                  <a:txBody>
                    <a:bodyPr/>
                    <a:lstStyle/>
                    <a:p>
                      <a:pPr algn="l" fontAlgn="ctr"/>
                      <a:r>
                        <a:rPr lang="es-MX" sz="1400" u="none" strike="noStrike" dirty="0">
                          <a:solidFill>
                            <a:schemeClr val="bg1"/>
                          </a:solidFill>
                          <a:effectLst/>
                        </a:rPr>
                        <a:t>EJE 2 Seguridad Ciudadana</a:t>
                      </a:r>
                      <a:endParaRPr lang="es-MX" sz="1400" b="0" i="0" u="none" strike="noStrike" dirty="0">
                        <a:solidFill>
                          <a:schemeClr val="bg1"/>
                        </a:solidFill>
                        <a:effectLst/>
                        <a:latin typeface="Calibri"/>
                      </a:endParaRPr>
                    </a:p>
                  </a:txBody>
                  <a:tcPr marL="9525" marR="9525" marT="9525" marB="0" anchor="ctr">
                    <a:solidFill>
                      <a:schemeClr val="accent3"/>
                    </a:solidFill>
                  </a:tcPr>
                </a:tc>
                <a:tc>
                  <a:txBody>
                    <a:bodyPr/>
                    <a:lstStyle/>
                    <a:p>
                      <a:pPr algn="r" fontAlgn="ctr"/>
                      <a:r>
                        <a:rPr lang="es-MX" sz="1400" u="none" strike="noStrike" dirty="0" smtClean="0">
                          <a:effectLst/>
                        </a:rPr>
                        <a:t>$  </a:t>
                      </a:r>
                      <a:r>
                        <a:rPr lang="es-MX" sz="1400" b="0" i="0" u="none" strike="noStrike" kern="1200" baseline="0" dirty="0" smtClean="0">
                          <a:solidFill>
                            <a:schemeClr val="tx1"/>
                          </a:solidFill>
                          <a:latin typeface="+mn-lt"/>
                          <a:ea typeface="+mn-ea"/>
                          <a:cs typeface="+mn-cs"/>
                        </a:rPr>
                        <a:t>263,753,616</a:t>
                      </a:r>
                      <a:endParaRPr lang="es-MX" sz="1400" b="0" i="0" u="none" strike="noStrike" dirty="0">
                        <a:solidFill>
                          <a:srgbClr val="000000"/>
                        </a:solidFill>
                        <a:effectLst/>
                        <a:latin typeface="Calibri"/>
                      </a:endParaRPr>
                    </a:p>
                  </a:txBody>
                  <a:tcPr marL="9525" marR="9525" marT="9525" marB="0" anchor="ctr"/>
                </a:tc>
              </a:tr>
              <a:tr h="448340">
                <a:tc>
                  <a:txBody>
                    <a:bodyPr/>
                    <a:lstStyle/>
                    <a:p>
                      <a:pPr algn="l" fontAlgn="ctr"/>
                      <a:r>
                        <a:rPr lang="es-MX" sz="1400" u="none" strike="noStrike" dirty="0">
                          <a:solidFill>
                            <a:schemeClr val="bg1"/>
                          </a:solidFill>
                          <a:effectLst/>
                        </a:rPr>
                        <a:t>EJE 3 Medio Ambiente y Entorno Urbano</a:t>
                      </a:r>
                      <a:endParaRPr lang="es-MX" sz="1400" b="0" i="0" u="none" strike="noStrike" dirty="0">
                        <a:solidFill>
                          <a:schemeClr val="bg1"/>
                        </a:solidFill>
                        <a:effectLst/>
                        <a:latin typeface="Calibri"/>
                      </a:endParaRPr>
                    </a:p>
                  </a:txBody>
                  <a:tcPr marL="9525" marR="9525" marT="9525" marB="0" anchor="ctr">
                    <a:solidFill>
                      <a:schemeClr val="accent3"/>
                    </a:solidFill>
                  </a:tcPr>
                </a:tc>
                <a:tc>
                  <a:txBody>
                    <a:bodyPr/>
                    <a:lstStyle/>
                    <a:p>
                      <a:pPr algn="r" fontAlgn="ctr"/>
                      <a:r>
                        <a:rPr lang="es-MX" sz="1400" u="none" strike="noStrike" dirty="0" smtClean="0">
                          <a:effectLst/>
                        </a:rPr>
                        <a:t>$ </a:t>
                      </a:r>
                      <a:r>
                        <a:rPr lang="es-MX" sz="1400" b="0" i="0" u="none" strike="noStrike" kern="1200" baseline="0" dirty="0" smtClean="0">
                          <a:solidFill>
                            <a:schemeClr val="tx1"/>
                          </a:solidFill>
                          <a:latin typeface="+mn-lt"/>
                          <a:ea typeface="+mn-ea"/>
                          <a:cs typeface="+mn-cs"/>
                        </a:rPr>
                        <a:t>743,100,000</a:t>
                      </a:r>
                      <a:endParaRPr lang="es-MX" sz="1400" b="0" i="0" u="none" strike="noStrike" dirty="0">
                        <a:solidFill>
                          <a:srgbClr val="000000"/>
                        </a:solidFill>
                        <a:effectLst/>
                        <a:latin typeface="Calibri"/>
                      </a:endParaRPr>
                    </a:p>
                  </a:txBody>
                  <a:tcPr marL="9525" marR="9525" marT="9525" marB="0" anchor="ctr"/>
                </a:tc>
              </a:tr>
              <a:tr h="448340">
                <a:tc>
                  <a:txBody>
                    <a:bodyPr/>
                    <a:lstStyle/>
                    <a:p>
                      <a:pPr algn="l" fontAlgn="ctr"/>
                      <a:r>
                        <a:rPr lang="es-MX" sz="1400" u="none" strike="noStrike" dirty="0">
                          <a:solidFill>
                            <a:schemeClr val="bg1"/>
                          </a:solidFill>
                          <a:effectLst/>
                        </a:rPr>
                        <a:t>EJE 4 Desarrollo Económico</a:t>
                      </a:r>
                      <a:endParaRPr lang="es-MX" sz="1400" b="0" i="0" u="none" strike="noStrike" dirty="0">
                        <a:solidFill>
                          <a:schemeClr val="bg1"/>
                        </a:solidFill>
                        <a:effectLst/>
                        <a:latin typeface="Calibri"/>
                      </a:endParaRPr>
                    </a:p>
                  </a:txBody>
                  <a:tcPr marL="9525" marR="9525" marT="9525" marB="0" anchor="ctr">
                    <a:solidFill>
                      <a:schemeClr val="accent3"/>
                    </a:solidFill>
                  </a:tcPr>
                </a:tc>
                <a:tc>
                  <a:txBody>
                    <a:bodyPr/>
                    <a:lstStyle/>
                    <a:p>
                      <a:pPr algn="r" fontAlgn="ctr"/>
                      <a:r>
                        <a:rPr lang="es-MX" sz="1400" u="none" strike="noStrike" dirty="0" smtClean="0">
                          <a:effectLst/>
                        </a:rPr>
                        <a:t>$  </a:t>
                      </a:r>
                      <a:r>
                        <a:rPr lang="es-MX" sz="1400" b="0" i="0" u="none" strike="noStrike" kern="1200" baseline="0" dirty="0" smtClean="0">
                          <a:solidFill>
                            <a:schemeClr val="tx1"/>
                          </a:solidFill>
                          <a:latin typeface="+mn-lt"/>
                          <a:ea typeface="+mn-ea"/>
                          <a:cs typeface="+mn-cs"/>
                        </a:rPr>
                        <a:t>39,380,000</a:t>
                      </a:r>
                      <a:endParaRPr lang="es-MX" sz="1400" b="0" i="0" u="none" strike="noStrike" dirty="0">
                        <a:solidFill>
                          <a:srgbClr val="000000"/>
                        </a:solidFill>
                        <a:effectLst/>
                        <a:latin typeface="Calibri"/>
                      </a:endParaRPr>
                    </a:p>
                  </a:txBody>
                  <a:tcPr marL="9525" marR="9525" marT="9525" marB="0" anchor="ctr"/>
                </a:tc>
              </a:tr>
              <a:tr h="448340">
                <a:tc>
                  <a:txBody>
                    <a:bodyPr/>
                    <a:lstStyle/>
                    <a:p>
                      <a:pPr algn="l" fontAlgn="ctr"/>
                      <a:r>
                        <a:rPr lang="es-MX" sz="1400" u="none" strike="noStrike" dirty="0">
                          <a:solidFill>
                            <a:schemeClr val="bg1"/>
                          </a:solidFill>
                          <a:effectLst/>
                        </a:rPr>
                        <a:t>EJE 5 Desarrollo Social</a:t>
                      </a:r>
                      <a:endParaRPr lang="es-MX" sz="1400" b="0" i="0" u="none" strike="noStrike" dirty="0">
                        <a:solidFill>
                          <a:schemeClr val="bg1"/>
                        </a:solidFill>
                        <a:effectLst/>
                        <a:latin typeface="Calibri"/>
                      </a:endParaRPr>
                    </a:p>
                  </a:txBody>
                  <a:tcPr marL="9525" marR="9525" marT="9525" marB="0" anchor="ctr">
                    <a:solidFill>
                      <a:schemeClr val="accent3"/>
                    </a:solidFill>
                  </a:tcPr>
                </a:tc>
                <a:tc>
                  <a:txBody>
                    <a:bodyPr/>
                    <a:lstStyle/>
                    <a:p>
                      <a:pPr algn="r" fontAlgn="ctr"/>
                      <a:r>
                        <a:rPr lang="es-MX" sz="1400" u="none" strike="noStrike" dirty="0" smtClean="0">
                          <a:effectLst/>
                        </a:rPr>
                        <a:t>$  </a:t>
                      </a:r>
                      <a:r>
                        <a:rPr lang="es-MX" sz="1400" b="0" i="0" u="none" strike="noStrike" kern="1200" baseline="0" dirty="0" smtClean="0">
                          <a:solidFill>
                            <a:schemeClr val="tx1"/>
                          </a:solidFill>
                          <a:latin typeface="+mn-lt"/>
                          <a:ea typeface="+mn-ea"/>
                          <a:cs typeface="+mn-cs"/>
                        </a:rPr>
                        <a:t>278,990,000</a:t>
                      </a:r>
                      <a:endParaRPr lang="es-MX" sz="1400" b="0" i="0" u="none" strike="noStrike" dirty="0">
                        <a:solidFill>
                          <a:srgbClr val="000000"/>
                        </a:solidFill>
                        <a:effectLst/>
                        <a:latin typeface="Calibri"/>
                      </a:endParaRPr>
                    </a:p>
                  </a:txBody>
                  <a:tcPr marL="9525" marR="9525" marT="9525" marB="0" anchor="ctr"/>
                </a:tc>
              </a:tr>
              <a:tr h="280732">
                <a:tc>
                  <a:txBody>
                    <a:bodyPr/>
                    <a:lstStyle/>
                    <a:p>
                      <a:pPr algn="l" fontAlgn="ctr"/>
                      <a:r>
                        <a:rPr lang="es-MX" sz="1400" u="none" strike="noStrike" dirty="0">
                          <a:solidFill>
                            <a:schemeClr val="bg1"/>
                          </a:solidFill>
                          <a:effectLst/>
                        </a:rPr>
                        <a:t>TOTAL</a:t>
                      </a:r>
                      <a:endParaRPr lang="es-MX" sz="1400" b="0" i="0" u="none" strike="noStrike" dirty="0">
                        <a:solidFill>
                          <a:schemeClr val="bg1"/>
                        </a:solidFill>
                        <a:effectLst/>
                        <a:latin typeface="Calibri"/>
                      </a:endParaRPr>
                    </a:p>
                  </a:txBody>
                  <a:tcPr marL="9525" marR="9525" marT="9525" marB="0" anchor="ctr">
                    <a:solidFill>
                      <a:schemeClr val="accent3"/>
                    </a:solidFill>
                  </a:tcPr>
                </a:tc>
                <a:tc>
                  <a:txBody>
                    <a:bodyPr/>
                    <a:lstStyle/>
                    <a:p>
                      <a:pPr algn="r" fontAlgn="ctr"/>
                      <a:r>
                        <a:rPr lang="es-MX" sz="1400" u="none" strike="noStrike" dirty="0" smtClean="0">
                          <a:effectLst/>
                        </a:rPr>
                        <a:t>$  </a:t>
                      </a:r>
                      <a:r>
                        <a:rPr lang="es-MX" sz="1400" b="0" i="0" u="none" strike="noStrike" kern="1200" baseline="0" dirty="0" smtClean="0">
                          <a:solidFill>
                            <a:schemeClr val="tx1"/>
                          </a:solidFill>
                          <a:latin typeface="+mn-lt"/>
                          <a:ea typeface="+mn-ea"/>
                          <a:cs typeface="+mn-cs"/>
                        </a:rPr>
                        <a:t>2,183,016,442</a:t>
                      </a:r>
                      <a:endParaRPr lang="es-MX" sz="14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308411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lstStyle/>
          <a:p>
            <a:endParaRPr lang="es-MX"/>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8744822"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59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PROGRAMAS</a:t>
            </a:r>
            <a:endParaRPr lang="es-MX" dirty="0"/>
          </a:p>
        </p:txBody>
      </p:sp>
      <p:sp>
        <p:nvSpPr>
          <p:cNvPr id="3" name="2 Marcador de contenido"/>
          <p:cNvSpPr>
            <a:spLocks noGrp="1"/>
          </p:cNvSpPr>
          <p:nvPr>
            <p:ph idx="1"/>
          </p:nvPr>
        </p:nvSpPr>
        <p:spPr>
          <a:xfrm>
            <a:off x="457200" y="1196752"/>
            <a:ext cx="8229600" cy="1789659"/>
          </a:xfrm>
        </p:spPr>
        <p:txBody>
          <a:bodyPr>
            <a:normAutofit/>
          </a:bodyPr>
          <a:lstStyle/>
          <a:p>
            <a:pPr algn="just"/>
            <a:r>
              <a:rPr lang="es-MX" sz="1800" dirty="0" smtClean="0"/>
              <a:t>Como punto de partida para la elaboración del Presupuesto 2016, todas las áreas realizaron un diagnóstico en base a la Metodología del Marco Lógico, que dio pie a sus Programas Presupuestales, en donde se establecieron sus prioridades y metas a alcanzar, acorde al Plan Municipal de Desarrollo.</a:t>
            </a:r>
          </a:p>
        </p:txBody>
      </p:sp>
      <p:pic>
        <p:nvPicPr>
          <p:cNvPr id="7" name="Picture 4" descr="C:\Users\Rafael Olivares\Documents\ROG 2015 2016\TESORERIA\programacion y presupuesto\2016\Presupuesto 2016\COMPARECENCIA\evidencia marco logico\medio ambien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61" y="2636912"/>
            <a:ext cx="4053447" cy="22863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Rafael Olivares\Documents\ROG 2015 2016\TESORERIA\programacion y presupuesto\2016\Presupuesto 2016\COMPARECENCIA\evidencia marco logico\di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17"/>
          <a:stretch/>
        </p:blipFill>
        <p:spPr bwMode="auto">
          <a:xfrm>
            <a:off x="4919118" y="2636913"/>
            <a:ext cx="3728480" cy="22863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Rafael Olivares\Documents\ROG 2015 2016\TESORERIA\programacion y presupuesto\2016\Presupuesto 2016\COMPARECENCIA\evidencia marco logico\Servicios Publico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10" r="11179"/>
          <a:stretch/>
        </p:blipFill>
        <p:spPr bwMode="auto">
          <a:xfrm>
            <a:off x="2640111" y="4314423"/>
            <a:ext cx="4072081" cy="229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528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12129</TotalTime>
  <Words>7790</Words>
  <Application>Microsoft Office PowerPoint</Application>
  <PresentationFormat>Presentación en pantalla (4:3)</PresentationFormat>
  <Paragraphs>2071</Paragraphs>
  <Slides>62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62</vt:i4>
      </vt:variant>
    </vt:vector>
  </HeadingPairs>
  <TitlesOfParts>
    <vt:vector size="67" baseType="lpstr">
      <vt:lpstr>Arial</vt:lpstr>
      <vt:lpstr>Calibri</vt:lpstr>
      <vt:lpstr>Calibri Light</vt:lpstr>
      <vt:lpstr>Times New Roman</vt:lpstr>
      <vt:lpstr>Tema de Office</vt:lpstr>
      <vt:lpstr>Presentación de PowerPoint</vt:lpstr>
      <vt:lpstr>BIENVENIDO</vt:lpstr>
      <vt:lpstr>Presentación de PowerPoint</vt:lpstr>
      <vt:lpstr>Presentación de PowerPoint</vt:lpstr>
      <vt:lpstr>¿DE DONDE OBTIENE EL GOBIERNO SUS RECURSOS?</vt:lpstr>
      <vt:lpstr>INGRESO PORCENTUAL</vt:lpstr>
      <vt:lpstr>¿HACIA DONDE SE ORIENTA EL PRESUPUESTO?</vt:lpstr>
      <vt:lpstr>Presentación de PowerPoint</vt:lpstr>
      <vt:lpstr>PROGRAMAS</vt:lpstr>
      <vt:lpstr>CLASIFICACION POR FUENTE DE FINANCIAMIENTO</vt:lpstr>
      <vt:lpstr>CLASIFICACION PROGRAMÁTICA</vt:lpstr>
      <vt:lpstr>CLASIFICACIÓN PROGRAMÁTICA</vt:lpstr>
      <vt:lpstr>PRESUPUESTO PROGRAMÁTICO</vt:lpstr>
      <vt:lpstr>Presentación de PowerPoint</vt:lpstr>
      <vt:lpstr>Presentación de PowerPoint</vt:lpstr>
      <vt:lpstr>Presentación de PowerPoint</vt:lpstr>
      <vt:lpstr>Presentación de PowerPoint</vt:lpstr>
      <vt:lpstr>Presentación de PowerPoint</vt:lpstr>
      <vt:lpstr>Presentación de PowerPoint</vt:lpstr>
      <vt:lpstr>MEDICION DEL DESEMPEÑO</vt:lpstr>
      <vt:lpstr>Presentación de PowerPoint</vt:lpstr>
      <vt:lpstr>CLASIFICACIÓN POR TIPO DE GASTO</vt:lpstr>
      <vt:lpstr>Presentación de PowerPoint</vt:lpstr>
      <vt:lpstr>CLASIFICACIÓN ADMINISTRATIVA</vt:lpstr>
      <vt:lpstr>CLASIFICACIÓN ECONÓMICA</vt:lpstr>
      <vt:lpstr>CLASIFICACIÓN ECONÓMICA</vt:lpstr>
      <vt:lpstr>Presentación de PowerPoint</vt:lpstr>
      <vt:lpstr>CLASIFICACIÓN FUNCIONAL</vt:lpstr>
      <vt:lpstr>Presentación de PowerPoint</vt:lpstr>
      <vt:lpstr>CLASIFICACIÓN POR FUENTE DE FINANCIAMIENTO</vt:lpstr>
      <vt:lpstr>CLASIFICACIÓN POR OBJETO DEL GASTO</vt:lpstr>
      <vt:lpstr>CLASIFICACIÓN POR OBJETO DE GASTO</vt:lpstr>
      <vt:lpstr>Presentación de PowerPoint</vt:lpstr>
      <vt:lpstr>Presentación de PowerPoint</vt:lpstr>
      <vt:lpstr>Presentación de PowerPoint</vt:lpstr>
      <vt:lpstr>ORGANISMOS DESCENTRALIZADOS</vt:lpstr>
      <vt:lpstr>ORGANISMOS DESCENTRALIZADOS</vt:lpstr>
      <vt:lpstr>SUBSIDIOS Y AYUDAS SOCIALES</vt:lpstr>
      <vt:lpstr>ORGANISMOS DE LA SOCIEDAD CIVIL</vt:lpstr>
      <vt:lpstr>TRANSPARENCIA</vt:lpstr>
      <vt:lpstr>PLAZAS DE PERSONAL</vt:lpstr>
      <vt:lpstr>Presentación de PowerPoint</vt:lpstr>
      <vt:lpstr>TABULADOR DE SERVIDORES PÚBLICOS</vt:lpstr>
      <vt:lpstr>PLAZAS DE SEGURIDAD PUBLICA</vt:lpstr>
      <vt:lpstr>TABULADOR SEGURIDAD PÚBLICA</vt:lpstr>
      <vt:lpstr>PRESTACIONES SINDICALES</vt:lpstr>
      <vt:lpstr>CRITERIOS PARA INCREMENTO SALARIAL</vt:lpstr>
      <vt:lpstr>ADQUISICIONES</vt:lpstr>
      <vt:lpstr>Presentación de PowerPoint</vt:lpstr>
      <vt:lpstr>DEUDA PÚBLICA</vt:lpstr>
      <vt:lpstr>Presentación de PowerPoint</vt:lpstr>
      <vt:lpstr>RECURSOS FEDERALES</vt:lpstr>
      <vt:lpstr>CUENTAS BANCARIAS PRODUCTIVAS</vt:lpstr>
      <vt:lpstr>ATENCION A NIÑOS Y ADOLESCENTES</vt:lpstr>
      <vt:lpstr>PROGRAMAS CON RECURSOS CONCURRENTES</vt:lpstr>
      <vt:lpstr>GLOSARIO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PRESUPUESTO CIUDADANO 2014</dc:title>
  <dc:creator>Rafael Olivares</dc:creator>
  <cp:lastModifiedBy>Yaneth Aguilar Veliz</cp:lastModifiedBy>
  <cp:revision>126</cp:revision>
  <dcterms:created xsi:type="dcterms:W3CDTF">2014-07-28T19:22:10Z</dcterms:created>
  <dcterms:modified xsi:type="dcterms:W3CDTF">2016-11-22T17:19:39Z</dcterms:modified>
</cp:coreProperties>
</file>