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omments/comment1.xml" ContentType="application/vnd.openxmlformats-officedocument.presentationml.comment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4" r:id="rId1"/>
  </p:sldMasterIdLst>
  <p:notesMasterIdLst>
    <p:notesMasterId r:id="rId16"/>
  </p:notesMasterIdLst>
  <p:sldIdLst>
    <p:sldId id="276" r:id="rId2"/>
    <p:sldId id="279" r:id="rId3"/>
    <p:sldId id="260" r:id="rId4"/>
    <p:sldId id="267" r:id="rId5"/>
    <p:sldId id="261" r:id="rId6"/>
    <p:sldId id="262" r:id="rId7"/>
    <p:sldId id="263" r:id="rId8"/>
    <p:sldId id="278" r:id="rId9"/>
    <p:sldId id="280" r:id="rId10"/>
    <p:sldId id="264" r:id="rId11"/>
    <p:sldId id="272" r:id="rId12"/>
    <p:sldId id="274" r:id="rId13"/>
    <p:sldId id="275" r:id="rId14"/>
    <p:sldId id="277" r:id="rId15"/>
  </p:sldIdLst>
  <p:sldSz cx="9144000" cy="6858000" type="screen4x3"/>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uis Alejandro Flores" initials="LAF" lastIdx="1" clrIdx="0">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986918"/>
    <a:srgbClr val="806542"/>
    <a:srgbClr val="A68F70"/>
    <a:srgbClr val="C0C0C0"/>
    <a:srgbClr val="969696"/>
    <a:srgbClr val="E65F00"/>
    <a:srgbClr val="FFCD64"/>
    <a:srgbClr val="923B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Estilo medio 2 - Énfasis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D113A9D2-9D6B-4929-AA2D-F23B5EE8CBE7}" styleName="Estilo temático 2 - Énfasis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073A0DAA-6AF3-43AB-8588-CEC1D06C72B9}" styleName="Estilo medio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69CF1AB2-1976-4502-BF36-3FF5EA218861}" styleName="Estilo medio 4 - Énfasis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F5AB1C69-6EDB-4FF4-983F-18BD219EF322}" styleName="Estilo medio 2 - Énfasis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306799F8-075E-4A3A-A7F6-7FBC6576F1A4}" styleName="Estilo temático 2 - Énfasis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C7853C-536D-4A76-A0AE-DD22124D55A5}" styleName="Estilo temático 1 - Énfasis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8799B23B-EC83-4686-B30A-512413B5E67A}" styleName="Estilo claro 3 - Acento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D03447BB-5D67-496B-8E87-E561075AD55C}" styleName="Estilo oscuro 1 - Énfasis 3">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3"/>
          </a:solidFill>
        </a:fill>
      </a:tcStyle>
    </a:wholeTbl>
    <a:band1H>
      <a:tcStyle>
        <a:tcBdr/>
        <a:fill>
          <a:solidFill>
            <a:schemeClr val="accent3">
              <a:shade val="60000"/>
            </a:schemeClr>
          </a:solidFill>
        </a:fill>
      </a:tcStyle>
    </a:band1H>
    <a:band1V>
      <a:tcStyle>
        <a:tcBdr/>
        <a:fill>
          <a:solidFill>
            <a:schemeClr val="accent3">
              <a:shade val="60000"/>
            </a:schemeClr>
          </a:solidFill>
        </a:fill>
      </a:tcStyle>
    </a:band1V>
    <a:lastCol>
      <a:tcTxStyle b="on"/>
      <a:tcStyle>
        <a:tcBdr>
          <a:left>
            <a:ln w="25400" cmpd="sng">
              <a:solidFill>
                <a:schemeClr val="lt1"/>
              </a:solidFill>
            </a:ln>
          </a:left>
        </a:tcBdr>
        <a:fill>
          <a:solidFill>
            <a:schemeClr val="accent3">
              <a:shade val="60000"/>
            </a:schemeClr>
          </a:solidFill>
        </a:fill>
      </a:tcStyle>
    </a:lastCol>
    <a:firstCol>
      <a:tcTxStyle b="on"/>
      <a:tcStyle>
        <a:tcBdr>
          <a:right>
            <a:ln w="25400" cmpd="sng">
              <a:solidFill>
                <a:schemeClr val="lt1"/>
              </a:solidFill>
            </a:ln>
          </a:right>
        </a:tcBdr>
        <a:fill>
          <a:solidFill>
            <a:schemeClr val="accent3">
              <a:shade val="60000"/>
            </a:schemeClr>
          </a:solidFill>
        </a:fill>
      </a:tcStyle>
    </a:firstCol>
    <a:lastRow>
      <a:tcTxStyle b="on"/>
      <a:tcStyle>
        <a:tcBdr>
          <a:top>
            <a:ln w="25400" cmpd="sng">
              <a:solidFill>
                <a:schemeClr val="lt1"/>
              </a:solidFill>
            </a:ln>
          </a:top>
        </a:tcBdr>
        <a:fill>
          <a:solidFill>
            <a:schemeClr val="accent3">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0505E3EF-67EA-436B-97B2-0124C06EBD24}" styleName="Estilo medio 4 - Énfasis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93296810-A885-4BE3-A3E7-6D5BEEA58F35}" styleName="Estilo medio 2 - Énfasis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16D9F66E-5EB9-4882-86FB-DCBF35E3C3E4}" styleName="Estilo medio 4 - Énfasis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8A107856-5554-42FB-B03E-39F5DBC370BA}" styleName="Estilo medio 4 - Énfasis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21E4AEA4-8DFA-4A89-87EB-49C32662AFE0}" styleName="Estilo medio 2 - Énfasis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676" autoAdjust="0"/>
    <p:restoredTop sz="94660"/>
  </p:normalViewPr>
  <p:slideViewPr>
    <p:cSldViewPr>
      <p:cViewPr varScale="1">
        <p:scale>
          <a:sx n="89" d="100"/>
          <a:sy n="89" d="100"/>
        </p:scale>
        <p:origin x="1373" y="-379"/>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15-11-21T14:37:24.692" idx="1">
    <p:pos x="4054" y="3467"/>
    <p:text>La presente tabla es sólo un ejemplo, y se debe tener en cuenta que la información se deberá extraer del SIIF una vez que se cargue el Layout del presupuesto de egresos 2016.
La clasificación administrativa en cuanto al ramo y unidad ejecutora a debe coincidir con la estructura organizacional del municipio.</p:text>
    <p:extLst>
      <p:ext uri="{C676402C-5697-4E1C-873F-D02D1690AC5C}">
        <p15:threadingInfo xmlns:p15="http://schemas.microsoft.com/office/powerpoint/2012/main" timeZoneBias="360"/>
      </p:ext>
    </p:extLs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MX"/>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7164871-04F2-4BA5-A658-97A1F584BFEC}" type="datetimeFigureOut">
              <a:rPr lang="es-MX" smtClean="0"/>
              <a:t>22/11/2016</a:t>
            </a:fld>
            <a:endParaRPr lang="es-MX"/>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MX"/>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MX"/>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515DA54-DBA5-4754-996F-1FAD4B27EDF5}" type="slidenum">
              <a:rPr lang="es-MX" smtClean="0"/>
              <a:t>‹Nº›</a:t>
            </a:fld>
            <a:endParaRPr lang="es-MX"/>
          </a:p>
        </p:txBody>
      </p:sp>
    </p:spTree>
    <p:extLst>
      <p:ext uri="{BB962C8B-B14F-4D97-AF65-F5344CB8AC3E}">
        <p14:creationId xmlns:p14="http://schemas.microsoft.com/office/powerpoint/2010/main" val="76967428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MX"/>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MX"/>
          </a:p>
        </p:txBody>
      </p:sp>
      <p:sp>
        <p:nvSpPr>
          <p:cNvPr id="4" name="3 Marcador de fecha"/>
          <p:cNvSpPr>
            <a:spLocks noGrp="1"/>
          </p:cNvSpPr>
          <p:nvPr>
            <p:ph type="dt" sz="half" idx="10"/>
          </p:nvPr>
        </p:nvSpPr>
        <p:spPr/>
        <p:txBody>
          <a:bodyPr/>
          <a:lstStyle/>
          <a:p>
            <a:fld id="{F5481A1F-706D-4AEB-B88C-02722704F753}" type="datetimeFigureOut">
              <a:rPr lang="es-MX" smtClean="0"/>
              <a:t>22/11/2016</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56DB12C0-C676-429D-9849-32BB3E243EBE}" type="slidenum">
              <a:rPr lang="es-MX" smtClean="0"/>
              <a:t>‹Nº›</a:t>
            </a:fld>
            <a:endParaRPr lang="es-MX"/>
          </a:p>
        </p:txBody>
      </p:sp>
    </p:spTree>
    <p:extLst>
      <p:ext uri="{BB962C8B-B14F-4D97-AF65-F5344CB8AC3E}">
        <p14:creationId xmlns:p14="http://schemas.microsoft.com/office/powerpoint/2010/main" val="26709745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F5481A1F-706D-4AEB-B88C-02722704F753}" type="datetimeFigureOut">
              <a:rPr lang="es-MX" smtClean="0"/>
              <a:t>22/11/2016</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56DB12C0-C676-429D-9849-32BB3E243EBE}" type="slidenum">
              <a:rPr lang="es-MX" smtClean="0"/>
              <a:t>‹Nº›</a:t>
            </a:fld>
            <a:endParaRPr lang="es-MX"/>
          </a:p>
        </p:txBody>
      </p:sp>
    </p:spTree>
    <p:extLst>
      <p:ext uri="{BB962C8B-B14F-4D97-AF65-F5344CB8AC3E}">
        <p14:creationId xmlns:p14="http://schemas.microsoft.com/office/powerpoint/2010/main" val="29940013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F5481A1F-706D-4AEB-B88C-02722704F753}" type="datetimeFigureOut">
              <a:rPr lang="es-MX" smtClean="0"/>
              <a:t>22/11/2016</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56DB12C0-C676-429D-9849-32BB3E243EBE}" type="slidenum">
              <a:rPr lang="es-MX" smtClean="0"/>
              <a:t>‹Nº›</a:t>
            </a:fld>
            <a:endParaRPr lang="es-MX"/>
          </a:p>
        </p:txBody>
      </p:sp>
    </p:spTree>
    <p:extLst>
      <p:ext uri="{BB962C8B-B14F-4D97-AF65-F5344CB8AC3E}">
        <p14:creationId xmlns:p14="http://schemas.microsoft.com/office/powerpoint/2010/main" val="8260636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F5481A1F-706D-4AEB-B88C-02722704F753}" type="datetimeFigureOut">
              <a:rPr lang="es-MX" smtClean="0"/>
              <a:t>22/11/2016</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56DB12C0-C676-429D-9849-32BB3E243EBE}" type="slidenum">
              <a:rPr lang="es-MX" smtClean="0"/>
              <a:t>‹Nº›</a:t>
            </a:fld>
            <a:endParaRPr lang="es-MX"/>
          </a:p>
        </p:txBody>
      </p:sp>
    </p:spTree>
    <p:extLst>
      <p:ext uri="{BB962C8B-B14F-4D97-AF65-F5344CB8AC3E}">
        <p14:creationId xmlns:p14="http://schemas.microsoft.com/office/powerpoint/2010/main" val="5169601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F5481A1F-706D-4AEB-B88C-02722704F753}" type="datetimeFigureOut">
              <a:rPr lang="es-MX" smtClean="0"/>
              <a:t>22/11/2016</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56DB12C0-C676-429D-9849-32BB3E243EBE}" type="slidenum">
              <a:rPr lang="es-MX" smtClean="0"/>
              <a:t>‹Nº›</a:t>
            </a:fld>
            <a:endParaRPr lang="es-MX"/>
          </a:p>
        </p:txBody>
      </p:sp>
    </p:spTree>
    <p:extLst>
      <p:ext uri="{BB962C8B-B14F-4D97-AF65-F5344CB8AC3E}">
        <p14:creationId xmlns:p14="http://schemas.microsoft.com/office/powerpoint/2010/main" val="9614040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fecha"/>
          <p:cNvSpPr>
            <a:spLocks noGrp="1"/>
          </p:cNvSpPr>
          <p:nvPr>
            <p:ph type="dt" sz="half" idx="10"/>
          </p:nvPr>
        </p:nvSpPr>
        <p:spPr/>
        <p:txBody>
          <a:bodyPr/>
          <a:lstStyle/>
          <a:p>
            <a:fld id="{F5481A1F-706D-4AEB-B88C-02722704F753}" type="datetimeFigureOut">
              <a:rPr lang="es-MX" smtClean="0"/>
              <a:t>22/11/2016</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56DB12C0-C676-429D-9849-32BB3E243EBE}" type="slidenum">
              <a:rPr lang="es-MX" smtClean="0"/>
              <a:t>‹Nº›</a:t>
            </a:fld>
            <a:endParaRPr lang="es-MX"/>
          </a:p>
        </p:txBody>
      </p:sp>
    </p:spTree>
    <p:extLst>
      <p:ext uri="{BB962C8B-B14F-4D97-AF65-F5344CB8AC3E}">
        <p14:creationId xmlns:p14="http://schemas.microsoft.com/office/powerpoint/2010/main" val="17274874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7" name="6 Marcador de fecha"/>
          <p:cNvSpPr>
            <a:spLocks noGrp="1"/>
          </p:cNvSpPr>
          <p:nvPr>
            <p:ph type="dt" sz="half" idx="10"/>
          </p:nvPr>
        </p:nvSpPr>
        <p:spPr/>
        <p:txBody>
          <a:bodyPr/>
          <a:lstStyle/>
          <a:p>
            <a:fld id="{F5481A1F-706D-4AEB-B88C-02722704F753}" type="datetimeFigureOut">
              <a:rPr lang="es-MX" smtClean="0"/>
              <a:t>22/11/2016</a:t>
            </a:fld>
            <a:endParaRPr lang="es-MX"/>
          </a:p>
        </p:txBody>
      </p:sp>
      <p:sp>
        <p:nvSpPr>
          <p:cNvPr id="8" name="7 Marcador de pie de página"/>
          <p:cNvSpPr>
            <a:spLocks noGrp="1"/>
          </p:cNvSpPr>
          <p:nvPr>
            <p:ph type="ftr" sz="quarter" idx="11"/>
          </p:nvPr>
        </p:nvSpPr>
        <p:spPr/>
        <p:txBody>
          <a:bodyPr/>
          <a:lstStyle/>
          <a:p>
            <a:endParaRPr lang="es-MX"/>
          </a:p>
        </p:txBody>
      </p:sp>
      <p:sp>
        <p:nvSpPr>
          <p:cNvPr id="9" name="8 Marcador de número de diapositiva"/>
          <p:cNvSpPr>
            <a:spLocks noGrp="1"/>
          </p:cNvSpPr>
          <p:nvPr>
            <p:ph type="sldNum" sz="quarter" idx="12"/>
          </p:nvPr>
        </p:nvSpPr>
        <p:spPr/>
        <p:txBody>
          <a:bodyPr/>
          <a:lstStyle/>
          <a:p>
            <a:fld id="{56DB12C0-C676-429D-9849-32BB3E243EBE}" type="slidenum">
              <a:rPr lang="es-MX" smtClean="0"/>
              <a:t>‹Nº›</a:t>
            </a:fld>
            <a:endParaRPr lang="es-MX"/>
          </a:p>
        </p:txBody>
      </p:sp>
    </p:spTree>
    <p:extLst>
      <p:ext uri="{BB962C8B-B14F-4D97-AF65-F5344CB8AC3E}">
        <p14:creationId xmlns:p14="http://schemas.microsoft.com/office/powerpoint/2010/main" val="2302825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fecha"/>
          <p:cNvSpPr>
            <a:spLocks noGrp="1"/>
          </p:cNvSpPr>
          <p:nvPr>
            <p:ph type="dt" sz="half" idx="10"/>
          </p:nvPr>
        </p:nvSpPr>
        <p:spPr/>
        <p:txBody>
          <a:bodyPr/>
          <a:lstStyle/>
          <a:p>
            <a:fld id="{F5481A1F-706D-4AEB-B88C-02722704F753}" type="datetimeFigureOut">
              <a:rPr lang="es-MX" smtClean="0"/>
              <a:t>22/11/2016</a:t>
            </a:fld>
            <a:endParaRPr lang="es-MX"/>
          </a:p>
        </p:txBody>
      </p:sp>
      <p:sp>
        <p:nvSpPr>
          <p:cNvPr id="4" name="3 Marcador de pie de página"/>
          <p:cNvSpPr>
            <a:spLocks noGrp="1"/>
          </p:cNvSpPr>
          <p:nvPr>
            <p:ph type="ftr" sz="quarter" idx="11"/>
          </p:nvPr>
        </p:nvSpPr>
        <p:spPr/>
        <p:txBody>
          <a:bodyPr/>
          <a:lstStyle/>
          <a:p>
            <a:endParaRPr lang="es-MX"/>
          </a:p>
        </p:txBody>
      </p:sp>
      <p:sp>
        <p:nvSpPr>
          <p:cNvPr id="5" name="4 Marcador de número de diapositiva"/>
          <p:cNvSpPr>
            <a:spLocks noGrp="1"/>
          </p:cNvSpPr>
          <p:nvPr>
            <p:ph type="sldNum" sz="quarter" idx="12"/>
          </p:nvPr>
        </p:nvSpPr>
        <p:spPr/>
        <p:txBody>
          <a:bodyPr/>
          <a:lstStyle/>
          <a:p>
            <a:fld id="{56DB12C0-C676-429D-9849-32BB3E243EBE}" type="slidenum">
              <a:rPr lang="es-MX" smtClean="0"/>
              <a:t>‹Nº›</a:t>
            </a:fld>
            <a:endParaRPr lang="es-MX"/>
          </a:p>
        </p:txBody>
      </p:sp>
    </p:spTree>
    <p:extLst>
      <p:ext uri="{BB962C8B-B14F-4D97-AF65-F5344CB8AC3E}">
        <p14:creationId xmlns:p14="http://schemas.microsoft.com/office/powerpoint/2010/main" val="27763094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F5481A1F-706D-4AEB-B88C-02722704F753}" type="datetimeFigureOut">
              <a:rPr lang="es-MX" smtClean="0"/>
              <a:t>22/11/2016</a:t>
            </a:fld>
            <a:endParaRPr lang="es-MX"/>
          </a:p>
        </p:txBody>
      </p:sp>
      <p:sp>
        <p:nvSpPr>
          <p:cNvPr id="3" name="2 Marcador de pie de página"/>
          <p:cNvSpPr>
            <a:spLocks noGrp="1"/>
          </p:cNvSpPr>
          <p:nvPr>
            <p:ph type="ftr" sz="quarter" idx="11"/>
          </p:nvPr>
        </p:nvSpPr>
        <p:spPr/>
        <p:txBody>
          <a:bodyPr/>
          <a:lstStyle/>
          <a:p>
            <a:endParaRPr lang="es-MX"/>
          </a:p>
        </p:txBody>
      </p:sp>
      <p:sp>
        <p:nvSpPr>
          <p:cNvPr id="4" name="3 Marcador de número de diapositiva"/>
          <p:cNvSpPr>
            <a:spLocks noGrp="1"/>
          </p:cNvSpPr>
          <p:nvPr>
            <p:ph type="sldNum" sz="quarter" idx="12"/>
          </p:nvPr>
        </p:nvSpPr>
        <p:spPr/>
        <p:txBody>
          <a:bodyPr/>
          <a:lstStyle/>
          <a:p>
            <a:fld id="{56DB12C0-C676-429D-9849-32BB3E243EBE}" type="slidenum">
              <a:rPr lang="es-MX" smtClean="0"/>
              <a:t>‹Nº›</a:t>
            </a:fld>
            <a:endParaRPr lang="es-MX"/>
          </a:p>
        </p:txBody>
      </p:sp>
    </p:spTree>
    <p:extLst>
      <p:ext uri="{BB962C8B-B14F-4D97-AF65-F5344CB8AC3E}">
        <p14:creationId xmlns:p14="http://schemas.microsoft.com/office/powerpoint/2010/main" val="18190056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MX"/>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F5481A1F-706D-4AEB-B88C-02722704F753}" type="datetimeFigureOut">
              <a:rPr lang="es-MX" smtClean="0"/>
              <a:t>22/11/2016</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56DB12C0-C676-429D-9849-32BB3E243EBE}" type="slidenum">
              <a:rPr lang="es-MX" smtClean="0"/>
              <a:t>‹Nº›</a:t>
            </a:fld>
            <a:endParaRPr lang="es-MX"/>
          </a:p>
        </p:txBody>
      </p:sp>
    </p:spTree>
    <p:extLst>
      <p:ext uri="{BB962C8B-B14F-4D97-AF65-F5344CB8AC3E}">
        <p14:creationId xmlns:p14="http://schemas.microsoft.com/office/powerpoint/2010/main" val="26762200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MX"/>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F5481A1F-706D-4AEB-B88C-02722704F753}" type="datetimeFigureOut">
              <a:rPr lang="es-MX" smtClean="0"/>
              <a:t>22/11/2016</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56DB12C0-C676-429D-9849-32BB3E243EBE}" type="slidenum">
              <a:rPr lang="es-MX" smtClean="0"/>
              <a:t>‹Nº›</a:t>
            </a:fld>
            <a:endParaRPr lang="es-MX"/>
          </a:p>
        </p:txBody>
      </p:sp>
    </p:spTree>
    <p:extLst>
      <p:ext uri="{BB962C8B-B14F-4D97-AF65-F5344CB8AC3E}">
        <p14:creationId xmlns:p14="http://schemas.microsoft.com/office/powerpoint/2010/main" val="20874698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5481A1F-706D-4AEB-B88C-02722704F753}" type="datetimeFigureOut">
              <a:rPr lang="es-MX" smtClean="0"/>
              <a:t>22/11/2016</a:t>
            </a:fld>
            <a:endParaRPr lang="es-MX"/>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6DB12C0-C676-429D-9849-32BB3E243EBE}" type="slidenum">
              <a:rPr lang="es-MX" smtClean="0"/>
              <a:t>‹Nº›</a:t>
            </a:fld>
            <a:endParaRPr lang="es-MX"/>
          </a:p>
        </p:txBody>
      </p:sp>
    </p:spTree>
    <p:extLst>
      <p:ext uri="{BB962C8B-B14F-4D97-AF65-F5344CB8AC3E}">
        <p14:creationId xmlns:p14="http://schemas.microsoft.com/office/powerpoint/2010/main" val="3079203401"/>
      </p:ext>
    </p:extLst>
  </p:cSld>
  <p:clrMap bg1="lt1" tx1="dk1" bg2="lt2" tx2="dk2" accent1="accent1" accent2="accent2" accent3="accent3" accent4="accent4" accent5="accent5" accent6="accent6" hlink="hlink" folHlink="folHlink"/>
  <p:sldLayoutIdLst>
    <p:sldLayoutId id="2147483805" r:id="rId1"/>
    <p:sldLayoutId id="2147483806" r:id="rId2"/>
    <p:sldLayoutId id="2147483807" r:id="rId3"/>
    <p:sldLayoutId id="2147483808" r:id="rId4"/>
    <p:sldLayoutId id="2147483809" r:id="rId5"/>
    <p:sldLayoutId id="2147483810" r:id="rId6"/>
    <p:sldLayoutId id="2147483811" r:id="rId7"/>
    <p:sldLayoutId id="2147483812" r:id="rId8"/>
    <p:sldLayoutId id="2147483813" r:id="rId9"/>
    <p:sldLayoutId id="2147483814" r:id="rId10"/>
    <p:sldLayoutId id="2147483815"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Layout" Target="../slideLayouts/slideLayout1.xml"/><Relationship Id="rId4" Type="http://schemas.openxmlformats.org/officeDocument/2006/relationships/image" Target="../media/image15.jpeg"/></Relationships>
</file>

<file path=ppt/slides/_rels/slide12.xml.rels><?xml version="1.0" encoding="UTF-8" standalone="yes"?>
<Relationships xmlns="http://schemas.openxmlformats.org/package/2006/relationships"><Relationship Id="rId8" Type="http://schemas.openxmlformats.org/officeDocument/2006/relationships/image" Target="../media/image22.jpeg"/><Relationship Id="rId3" Type="http://schemas.openxmlformats.org/officeDocument/2006/relationships/image" Target="../media/image17.jpeg"/><Relationship Id="rId7" Type="http://schemas.openxmlformats.org/officeDocument/2006/relationships/image" Target="../media/image21.jpeg"/><Relationship Id="rId2" Type="http://schemas.openxmlformats.org/officeDocument/2006/relationships/image" Target="../media/image16.png"/><Relationship Id="rId1" Type="http://schemas.openxmlformats.org/officeDocument/2006/relationships/slideLayout" Target="../slideLayouts/slideLayout1.xml"/><Relationship Id="rId6" Type="http://schemas.openxmlformats.org/officeDocument/2006/relationships/image" Target="../media/image20.jpeg"/><Relationship Id="rId5" Type="http://schemas.openxmlformats.org/officeDocument/2006/relationships/image" Target="../media/image19.jpeg"/><Relationship Id="rId10" Type="http://schemas.openxmlformats.org/officeDocument/2006/relationships/image" Target="../media/image24.jpeg"/><Relationship Id="rId4" Type="http://schemas.openxmlformats.org/officeDocument/2006/relationships/image" Target="../media/image18.png"/><Relationship Id="rId9" Type="http://schemas.openxmlformats.org/officeDocument/2006/relationships/image" Target="../media/image23.jpeg"/></Relationships>
</file>

<file path=ppt/slides/_rels/slide13.xml.rels><?xml version="1.0" encoding="UTF-8" standalone="yes"?>
<Relationships xmlns="http://schemas.openxmlformats.org/package/2006/relationships"><Relationship Id="rId3" Type="http://schemas.openxmlformats.org/officeDocument/2006/relationships/hyperlink" Target="http://187.216.63.227/Transparencia/Consultadoc.aspx" TargetMode="External"/><Relationship Id="rId2" Type="http://schemas.openxmlformats.org/officeDocument/2006/relationships/hyperlink" Target="http://187.216.63.227/Transparencia/Consultapreg.aspx" TargetMode="External"/><Relationship Id="rId1" Type="http://schemas.openxmlformats.org/officeDocument/2006/relationships/slideLayout" Target="../slideLayouts/slideLayout1.xml"/><Relationship Id="rId5" Type="http://schemas.openxmlformats.org/officeDocument/2006/relationships/image" Target="../media/image25.jpeg"/><Relationship Id="rId4" Type="http://schemas.openxmlformats.org/officeDocument/2006/relationships/hyperlink" Target="http://transparencia.asecoahuila.gob.mx/" TargetMode="Externa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comments" Target="../comments/comment1.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248592" y="548680"/>
            <a:ext cx="4594217" cy="1008112"/>
          </a:xfrm>
        </p:spPr>
        <p:txBody>
          <a:bodyPr>
            <a:normAutofit fontScale="90000"/>
          </a:bodyPr>
          <a:lstStyle/>
          <a:p>
            <a:r>
              <a:rPr lang="es-MX" sz="4400" b="1" dirty="0" smtClean="0">
                <a:latin typeface="Berlin Sans FB Demi" pitchFamily="34" charset="0"/>
              </a:rPr>
              <a:t/>
            </a:r>
            <a:br>
              <a:rPr lang="es-MX" sz="4400" b="1" dirty="0" smtClean="0">
                <a:latin typeface="Berlin Sans FB Demi" pitchFamily="34" charset="0"/>
              </a:rPr>
            </a:br>
            <a:r>
              <a:rPr lang="es-MX" b="1" dirty="0">
                <a:latin typeface="Berlin Sans FB Demi" pitchFamily="34" charset="0"/>
              </a:rPr>
              <a:t/>
            </a:r>
            <a:br>
              <a:rPr lang="es-MX" b="1" dirty="0">
                <a:latin typeface="Berlin Sans FB Demi" pitchFamily="34" charset="0"/>
              </a:rPr>
            </a:br>
            <a:r>
              <a:rPr lang="es-MX" b="1" dirty="0" smtClean="0">
                <a:latin typeface="Berlin Sans FB Demi" pitchFamily="34" charset="0"/>
              </a:rPr>
              <a:t/>
            </a:r>
            <a:br>
              <a:rPr lang="es-MX" b="1" dirty="0" smtClean="0">
                <a:latin typeface="Berlin Sans FB Demi" pitchFamily="34" charset="0"/>
              </a:rPr>
            </a:br>
            <a:r>
              <a:rPr lang="es-MX" sz="4400" b="1" dirty="0" smtClean="0">
                <a:solidFill>
                  <a:srgbClr val="986918"/>
                </a:solidFill>
                <a:latin typeface="Berlin Sans FB Demi" pitchFamily="34" charset="0"/>
              </a:rPr>
              <a:t>PRESUPUESTO CIUDADANO</a:t>
            </a:r>
            <a:r>
              <a:rPr lang="es-MX" b="1" dirty="0" smtClean="0">
                <a:solidFill>
                  <a:srgbClr val="986918"/>
                </a:solidFill>
                <a:latin typeface="Berlin Sans FB Demi" pitchFamily="34" charset="0"/>
              </a:rPr>
              <a:t> </a:t>
            </a:r>
            <a:r>
              <a:rPr lang="es-MX" sz="4400" b="1" dirty="0" smtClean="0">
                <a:solidFill>
                  <a:srgbClr val="986918"/>
                </a:solidFill>
                <a:latin typeface="Berlin Sans FB Demi" pitchFamily="34" charset="0"/>
              </a:rPr>
              <a:t>2016</a:t>
            </a:r>
            <a:r>
              <a:rPr lang="es-MX" sz="4400" b="1" dirty="0" smtClean="0">
                <a:solidFill>
                  <a:srgbClr val="E65F00"/>
                </a:solidFill>
                <a:latin typeface="Berlin Sans FB Demi" pitchFamily="34" charset="0"/>
              </a:rPr>
              <a:t/>
            </a:r>
            <a:br>
              <a:rPr lang="es-MX" sz="4400" b="1" dirty="0" smtClean="0">
                <a:solidFill>
                  <a:srgbClr val="E65F00"/>
                </a:solidFill>
                <a:latin typeface="Berlin Sans FB Demi" pitchFamily="34" charset="0"/>
              </a:rPr>
            </a:br>
            <a:r>
              <a:rPr lang="es-MX" sz="4400" b="1" dirty="0" smtClean="0">
                <a:solidFill>
                  <a:srgbClr val="E65F00"/>
                </a:solidFill>
                <a:latin typeface="Berlin Sans FB Demi" pitchFamily="34" charset="0"/>
              </a:rPr>
              <a:t/>
            </a:r>
            <a:br>
              <a:rPr lang="es-MX" sz="4400" b="1" dirty="0" smtClean="0">
                <a:solidFill>
                  <a:srgbClr val="E65F00"/>
                </a:solidFill>
                <a:latin typeface="Berlin Sans FB Demi" pitchFamily="34" charset="0"/>
              </a:rPr>
            </a:br>
            <a:r>
              <a:rPr lang="es-MX" sz="4400" b="1" dirty="0" smtClean="0">
                <a:latin typeface="Berlin Sans FB Demi" pitchFamily="34" charset="0"/>
              </a:rPr>
              <a:t/>
            </a:r>
            <a:br>
              <a:rPr lang="es-MX" sz="4400" b="1" dirty="0" smtClean="0">
                <a:latin typeface="Berlin Sans FB Demi" pitchFamily="34" charset="0"/>
              </a:rPr>
            </a:br>
            <a:endParaRPr lang="es-MX" sz="4400" b="1" dirty="0">
              <a:latin typeface="Berlin Sans FB Demi" pitchFamily="34" charset="0"/>
            </a:endParaRPr>
          </a:p>
        </p:txBody>
      </p:sp>
      <p:sp>
        <p:nvSpPr>
          <p:cNvPr id="4" name="3 Rectángulo"/>
          <p:cNvSpPr/>
          <p:nvPr/>
        </p:nvSpPr>
        <p:spPr>
          <a:xfrm>
            <a:off x="3730241" y="2644170"/>
            <a:ext cx="5112568" cy="1569660"/>
          </a:xfrm>
          <a:prstGeom prst="rect">
            <a:avLst/>
          </a:prstGeom>
        </p:spPr>
        <p:txBody>
          <a:bodyPr wrap="square">
            <a:spAutoFit/>
          </a:bodyPr>
          <a:lstStyle/>
          <a:p>
            <a:pPr algn="ctr"/>
            <a:r>
              <a:rPr lang="es-MX" sz="3200" b="1" dirty="0">
                <a:solidFill>
                  <a:srgbClr val="806542"/>
                </a:solidFill>
                <a:latin typeface="Berlin Sans FB Demi" pitchFamily="34" charset="0"/>
              </a:rPr>
              <a:t>MUNICIPIO DE </a:t>
            </a:r>
            <a:r>
              <a:rPr lang="es-MX" sz="3200" b="1" dirty="0" smtClean="0">
                <a:solidFill>
                  <a:srgbClr val="806542"/>
                </a:solidFill>
                <a:latin typeface="Berlin Sans FB Demi" pitchFamily="34" charset="0"/>
              </a:rPr>
              <a:t>ZARAGOZA, COAHUILA DE ZARAGOZA.</a:t>
            </a:r>
            <a:endParaRPr lang="es-MX" sz="3200" dirty="0">
              <a:solidFill>
                <a:srgbClr val="806542"/>
              </a:solidFill>
            </a:endParaRPr>
          </a:p>
        </p:txBody>
      </p:sp>
      <p:pic>
        <p:nvPicPr>
          <p:cNvPr id="6" name="Imagen 2"/>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370363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19139160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Subtítulo"/>
          <p:cNvSpPr>
            <a:spLocks noGrp="1"/>
          </p:cNvSpPr>
          <p:nvPr>
            <p:ph type="subTitle" idx="1"/>
          </p:nvPr>
        </p:nvSpPr>
        <p:spPr>
          <a:xfrm>
            <a:off x="683568" y="548680"/>
            <a:ext cx="7488832" cy="5760640"/>
          </a:xfrm>
        </p:spPr>
        <p:txBody>
          <a:bodyPr>
            <a:normAutofit/>
          </a:bodyPr>
          <a:lstStyle/>
          <a:p>
            <a:r>
              <a:rPr lang="es-MX" sz="2800" b="1" dirty="0">
                <a:solidFill>
                  <a:srgbClr val="986918"/>
                </a:solidFill>
                <a:latin typeface="+mj-lt"/>
              </a:rPr>
              <a:t>¿En qué se gasta el Presupuesto</a:t>
            </a:r>
            <a:r>
              <a:rPr lang="es-MX" sz="2800" b="1" dirty="0" smtClean="0">
                <a:solidFill>
                  <a:srgbClr val="986918"/>
                </a:solidFill>
                <a:latin typeface="+mj-lt"/>
              </a:rPr>
              <a:t>?</a:t>
            </a:r>
          </a:p>
          <a:p>
            <a:endParaRPr lang="es-MX" sz="1600" b="1" dirty="0">
              <a:solidFill>
                <a:srgbClr val="0070C0"/>
              </a:solidFill>
              <a:latin typeface="+mj-lt"/>
            </a:endParaRPr>
          </a:p>
          <a:p>
            <a:pPr algn="just"/>
            <a:r>
              <a:rPr lang="es-MX" sz="1600" b="1" dirty="0">
                <a:solidFill>
                  <a:schemeClr val="tx1"/>
                </a:solidFill>
                <a:latin typeface="+mj-lt"/>
              </a:rPr>
              <a:t>El Clasificador por Objeto del </a:t>
            </a:r>
            <a:r>
              <a:rPr lang="es-MX" sz="1600" b="1" dirty="0" smtClean="0">
                <a:solidFill>
                  <a:schemeClr val="tx1"/>
                </a:solidFill>
                <a:latin typeface="+mj-lt"/>
              </a:rPr>
              <a:t>Gasto (COG) permite la </a:t>
            </a:r>
            <a:r>
              <a:rPr lang="es-MX" sz="1600" b="1" dirty="0">
                <a:solidFill>
                  <a:schemeClr val="tx1"/>
                </a:solidFill>
                <a:latin typeface="+mj-lt"/>
              </a:rPr>
              <a:t>obtención de información para el análisis y seguimiento de </a:t>
            </a:r>
            <a:r>
              <a:rPr lang="es-MX" sz="1600" b="1" dirty="0" smtClean="0">
                <a:solidFill>
                  <a:schemeClr val="tx1"/>
                </a:solidFill>
                <a:latin typeface="+mj-lt"/>
              </a:rPr>
              <a:t>la gestión </a:t>
            </a:r>
            <a:r>
              <a:rPr lang="es-MX" sz="1600" b="1" dirty="0">
                <a:solidFill>
                  <a:schemeClr val="tx1"/>
                </a:solidFill>
                <a:latin typeface="+mj-lt"/>
              </a:rPr>
              <a:t>financiera gubernamental, es considerado la clasificación operativa que permite conocer en qué </a:t>
            </a:r>
            <a:r>
              <a:rPr lang="es-MX" sz="1600" b="1" dirty="0" smtClean="0">
                <a:solidFill>
                  <a:schemeClr val="tx1"/>
                </a:solidFill>
                <a:latin typeface="+mj-lt"/>
              </a:rPr>
              <a:t>se gasta</a:t>
            </a:r>
            <a:r>
              <a:rPr lang="es-MX" sz="1600" b="1" dirty="0">
                <a:solidFill>
                  <a:schemeClr val="tx1"/>
                </a:solidFill>
                <a:latin typeface="+mj-lt"/>
              </a:rPr>
              <a:t>, (base del registro de las transacciones económico-financieras) y a su vez permite cuantificar </a:t>
            </a:r>
            <a:r>
              <a:rPr lang="es-MX" sz="1600" b="1" dirty="0" smtClean="0">
                <a:solidFill>
                  <a:schemeClr val="tx1"/>
                </a:solidFill>
                <a:latin typeface="+mj-lt"/>
              </a:rPr>
              <a:t>la demanda </a:t>
            </a:r>
            <a:r>
              <a:rPr lang="es-MX" sz="1600" b="1" dirty="0">
                <a:solidFill>
                  <a:schemeClr val="tx1"/>
                </a:solidFill>
                <a:latin typeface="+mj-lt"/>
              </a:rPr>
              <a:t>de bienes y servicios que realiza el Sector Público.</a:t>
            </a:r>
          </a:p>
          <a:p>
            <a:pPr algn="just"/>
            <a:endParaRPr lang="es-MX" sz="1600" b="1" dirty="0">
              <a:solidFill>
                <a:schemeClr val="tx1"/>
              </a:solidFill>
              <a:latin typeface="+mj-lt"/>
            </a:endParaRPr>
          </a:p>
          <a:p>
            <a:pPr algn="just"/>
            <a:endParaRPr lang="es-MX" sz="1600" b="1" dirty="0" smtClean="0">
              <a:solidFill>
                <a:schemeClr val="tx1"/>
              </a:solidFill>
              <a:latin typeface="+mj-lt"/>
            </a:endParaRPr>
          </a:p>
          <a:p>
            <a:pPr algn="just"/>
            <a:endParaRPr lang="es-MX" sz="1600" b="1" dirty="0" smtClean="0">
              <a:solidFill>
                <a:srgbClr val="0070C0"/>
              </a:solidFill>
              <a:latin typeface="+mj-lt"/>
            </a:endParaRPr>
          </a:p>
          <a:p>
            <a:pPr algn="just"/>
            <a:endParaRPr lang="es-MX" sz="1600" b="1" dirty="0">
              <a:solidFill>
                <a:srgbClr val="0070C0"/>
              </a:solidFill>
              <a:latin typeface="+mj-lt"/>
            </a:endParaRPr>
          </a:p>
          <a:p>
            <a:pPr algn="just"/>
            <a:endParaRPr lang="es-MX" sz="1600" b="1" dirty="0">
              <a:solidFill>
                <a:srgbClr val="0070C0"/>
              </a:solidFill>
              <a:latin typeface="+mj-lt"/>
            </a:endParaRPr>
          </a:p>
          <a:p>
            <a:pPr algn="just"/>
            <a:endParaRPr lang="es-MX" sz="1600" b="1" dirty="0" smtClean="0">
              <a:solidFill>
                <a:srgbClr val="0070C0"/>
              </a:solidFill>
              <a:latin typeface="+mj-lt"/>
            </a:endParaRPr>
          </a:p>
          <a:p>
            <a:endParaRPr lang="es-MX" dirty="0"/>
          </a:p>
        </p:txBody>
      </p:sp>
      <p:pic>
        <p:nvPicPr>
          <p:cNvPr id="6146" name="Picture 2" descr="http://s3-eu-west-1.amazonaws.com/rankia/images/valoraciones/0016/8193/ganar-dinero-en-internet.png?141140348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137036" y="4078772"/>
            <a:ext cx="1504620" cy="1537555"/>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2" name="Tabla 1"/>
          <p:cNvGraphicFramePr>
            <a:graphicFrameLocks noGrp="1"/>
          </p:cNvGraphicFramePr>
          <p:nvPr>
            <p:extLst>
              <p:ext uri="{D42A27DB-BD31-4B8C-83A1-F6EECF244321}">
                <p14:modId xmlns:p14="http://schemas.microsoft.com/office/powerpoint/2010/main" val="2535795907"/>
              </p:ext>
            </p:extLst>
          </p:nvPr>
        </p:nvGraphicFramePr>
        <p:xfrm>
          <a:off x="406036" y="3269367"/>
          <a:ext cx="6731000" cy="2141220"/>
        </p:xfrm>
        <a:graphic>
          <a:graphicData uri="http://schemas.openxmlformats.org/drawingml/2006/table">
            <a:tbl>
              <a:tblPr>
                <a:tableStyleId>{93296810-A885-4BE3-A3E7-6D5BEEA58F35}</a:tableStyleId>
              </a:tblPr>
              <a:tblGrid>
                <a:gridCol w="965200"/>
                <a:gridCol w="4343400"/>
                <a:gridCol w="1422400"/>
              </a:tblGrid>
              <a:tr h="236220">
                <a:tc gridSpan="2">
                  <a:txBody>
                    <a:bodyPr/>
                    <a:lstStyle/>
                    <a:p>
                      <a:pPr algn="ctr" rtl="0" fontAlgn="ctr"/>
                      <a:r>
                        <a:rPr lang="es-MX" sz="1400" b="1" u="none" strike="noStrike" dirty="0">
                          <a:effectLst/>
                        </a:rPr>
                        <a:t>CAPÍTULO</a:t>
                      </a:r>
                      <a:endParaRPr lang="es-MX" sz="1400" b="1" i="0" u="none" strike="noStrike" dirty="0">
                        <a:solidFill>
                          <a:srgbClr val="FFFFFF"/>
                        </a:solidFill>
                        <a:effectLst/>
                        <a:latin typeface="Calibri" panose="020F0502020204030204" pitchFamily="34" charset="0"/>
                      </a:endParaRPr>
                    </a:p>
                  </a:txBody>
                  <a:tcPr marL="7620" marR="7620" marT="7620" marB="0" anchor="ctr"/>
                </a:tc>
                <a:tc hMerge="1">
                  <a:txBody>
                    <a:bodyPr/>
                    <a:lstStyle/>
                    <a:p>
                      <a:endParaRPr lang="es-MX"/>
                    </a:p>
                  </a:txBody>
                  <a:tcPr/>
                </a:tc>
                <a:tc>
                  <a:txBody>
                    <a:bodyPr/>
                    <a:lstStyle/>
                    <a:p>
                      <a:pPr algn="ctr" rtl="0" fontAlgn="ctr"/>
                      <a:r>
                        <a:rPr lang="es-MX" sz="1400" b="1" u="none" strike="noStrike" dirty="0">
                          <a:effectLst/>
                        </a:rPr>
                        <a:t>IMPORTE</a:t>
                      </a:r>
                      <a:endParaRPr lang="es-MX" sz="1400" b="1" i="0" u="none" strike="noStrike" dirty="0">
                        <a:solidFill>
                          <a:srgbClr val="FFFFFF"/>
                        </a:solidFill>
                        <a:effectLst/>
                        <a:latin typeface="Calibri" panose="020F0502020204030204" pitchFamily="34" charset="0"/>
                      </a:endParaRPr>
                    </a:p>
                  </a:txBody>
                  <a:tcPr marL="7620" marR="7620" marT="7620" marB="0" anchor="ctr"/>
                </a:tc>
              </a:tr>
              <a:tr h="213360">
                <a:tc>
                  <a:txBody>
                    <a:bodyPr/>
                    <a:lstStyle/>
                    <a:p>
                      <a:pPr algn="ctr" rtl="0" fontAlgn="ctr"/>
                      <a:r>
                        <a:rPr lang="es-MX" sz="1200" u="none" strike="noStrike">
                          <a:effectLst/>
                        </a:rPr>
                        <a:t>1000</a:t>
                      </a:r>
                      <a:endParaRPr lang="es-MX" sz="1200" b="0" i="0" u="none" strike="noStrike">
                        <a:solidFill>
                          <a:srgbClr val="000000"/>
                        </a:solidFill>
                        <a:effectLst/>
                        <a:latin typeface="Calibri" panose="020F0502020204030204" pitchFamily="34" charset="0"/>
                      </a:endParaRPr>
                    </a:p>
                  </a:txBody>
                  <a:tcPr marL="7620" marR="7620" marT="7620" marB="0" anchor="ctr"/>
                </a:tc>
                <a:tc>
                  <a:txBody>
                    <a:bodyPr/>
                    <a:lstStyle/>
                    <a:p>
                      <a:pPr algn="l" rtl="0" fontAlgn="ctr"/>
                      <a:r>
                        <a:rPr lang="es-MX" sz="1200" u="none" strike="noStrike">
                          <a:effectLst/>
                        </a:rPr>
                        <a:t>SERVICIOS PERSONALES</a:t>
                      </a:r>
                      <a:endParaRPr lang="es-MX" sz="1200" b="0" i="0" u="none" strike="noStrike">
                        <a:solidFill>
                          <a:srgbClr val="000000"/>
                        </a:solidFill>
                        <a:effectLst/>
                        <a:latin typeface="Calibri" panose="020F0502020204030204" pitchFamily="34" charset="0"/>
                      </a:endParaRPr>
                    </a:p>
                  </a:txBody>
                  <a:tcPr marL="7620" marR="7620" marT="7620" marB="0" anchor="ctr"/>
                </a:tc>
                <a:tc>
                  <a:txBody>
                    <a:bodyPr/>
                    <a:lstStyle/>
                    <a:p>
                      <a:pPr algn="r" rtl="0" fontAlgn="ctr"/>
                      <a:r>
                        <a:rPr lang="es-MX" sz="1200" b="0" i="0" u="none" strike="noStrike" dirty="0" smtClean="0">
                          <a:solidFill>
                            <a:srgbClr val="000000"/>
                          </a:solidFill>
                          <a:effectLst/>
                          <a:latin typeface="Calibri" panose="020F0502020204030204" pitchFamily="34" charset="0"/>
                        </a:rPr>
                        <a:t>24,714,269.76</a:t>
                      </a:r>
                      <a:endParaRPr lang="es-MX" sz="1200" b="0" i="0" u="none" strike="noStrike" dirty="0">
                        <a:solidFill>
                          <a:srgbClr val="000000"/>
                        </a:solidFill>
                        <a:effectLst/>
                        <a:latin typeface="Calibri" panose="020F0502020204030204" pitchFamily="34" charset="0"/>
                      </a:endParaRPr>
                    </a:p>
                  </a:txBody>
                  <a:tcPr marL="7620" marT="7620" marB="0" anchor="ctr"/>
                </a:tc>
              </a:tr>
              <a:tr h="205740">
                <a:tc>
                  <a:txBody>
                    <a:bodyPr/>
                    <a:lstStyle/>
                    <a:p>
                      <a:pPr algn="ctr" rtl="0" fontAlgn="ctr"/>
                      <a:r>
                        <a:rPr lang="es-MX" sz="1200" u="none" strike="noStrike">
                          <a:effectLst/>
                        </a:rPr>
                        <a:t>2000</a:t>
                      </a:r>
                      <a:endParaRPr lang="es-MX" sz="1200" b="0" i="0" u="none" strike="noStrike">
                        <a:solidFill>
                          <a:srgbClr val="000000"/>
                        </a:solidFill>
                        <a:effectLst/>
                        <a:latin typeface="Calibri" panose="020F0502020204030204" pitchFamily="34" charset="0"/>
                      </a:endParaRPr>
                    </a:p>
                  </a:txBody>
                  <a:tcPr marL="7620" marR="7620" marT="7620" marB="0" anchor="ctr"/>
                </a:tc>
                <a:tc>
                  <a:txBody>
                    <a:bodyPr/>
                    <a:lstStyle/>
                    <a:p>
                      <a:pPr algn="l" rtl="0" fontAlgn="ctr"/>
                      <a:r>
                        <a:rPr lang="es-MX" sz="1200" u="none" strike="noStrike">
                          <a:effectLst/>
                        </a:rPr>
                        <a:t>MATERIALES Y SUMINISTROS</a:t>
                      </a:r>
                      <a:endParaRPr lang="es-MX" sz="1200" b="0" i="0" u="none" strike="noStrike">
                        <a:solidFill>
                          <a:srgbClr val="000000"/>
                        </a:solidFill>
                        <a:effectLst/>
                        <a:latin typeface="Calibri" panose="020F0502020204030204" pitchFamily="34" charset="0"/>
                      </a:endParaRPr>
                    </a:p>
                  </a:txBody>
                  <a:tcPr marL="7620" marR="7620" marT="7620" marB="0" anchor="ctr"/>
                </a:tc>
                <a:tc>
                  <a:txBody>
                    <a:bodyPr/>
                    <a:lstStyle/>
                    <a:p>
                      <a:pPr algn="r" rtl="0" fontAlgn="ctr"/>
                      <a:r>
                        <a:rPr lang="es-MX" sz="1200" b="0" i="0" u="none" strike="noStrike" dirty="0" smtClean="0">
                          <a:solidFill>
                            <a:srgbClr val="000000"/>
                          </a:solidFill>
                          <a:effectLst/>
                          <a:latin typeface="Calibri" panose="020F0502020204030204" pitchFamily="34" charset="0"/>
                        </a:rPr>
                        <a:t>8,481,144.00</a:t>
                      </a:r>
                      <a:endParaRPr lang="es-MX" sz="1200" b="0" i="0" u="none" strike="noStrike" dirty="0">
                        <a:solidFill>
                          <a:srgbClr val="000000"/>
                        </a:solidFill>
                        <a:effectLst/>
                        <a:latin typeface="Calibri" panose="020F0502020204030204" pitchFamily="34" charset="0"/>
                      </a:endParaRPr>
                    </a:p>
                  </a:txBody>
                  <a:tcPr marL="7620" marT="7620" marB="0" anchor="ctr"/>
                </a:tc>
              </a:tr>
              <a:tr h="205740">
                <a:tc>
                  <a:txBody>
                    <a:bodyPr/>
                    <a:lstStyle/>
                    <a:p>
                      <a:pPr algn="ctr" rtl="0" fontAlgn="ctr"/>
                      <a:r>
                        <a:rPr lang="es-MX" sz="1200" u="none" strike="noStrike">
                          <a:effectLst/>
                        </a:rPr>
                        <a:t>3000</a:t>
                      </a:r>
                      <a:endParaRPr lang="es-MX" sz="1200" b="0" i="0" u="none" strike="noStrike">
                        <a:solidFill>
                          <a:srgbClr val="000000"/>
                        </a:solidFill>
                        <a:effectLst/>
                        <a:latin typeface="Calibri" panose="020F0502020204030204" pitchFamily="34" charset="0"/>
                      </a:endParaRPr>
                    </a:p>
                  </a:txBody>
                  <a:tcPr marL="7620" marR="7620" marT="7620" marB="0" anchor="ctr"/>
                </a:tc>
                <a:tc>
                  <a:txBody>
                    <a:bodyPr/>
                    <a:lstStyle/>
                    <a:p>
                      <a:pPr algn="l" rtl="0" fontAlgn="ctr"/>
                      <a:r>
                        <a:rPr lang="es-MX" sz="1200" u="none" strike="noStrike">
                          <a:effectLst/>
                        </a:rPr>
                        <a:t>SERVICIOS GENERALES</a:t>
                      </a:r>
                      <a:endParaRPr lang="es-MX" sz="1200" b="0" i="0" u="none" strike="noStrike">
                        <a:solidFill>
                          <a:srgbClr val="000000"/>
                        </a:solidFill>
                        <a:effectLst/>
                        <a:latin typeface="Calibri" panose="020F0502020204030204" pitchFamily="34" charset="0"/>
                      </a:endParaRPr>
                    </a:p>
                  </a:txBody>
                  <a:tcPr marL="7620" marR="7620" marT="7620" marB="0" anchor="ctr"/>
                </a:tc>
                <a:tc>
                  <a:txBody>
                    <a:bodyPr/>
                    <a:lstStyle/>
                    <a:p>
                      <a:pPr algn="r" rtl="0" fontAlgn="ctr"/>
                      <a:r>
                        <a:rPr lang="es-MX" sz="1200" b="0" i="0" u="none" strike="noStrike" dirty="0" smtClean="0">
                          <a:solidFill>
                            <a:srgbClr val="000000"/>
                          </a:solidFill>
                          <a:effectLst/>
                          <a:latin typeface="Calibri" panose="020F0502020204030204" pitchFamily="34" charset="0"/>
                        </a:rPr>
                        <a:t>13,481,744.44</a:t>
                      </a:r>
                      <a:endParaRPr lang="es-MX" sz="1200" b="0" i="0" u="none" strike="noStrike" dirty="0">
                        <a:solidFill>
                          <a:srgbClr val="000000"/>
                        </a:solidFill>
                        <a:effectLst/>
                        <a:latin typeface="Calibri" panose="020F0502020204030204" pitchFamily="34" charset="0"/>
                      </a:endParaRPr>
                    </a:p>
                  </a:txBody>
                  <a:tcPr marL="7620" marT="7620" marB="0" anchor="ctr"/>
                </a:tc>
              </a:tr>
              <a:tr h="205740">
                <a:tc>
                  <a:txBody>
                    <a:bodyPr/>
                    <a:lstStyle/>
                    <a:p>
                      <a:pPr algn="ctr" rtl="0" fontAlgn="ctr"/>
                      <a:r>
                        <a:rPr lang="es-MX" sz="1200" u="none" strike="noStrike">
                          <a:effectLst/>
                        </a:rPr>
                        <a:t>4000</a:t>
                      </a:r>
                      <a:endParaRPr lang="es-MX" sz="1200" b="0" i="0" u="none" strike="noStrike">
                        <a:solidFill>
                          <a:srgbClr val="000000"/>
                        </a:solidFill>
                        <a:effectLst/>
                        <a:latin typeface="Calibri" panose="020F0502020204030204" pitchFamily="34" charset="0"/>
                      </a:endParaRPr>
                    </a:p>
                  </a:txBody>
                  <a:tcPr marL="7620" marR="7620" marT="7620" marB="0" anchor="ctr"/>
                </a:tc>
                <a:tc>
                  <a:txBody>
                    <a:bodyPr/>
                    <a:lstStyle/>
                    <a:p>
                      <a:pPr algn="l" rtl="0" fontAlgn="ctr"/>
                      <a:r>
                        <a:rPr lang="es-MX" sz="1200" u="none" strike="noStrike">
                          <a:effectLst/>
                        </a:rPr>
                        <a:t>TRANSFERENCIAS, ASIGNACIONES, SUBSIDIOS Y OTRAS AYUDAS</a:t>
                      </a:r>
                      <a:endParaRPr lang="es-MX" sz="1200" b="0" i="0" u="none" strike="noStrike">
                        <a:solidFill>
                          <a:srgbClr val="000000"/>
                        </a:solidFill>
                        <a:effectLst/>
                        <a:latin typeface="Calibri" panose="020F0502020204030204" pitchFamily="34" charset="0"/>
                      </a:endParaRPr>
                    </a:p>
                  </a:txBody>
                  <a:tcPr marL="7620" marR="7620" marT="7620" marB="0" anchor="ctr"/>
                </a:tc>
                <a:tc>
                  <a:txBody>
                    <a:bodyPr/>
                    <a:lstStyle/>
                    <a:p>
                      <a:pPr algn="r" rtl="0" fontAlgn="ctr"/>
                      <a:r>
                        <a:rPr lang="es-MX" sz="1200" b="0" i="0" u="none" strike="noStrike" dirty="0" smtClean="0">
                          <a:solidFill>
                            <a:srgbClr val="000000"/>
                          </a:solidFill>
                          <a:effectLst/>
                          <a:latin typeface="Calibri" panose="020F0502020204030204" pitchFamily="34" charset="0"/>
                        </a:rPr>
                        <a:t>2,971,560.00</a:t>
                      </a:r>
                      <a:endParaRPr lang="es-MX" sz="1200" b="0" i="0" u="none" strike="noStrike" dirty="0">
                        <a:solidFill>
                          <a:srgbClr val="000000"/>
                        </a:solidFill>
                        <a:effectLst/>
                        <a:latin typeface="Calibri" panose="020F0502020204030204" pitchFamily="34" charset="0"/>
                      </a:endParaRPr>
                    </a:p>
                  </a:txBody>
                  <a:tcPr marL="7620" marT="7620" marB="0" anchor="ctr"/>
                </a:tc>
              </a:tr>
              <a:tr h="205740">
                <a:tc>
                  <a:txBody>
                    <a:bodyPr/>
                    <a:lstStyle/>
                    <a:p>
                      <a:pPr algn="ctr" rtl="0" fontAlgn="ctr"/>
                      <a:r>
                        <a:rPr lang="es-MX" sz="1200" u="none" strike="noStrike">
                          <a:effectLst/>
                        </a:rPr>
                        <a:t>5000</a:t>
                      </a:r>
                      <a:endParaRPr lang="es-MX" sz="1200" b="0" i="0" u="none" strike="noStrike">
                        <a:solidFill>
                          <a:srgbClr val="000000"/>
                        </a:solidFill>
                        <a:effectLst/>
                        <a:latin typeface="Calibri" panose="020F0502020204030204" pitchFamily="34" charset="0"/>
                      </a:endParaRPr>
                    </a:p>
                  </a:txBody>
                  <a:tcPr marL="7620" marR="7620" marT="7620" marB="0" anchor="ctr"/>
                </a:tc>
                <a:tc>
                  <a:txBody>
                    <a:bodyPr/>
                    <a:lstStyle/>
                    <a:p>
                      <a:pPr algn="l" rtl="0" fontAlgn="ctr"/>
                      <a:r>
                        <a:rPr lang="es-MX" sz="1200" u="none" strike="noStrike">
                          <a:effectLst/>
                        </a:rPr>
                        <a:t>BIENES MUEBLES, INMUEBLES E INTANGIBLES</a:t>
                      </a:r>
                      <a:endParaRPr lang="es-MX" sz="1200" b="0" i="0" u="none" strike="noStrike">
                        <a:solidFill>
                          <a:srgbClr val="000000"/>
                        </a:solidFill>
                        <a:effectLst/>
                        <a:latin typeface="Calibri" panose="020F0502020204030204" pitchFamily="34" charset="0"/>
                      </a:endParaRPr>
                    </a:p>
                  </a:txBody>
                  <a:tcPr marL="7620" marR="7620" marT="7620" marB="0" anchor="ctr"/>
                </a:tc>
                <a:tc>
                  <a:txBody>
                    <a:bodyPr/>
                    <a:lstStyle/>
                    <a:p>
                      <a:pPr algn="r" rtl="0" fontAlgn="ctr"/>
                      <a:r>
                        <a:rPr lang="es-MX" sz="1200" b="0" i="0" u="none" strike="noStrike" dirty="0" smtClean="0">
                          <a:solidFill>
                            <a:srgbClr val="000000"/>
                          </a:solidFill>
                          <a:effectLst/>
                          <a:latin typeface="Calibri" panose="020F0502020204030204" pitchFamily="34" charset="0"/>
                        </a:rPr>
                        <a:t>1,965,060.88</a:t>
                      </a:r>
                      <a:endParaRPr lang="es-MX" sz="1200" b="0" i="0" u="none" strike="noStrike" dirty="0">
                        <a:solidFill>
                          <a:srgbClr val="000000"/>
                        </a:solidFill>
                        <a:effectLst/>
                        <a:latin typeface="Calibri" panose="020F0502020204030204" pitchFamily="34" charset="0"/>
                      </a:endParaRPr>
                    </a:p>
                  </a:txBody>
                  <a:tcPr marL="7620" marT="7620" marB="0" anchor="ctr"/>
                </a:tc>
              </a:tr>
              <a:tr h="205740">
                <a:tc>
                  <a:txBody>
                    <a:bodyPr/>
                    <a:lstStyle/>
                    <a:p>
                      <a:pPr algn="ctr" rtl="0" fontAlgn="ctr"/>
                      <a:r>
                        <a:rPr lang="es-MX" sz="1200" u="none" strike="noStrike">
                          <a:effectLst/>
                        </a:rPr>
                        <a:t>6000</a:t>
                      </a:r>
                      <a:endParaRPr lang="es-MX" sz="1200" b="0" i="0" u="none" strike="noStrike">
                        <a:solidFill>
                          <a:srgbClr val="000000"/>
                        </a:solidFill>
                        <a:effectLst/>
                        <a:latin typeface="Calibri" panose="020F0502020204030204" pitchFamily="34" charset="0"/>
                      </a:endParaRPr>
                    </a:p>
                  </a:txBody>
                  <a:tcPr marL="7620" marR="7620" marT="7620" marB="0" anchor="ctr"/>
                </a:tc>
                <a:tc>
                  <a:txBody>
                    <a:bodyPr/>
                    <a:lstStyle/>
                    <a:p>
                      <a:pPr algn="l" rtl="0" fontAlgn="ctr"/>
                      <a:r>
                        <a:rPr lang="es-MX" sz="1200" u="none" strike="noStrike">
                          <a:effectLst/>
                        </a:rPr>
                        <a:t>INVERSIÓN PÚBLICA</a:t>
                      </a:r>
                      <a:endParaRPr lang="es-MX" sz="1200" b="0" i="0" u="none" strike="noStrike">
                        <a:solidFill>
                          <a:srgbClr val="000000"/>
                        </a:solidFill>
                        <a:effectLst/>
                        <a:latin typeface="Calibri" panose="020F0502020204030204" pitchFamily="34" charset="0"/>
                      </a:endParaRPr>
                    </a:p>
                  </a:txBody>
                  <a:tcPr marL="7620" marR="7620" marT="7620" marB="0" anchor="ctr"/>
                </a:tc>
                <a:tc>
                  <a:txBody>
                    <a:bodyPr/>
                    <a:lstStyle/>
                    <a:p>
                      <a:pPr algn="r" rtl="0" fontAlgn="ctr"/>
                      <a:r>
                        <a:rPr lang="es-MX" sz="1200" b="0" i="0" u="none" strike="noStrike" dirty="0" smtClean="0">
                          <a:solidFill>
                            <a:srgbClr val="000000"/>
                          </a:solidFill>
                          <a:effectLst/>
                          <a:latin typeface="Calibri" panose="020F0502020204030204" pitchFamily="34" charset="0"/>
                        </a:rPr>
                        <a:t>4,987,250.00</a:t>
                      </a:r>
                      <a:endParaRPr lang="es-MX" sz="1200" b="0" i="0" u="none" strike="noStrike" dirty="0">
                        <a:solidFill>
                          <a:srgbClr val="000000"/>
                        </a:solidFill>
                        <a:effectLst/>
                        <a:latin typeface="Calibri" panose="020F0502020204030204" pitchFamily="34" charset="0"/>
                      </a:endParaRPr>
                    </a:p>
                  </a:txBody>
                  <a:tcPr marL="7620" marT="7620" marB="0" anchor="ctr"/>
                </a:tc>
              </a:tr>
              <a:tr h="213360">
                <a:tc>
                  <a:txBody>
                    <a:bodyPr/>
                    <a:lstStyle/>
                    <a:p>
                      <a:pPr algn="ctr" rtl="0" fontAlgn="ctr"/>
                      <a:r>
                        <a:rPr lang="es-MX" sz="1200" u="none" strike="noStrike">
                          <a:effectLst/>
                        </a:rPr>
                        <a:t>7000</a:t>
                      </a:r>
                      <a:endParaRPr lang="es-MX" sz="1200" b="0" i="0" u="none" strike="noStrike">
                        <a:solidFill>
                          <a:srgbClr val="000000"/>
                        </a:solidFill>
                        <a:effectLst/>
                        <a:latin typeface="Calibri" panose="020F0502020204030204" pitchFamily="34" charset="0"/>
                      </a:endParaRPr>
                    </a:p>
                  </a:txBody>
                  <a:tcPr marL="7620" marR="7620" marT="7620" marB="0" anchor="ctr"/>
                </a:tc>
                <a:tc>
                  <a:txBody>
                    <a:bodyPr/>
                    <a:lstStyle/>
                    <a:p>
                      <a:pPr algn="l" rtl="0" fontAlgn="ctr"/>
                      <a:r>
                        <a:rPr lang="es-MX" sz="1200" u="none" strike="noStrike">
                          <a:effectLst/>
                        </a:rPr>
                        <a:t>INVERSIONES FINANCIERAS Y OTRAS PROVISIONES</a:t>
                      </a:r>
                      <a:endParaRPr lang="es-MX" sz="1200" b="0" i="0" u="none" strike="noStrike">
                        <a:solidFill>
                          <a:srgbClr val="000000"/>
                        </a:solidFill>
                        <a:effectLst/>
                        <a:latin typeface="Calibri" panose="020F0502020204030204" pitchFamily="34" charset="0"/>
                      </a:endParaRPr>
                    </a:p>
                  </a:txBody>
                  <a:tcPr marL="7620" marR="7620" marT="7620" marB="0" anchor="ctr"/>
                </a:tc>
                <a:tc>
                  <a:txBody>
                    <a:bodyPr/>
                    <a:lstStyle/>
                    <a:p>
                      <a:pPr algn="r" rtl="0" fontAlgn="ctr"/>
                      <a:r>
                        <a:rPr lang="es-MX" sz="1200" b="0" i="0" u="none" strike="noStrike" dirty="0" smtClean="0">
                          <a:solidFill>
                            <a:srgbClr val="000000"/>
                          </a:solidFill>
                          <a:effectLst/>
                          <a:latin typeface="Calibri" panose="020F0502020204030204" pitchFamily="34" charset="0"/>
                        </a:rPr>
                        <a:t>0.00</a:t>
                      </a:r>
                      <a:endParaRPr lang="es-MX" sz="1200" b="0" i="0" u="none" strike="noStrike" dirty="0">
                        <a:solidFill>
                          <a:srgbClr val="000000"/>
                        </a:solidFill>
                        <a:effectLst/>
                        <a:latin typeface="Calibri" panose="020F0502020204030204" pitchFamily="34" charset="0"/>
                      </a:endParaRPr>
                    </a:p>
                  </a:txBody>
                  <a:tcPr marL="7620" marT="7620" marB="0" anchor="ctr"/>
                </a:tc>
              </a:tr>
              <a:tr h="213360">
                <a:tc>
                  <a:txBody>
                    <a:bodyPr/>
                    <a:lstStyle/>
                    <a:p>
                      <a:pPr algn="ctr" rtl="0" fontAlgn="ctr"/>
                      <a:r>
                        <a:rPr lang="es-MX" sz="1200" u="none" strike="noStrike" dirty="0">
                          <a:effectLst/>
                        </a:rPr>
                        <a:t>9000</a:t>
                      </a:r>
                      <a:endParaRPr lang="es-MX" sz="1200" b="0" i="0" u="none" strike="noStrike" dirty="0">
                        <a:solidFill>
                          <a:srgbClr val="000000"/>
                        </a:solidFill>
                        <a:effectLst/>
                        <a:latin typeface="Calibri" panose="020F0502020204030204" pitchFamily="34" charset="0"/>
                      </a:endParaRPr>
                    </a:p>
                  </a:txBody>
                  <a:tcPr marL="7620" marR="7620" marT="7620" marB="0" anchor="ctr"/>
                </a:tc>
                <a:tc>
                  <a:txBody>
                    <a:bodyPr/>
                    <a:lstStyle/>
                    <a:p>
                      <a:pPr algn="l" rtl="0" fontAlgn="ctr"/>
                      <a:r>
                        <a:rPr lang="es-MX" sz="1200" u="none" strike="noStrike" dirty="0">
                          <a:effectLst/>
                        </a:rPr>
                        <a:t>DEUDA PÚBLICA</a:t>
                      </a:r>
                      <a:endParaRPr lang="es-MX" sz="1200" b="0" i="0" u="none" strike="noStrike" dirty="0">
                        <a:solidFill>
                          <a:srgbClr val="000000"/>
                        </a:solidFill>
                        <a:effectLst/>
                        <a:latin typeface="Calibri" panose="020F0502020204030204" pitchFamily="34" charset="0"/>
                      </a:endParaRPr>
                    </a:p>
                  </a:txBody>
                  <a:tcPr marL="7620" marR="7620" marT="7620" marB="0" anchor="ctr"/>
                </a:tc>
                <a:tc>
                  <a:txBody>
                    <a:bodyPr/>
                    <a:lstStyle/>
                    <a:p>
                      <a:pPr algn="r" rtl="0" fontAlgn="ctr"/>
                      <a:r>
                        <a:rPr lang="es-MX" sz="1200" b="0" i="0" u="none" strike="noStrike" dirty="0" smtClean="0">
                          <a:solidFill>
                            <a:srgbClr val="000000"/>
                          </a:solidFill>
                          <a:effectLst/>
                          <a:latin typeface="Calibri" panose="020F0502020204030204" pitchFamily="34" charset="0"/>
                        </a:rPr>
                        <a:t>0.00</a:t>
                      </a:r>
                      <a:endParaRPr lang="es-MX" sz="1200" b="0" i="0" u="none" strike="noStrike" dirty="0">
                        <a:solidFill>
                          <a:srgbClr val="000000"/>
                        </a:solidFill>
                        <a:effectLst/>
                        <a:latin typeface="Calibri" panose="020F0502020204030204" pitchFamily="34" charset="0"/>
                      </a:endParaRPr>
                    </a:p>
                  </a:txBody>
                  <a:tcPr marL="7620" marT="7620" marB="0" anchor="ctr"/>
                </a:tc>
              </a:tr>
              <a:tr h="236220">
                <a:tc gridSpan="2">
                  <a:txBody>
                    <a:bodyPr/>
                    <a:lstStyle/>
                    <a:p>
                      <a:pPr algn="ctr" fontAlgn="ctr"/>
                      <a:r>
                        <a:rPr lang="es-MX" sz="1400" b="1" u="none" strike="noStrike" dirty="0">
                          <a:effectLst/>
                        </a:rPr>
                        <a:t>TOTAL</a:t>
                      </a:r>
                      <a:endParaRPr lang="es-MX" sz="1400" b="1" i="0" u="none" strike="noStrike" dirty="0">
                        <a:solidFill>
                          <a:srgbClr val="FFFFFF"/>
                        </a:solidFill>
                        <a:effectLst/>
                        <a:latin typeface="Calibri" panose="020F0502020204030204" pitchFamily="34" charset="0"/>
                      </a:endParaRPr>
                    </a:p>
                  </a:txBody>
                  <a:tcPr marL="7620" marR="7620" marT="7620" marB="0" anchor="ctr"/>
                </a:tc>
                <a:tc hMerge="1">
                  <a:txBody>
                    <a:bodyPr/>
                    <a:lstStyle/>
                    <a:p>
                      <a:endParaRPr lang="es-MX"/>
                    </a:p>
                  </a:txBody>
                  <a:tcPr/>
                </a:tc>
                <a:tc>
                  <a:txBody>
                    <a:bodyPr/>
                    <a:lstStyle/>
                    <a:p>
                      <a:pPr algn="r" rtl="0" fontAlgn="ctr"/>
                      <a:r>
                        <a:rPr lang="es-MX" sz="1400" b="1" i="0" u="none" strike="noStrike" dirty="0" smtClean="0">
                          <a:solidFill>
                            <a:schemeClr val="tx1"/>
                          </a:solidFill>
                          <a:effectLst/>
                          <a:latin typeface="Calibri" panose="020F0502020204030204" pitchFamily="34" charset="0"/>
                        </a:rPr>
                        <a:t>56,601,029.08</a:t>
                      </a:r>
                      <a:endParaRPr lang="es-MX" sz="1400" b="1" i="0" u="none" strike="noStrike" dirty="0">
                        <a:solidFill>
                          <a:schemeClr val="tx1"/>
                        </a:solidFill>
                        <a:effectLst/>
                        <a:latin typeface="Calibri" panose="020F0502020204030204" pitchFamily="34" charset="0"/>
                      </a:endParaRPr>
                    </a:p>
                  </a:txBody>
                  <a:tcPr marL="7620" marT="7620" marB="0" anchor="ctr"/>
                </a:tc>
              </a:tr>
            </a:tbl>
          </a:graphicData>
        </a:graphic>
      </p:graphicFrame>
    </p:spTree>
    <p:extLst>
      <p:ext uri="{BB962C8B-B14F-4D97-AF65-F5344CB8AC3E}">
        <p14:creationId xmlns:p14="http://schemas.microsoft.com/office/powerpoint/2010/main" val="296771342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Rectángulo"/>
          <p:cNvSpPr/>
          <p:nvPr/>
        </p:nvSpPr>
        <p:spPr>
          <a:xfrm>
            <a:off x="971600" y="562029"/>
            <a:ext cx="7272808" cy="4585871"/>
          </a:xfrm>
          <a:prstGeom prst="rect">
            <a:avLst/>
          </a:prstGeom>
        </p:spPr>
        <p:txBody>
          <a:bodyPr wrap="square">
            <a:spAutoFit/>
          </a:bodyPr>
          <a:lstStyle/>
          <a:p>
            <a:pPr algn="ctr"/>
            <a:endParaRPr lang="es-MX" sz="2800" b="1" dirty="0" smtClean="0">
              <a:solidFill>
                <a:schemeClr val="accent3">
                  <a:lumMod val="75000"/>
                </a:schemeClr>
              </a:solidFill>
            </a:endParaRPr>
          </a:p>
          <a:p>
            <a:pPr algn="ctr"/>
            <a:r>
              <a:rPr lang="es-MX" sz="2800" b="1" dirty="0" smtClean="0">
                <a:solidFill>
                  <a:srgbClr val="986918"/>
                </a:solidFill>
              </a:rPr>
              <a:t>                          ¿Se está trabajando para mejorar el Presupuesto?</a:t>
            </a:r>
          </a:p>
          <a:p>
            <a:pPr algn="just"/>
            <a:endParaRPr lang="es-MX" sz="1600" b="1" dirty="0" smtClean="0"/>
          </a:p>
          <a:p>
            <a:pPr algn="just"/>
            <a:r>
              <a:rPr lang="es-MX" sz="1600" b="1" dirty="0" smtClean="0"/>
              <a:t>- Si. </a:t>
            </a:r>
          </a:p>
          <a:p>
            <a:pPr algn="just"/>
            <a:endParaRPr lang="es-MX" sz="1600" b="1" dirty="0"/>
          </a:p>
          <a:p>
            <a:pPr algn="just"/>
            <a:r>
              <a:rPr lang="es-MX" sz="1600" b="1" dirty="0" smtClean="0"/>
              <a:t>- Fortaleciendo el Presupuesto basado en Resultados con la finalidad de orientar las acciones gubernamentales hacía la generación del valor público.</a:t>
            </a:r>
          </a:p>
          <a:p>
            <a:pPr algn="just"/>
            <a:endParaRPr lang="es-MX" sz="1600" b="1" dirty="0" smtClean="0"/>
          </a:p>
          <a:p>
            <a:pPr algn="just"/>
            <a:r>
              <a:rPr lang="es-MX" sz="1600" b="1" dirty="0" smtClean="0"/>
              <a:t>- Fortaleciendo las estructuras orgánicas y funcionales de las instituciones públicas.</a:t>
            </a:r>
          </a:p>
          <a:p>
            <a:pPr algn="just"/>
            <a:endParaRPr lang="es-MX" sz="1600" b="1" dirty="0" smtClean="0"/>
          </a:p>
          <a:p>
            <a:pPr algn="just"/>
            <a:r>
              <a:rPr lang="es-MX" sz="1600" b="1" dirty="0" smtClean="0"/>
              <a:t>- Regulando el ciclo presupuestarios con base en los principios de eficiencia, transparencia y honradez.</a:t>
            </a:r>
          </a:p>
          <a:p>
            <a:pPr algn="just"/>
            <a:endParaRPr lang="es-MX" sz="1600" b="1" dirty="0" smtClean="0"/>
          </a:p>
          <a:p>
            <a:pPr algn="just"/>
            <a:r>
              <a:rPr lang="es-MX" sz="1600" b="1" dirty="0" smtClean="0"/>
              <a:t>Todos estos esfuerzos se seguirán reflejando en más obras y mejores servicios públicos de calidad.</a:t>
            </a:r>
            <a:endParaRPr lang="es-MX" sz="1600" b="1" dirty="0"/>
          </a:p>
        </p:txBody>
      </p:sp>
      <p:pic>
        <p:nvPicPr>
          <p:cNvPr id="7170"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1095" b="7797"/>
          <a:stretch/>
        </p:blipFill>
        <p:spPr bwMode="auto">
          <a:xfrm>
            <a:off x="1054574" y="908720"/>
            <a:ext cx="1734511" cy="9810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124" name="Picture 4" descr="http://www.ctm-media.com/openads/adimage.php?filename=man-with-dollar-sign-02_2.png&amp;contenttype=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876256" y="5115572"/>
            <a:ext cx="1368152" cy="1368152"/>
          </a:xfrm>
          <a:prstGeom prst="rect">
            <a:avLst/>
          </a:prstGeom>
          <a:noFill/>
          <a:extLst>
            <a:ext uri="{909E8E84-426E-40DD-AFC4-6F175D3DCCD1}">
              <a14:hiddenFill xmlns:a14="http://schemas.microsoft.com/office/drawing/2010/main">
                <a:solidFill>
                  <a:srgbClr val="FFFFFF"/>
                </a:solidFill>
              </a14:hiddenFill>
            </a:ext>
          </a:extLst>
        </p:spPr>
      </p:pic>
      <p:pic>
        <p:nvPicPr>
          <p:cNvPr id="5126" name="Picture 6" descr="https://encrypted-tbn2.gstatic.com/images?q=tbn:ANd9GcQ1avRlUM4FRnqzzhJQScOG4cCcxkpV-lNHgoNGFtLPbEP7cTB4z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54574" y="5263867"/>
            <a:ext cx="1071562" cy="107156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8611439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55774" y="2348879"/>
            <a:ext cx="940272" cy="109397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3 Rectángulo"/>
          <p:cNvSpPr/>
          <p:nvPr/>
        </p:nvSpPr>
        <p:spPr>
          <a:xfrm>
            <a:off x="1319857" y="1844824"/>
            <a:ext cx="4836319" cy="584775"/>
          </a:xfrm>
          <a:prstGeom prst="rect">
            <a:avLst/>
          </a:prstGeom>
          <a:noFill/>
        </p:spPr>
        <p:txBody>
          <a:bodyPr wrap="square">
            <a:spAutoFit/>
          </a:bodyPr>
          <a:lstStyle/>
          <a:p>
            <a:pPr algn="just"/>
            <a:r>
              <a:rPr lang="es-MX" sz="1600" b="1" dirty="0" smtClean="0"/>
              <a:t>El Presupuesto se elabora de las siguientes maneras:</a:t>
            </a:r>
          </a:p>
          <a:p>
            <a:pPr algn="just"/>
            <a:endParaRPr lang="es-MX" sz="1600" b="1" dirty="0" smtClean="0"/>
          </a:p>
        </p:txBody>
      </p:sp>
      <p:sp>
        <p:nvSpPr>
          <p:cNvPr id="2" name="1 CuadroTexto"/>
          <p:cNvSpPr txBox="1"/>
          <p:nvPr/>
        </p:nvSpPr>
        <p:spPr>
          <a:xfrm>
            <a:off x="1676840" y="692696"/>
            <a:ext cx="6696744" cy="584775"/>
          </a:xfrm>
          <a:prstGeom prst="rect">
            <a:avLst/>
          </a:prstGeom>
          <a:noFill/>
        </p:spPr>
        <p:txBody>
          <a:bodyPr wrap="square" rtlCol="0">
            <a:spAutoFit/>
          </a:bodyPr>
          <a:lstStyle/>
          <a:p>
            <a:pPr lvl="0" algn="ctr"/>
            <a:r>
              <a:rPr lang="es-MX" sz="3200" b="1" dirty="0">
                <a:solidFill>
                  <a:srgbClr val="986918"/>
                </a:solidFill>
              </a:rPr>
              <a:t>¿Cómo se organiza un presupuesto?</a:t>
            </a:r>
          </a:p>
        </p:txBody>
      </p:sp>
      <p:sp>
        <p:nvSpPr>
          <p:cNvPr id="8" name="7 Llamada con línea 2 (barra de énfasis)"/>
          <p:cNvSpPr/>
          <p:nvPr/>
        </p:nvSpPr>
        <p:spPr>
          <a:xfrm>
            <a:off x="4797904" y="2348880"/>
            <a:ext cx="3672407" cy="648072"/>
          </a:xfrm>
          <a:prstGeom prst="accentCallout2">
            <a:avLst>
              <a:gd name="adj1" fmla="val 18750"/>
              <a:gd name="adj2" fmla="val -8333"/>
              <a:gd name="adj3" fmla="val 18750"/>
              <a:gd name="adj4" fmla="val -16667"/>
              <a:gd name="adj5" fmla="val 101970"/>
              <a:gd name="adj6" fmla="val -54100"/>
            </a:avLst>
          </a:prstGeom>
          <a:solidFill>
            <a:srgbClr val="986918"/>
          </a:solidFill>
          <a:ln>
            <a:solidFill>
              <a:srgbClr val="986918"/>
            </a:solidFill>
          </a:ln>
          <a:scene3d>
            <a:camera prst="orthographicFront"/>
            <a:lightRig rig="contrasting" dir="t"/>
          </a:scene3d>
          <a:sp3d/>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lvl="0" algn="just"/>
            <a:r>
              <a:rPr lang="es-MX" sz="1200" b="1" dirty="0">
                <a:solidFill>
                  <a:schemeClr val="bg1"/>
                </a:solidFill>
              </a:rPr>
              <a:t>¿Quién lo gasta?</a:t>
            </a:r>
          </a:p>
          <a:p>
            <a:pPr lvl="0" algn="just"/>
            <a:r>
              <a:rPr lang="es-MX" sz="1200" dirty="0">
                <a:solidFill>
                  <a:schemeClr val="bg1"/>
                </a:solidFill>
              </a:rPr>
              <a:t>Es la dependencia o entidad encargada de realizar el gasto, esta </a:t>
            </a:r>
            <a:r>
              <a:rPr lang="es-MX" sz="1200" dirty="0" smtClean="0">
                <a:solidFill>
                  <a:schemeClr val="bg1"/>
                </a:solidFill>
              </a:rPr>
              <a:t>Clasificación es </a:t>
            </a:r>
            <a:r>
              <a:rPr lang="es-MX" sz="1200" dirty="0">
                <a:solidFill>
                  <a:schemeClr val="bg1"/>
                </a:solidFill>
              </a:rPr>
              <a:t>Administrativa.</a:t>
            </a:r>
          </a:p>
        </p:txBody>
      </p:sp>
      <p:sp>
        <p:nvSpPr>
          <p:cNvPr id="15" name="14 Llamada con línea 2 (barra de énfasis)"/>
          <p:cNvSpPr/>
          <p:nvPr/>
        </p:nvSpPr>
        <p:spPr>
          <a:xfrm>
            <a:off x="4775480" y="4713695"/>
            <a:ext cx="3684952" cy="864095"/>
          </a:xfrm>
          <a:prstGeom prst="accentCallout2">
            <a:avLst>
              <a:gd name="adj1" fmla="val 18750"/>
              <a:gd name="adj2" fmla="val -8333"/>
              <a:gd name="adj3" fmla="val 18750"/>
              <a:gd name="adj4" fmla="val -16667"/>
              <a:gd name="adj5" fmla="val 96706"/>
              <a:gd name="adj6" fmla="val -50741"/>
            </a:avLst>
          </a:prstGeom>
          <a:solidFill>
            <a:srgbClr val="986918"/>
          </a:solidFill>
          <a:ln>
            <a:solidFill>
              <a:srgbClr val="986918"/>
            </a:solidFill>
          </a:ln>
          <a:scene3d>
            <a:camera prst="orthographicFront"/>
            <a:lightRig rig="balanced" dir="t"/>
          </a:scene3d>
          <a:sp3d prstMaterial="matte"/>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lvl="0" algn="just"/>
            <a:endParaRPr lang="es-MX" sz="1200" b="1" dirty="0">
              <a:solidFill>
                <a:schemeClr val="bg1"/>
              </a:solidFill>
            </a:endParaRPr>
          </a:p>
          <a:p>
            <a:pPr lvl="0" algn="just"/>
            <a:r>
              <a:rPr lang="es-MX" sz="1200" b="1" dirty="0">
                <a:solidFill>
                  <a:schemeClr val="bg1"/>
                </a:solidFill>
              </a:rPr>
              <a:t>¿Para qué se gasta?</a:t>
            </a:r>
          </a:p>
          <a:p>
            <a:pPr lvl="0" algn="just"/>
            <a:r>
              <a:rPr lang="es-MX" sz="1200" dirty="0">
                <a:solidFill>
                  <a:schemeClr val="bg1"/>
                </a:solidFill>
              </a:rPr>
              <a:t>El destino que tienen los recursos, como en salud, desarrollo económico, infraestructura, etc. esta Clasificación es </a:t>
            </a:r>
            <a:r>
              <a:rPr lang="es-MX" sz="1200" dirty="0" smtClean="0">
                <a:solidFill>
                  <a:schemeClr val="bg1"/>
                </a:solidFill>
              </a:rPr>
              <a:t>Funcional del Gasto.</a:t>
            </a:r>
            <a:endParaRPr lang="es-MX" sz="1200" dirty="0">
              <a:solidFill>
                <a:schemeClr val="bg1"/>
              </a:solidFill>
            </a:endParaRPr>
          </a:p>
          <a:p>
            <a:pPr lvl="0" algn="just"/>
            <a:r>
              <a:rPr lang="es-MX" sz="1200" b="1" dirty="0" smtClean="0">
                <a:solidFill>
                  <a:schemeClr val="tx1"/>
                </a:solidFill>
              </a:rPr>
              <a:t>.</a:t>
            </a:r>
            <a:endParaRPr lang="es-MX" sz="1200" b="1" dirty="0">
              <a:solidFill>
                <a:schemeClr val="tx1"/>
              </a:solidFill>
            </a:endParaRPr>
          </a:p>
        </p:txBody>
      </p:sp>
      <p:sp>
        <p:nvSpPr>
          <p:cNvPr id="16" name="15 Llamada con línea 2 (barra de énfasis)"/>
          <p:cNvSpPr/>
          <p:nvPr/>
        </p:nvSpPr>
        <p:spPr>
          <a:xfrm>
            <a:off x="4788025" y="3241552"/>
            <a:ext cx="3672407" cy="956504"/>
          </a:xfrm>
          <a:prstGeom prst="accentCallout2">
            <a:avLst>
              <a:gd name="adj1" fmla="val 18750"/>
              <a:gd name="adj2" fmla="val -8333"/>
              <a:gd name="adj3" fmla="val 18750"/>
              <a:gd name="adj4" fmla="val -16667"/>
              <a:gd name="adj5" fmla="val 86816"/>
              <a:gd name="adj6" fmla="val -51498"/>
            </a:avLst>
          </a:prstGeom>
          <a:solidFill>
            <a:srgbClr val="986918"/>
          </a:solidFill>
          <a:ln>
            <a:solidFill>
              <a:srgbClr val="986918"/>
            </a:solidFill>
          </a:ln>
          <a:scene3d>
            <a:camera prst="orthographicFront"/>
            <a:lightRig rig="balanced" dir="t"/>
          </a:scene3d>
          <a:sp3d prstMaterial="matte"/>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lvl="0" algn="just"/>
            <a:endParaRPr lang="es-MX" sz="1200" b="1" dirty="0">
              <a:solidFill>
                <a:schemeClr val="tx1"/>
              </a:solidFill>
            </a:endParaRPr>
          </a:p>
          <a:p>
            <a:pPr lvl="0" algn="just"/>
            <a:r>
              <a:rPr lang="es-MX" sz="1200" b="1" dirty="0">
                <a:solidFill>
                  <a:schemeClr val="bg1"/>
                </a:solidFill>
              </a:rPr>
              <a:t>¿En qué se gasta?</a:t>
            </a:r>
          </a:p>
          <a:p>
            <a:pPr lvl="0" algn="just"/>
            <a:r>
              <a:rPr lang="es-MX" sz="1200" dirty="0">
                <a:solidFill>
                  <a:schemeClr val="bg1"/>
                </a:solidFill>
              </a:rPr>
              <a:t>En que se van a utilizar los recursos, como en inversión pública, nomina, entre otros, esta Clasificación es </a:t>
            </a:r>
            <a:r>
              <a:rPr lang="es-MX" sz="1200" dirty="0" smtClean="0">
                <a:solidFill>
                  <a:schemeClr val="bg1"/>
                </a:solidFill>
              </a:rPr>
              <a:t>Objeto </a:t>
            </a:r>
            <a:r>
              <a:rPr lang="es-MX" sz="1200" dirty="0">
                <a:solidFill>
                  <a:schemeClr val="bg1"/>
                </a:solidFill>
              </a:rPr>
              <a:t>del Gasto.</a:t>
            </a:r>
          </a:p>
          <a:p>
            <a:pPr lvl="0" algn="just"/>
            <a:r>
              <a:rPr lang="es-MX" sz="1200" dirty="0" smtClean="0">
                <a:solidFill>
                  <a:schemeClr val="tx1"/>
                </a:solidFill>
              </a:rPr>
              <a:t>.</a:t>
            </a:r>
            <a:endParaRPr lang="es-MX" sz="1200" dirty="0">
              <a:solidFill>
                <a:schemeClr val="tx1"/>
              </a:solidFill>
            </a:endParaRPr>
          </a:p>
        </p:txBody>
      </p:sp>
      <p:pic>
        <p:nvPicPr>
          <p:cNvPr id="7170" name="Picture 2" descr="https://loseconomistasenlaweb.files.wordpress.com/2014/04/dinero1.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1276398">
            <a:off x="409800" y="233409"/>
            <a:ext cx="1503348" cy="1503348"/>
          </a:xfrm>
          <a:prstGeom prst="rect">
            <a:avLst/>
          </a:prstGeom>
          <a:noFill/>
          <a:extLst>
            <a:ext uri="{909E8E84-426E-40DD-AFC4-6F175D3DCCD1}">
              <a14:hiddenFill xmlns:a14="http://schemas.microsoft.com/office/drawing/2010/main">
                <a:solidFill>
                  <a:srgbClr val="FFFFFF"/>
                </a:solidFill>
              </a14:hiddenFill>
            </a:ext>
          </a:extLst>
        </p:spPr>
      </p:pic>
      <p:pic>
        <p:nvPicPr>
          <p:cNvPr id="7172" name="Picture 4" descr="http://esoterismoyenergia.com/wp-content/uploads/2014/02/zzzzzzzzzzzzzzzzzzzzzzzzzzzzzzzzzzzzzzzzzzzzzzzzzzzzzzzzzzzzzzzzzzzzzdinero.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455774" y="3641265"/>
            <a:ext cx="1516624" cy="1083898"/>
          </a:xfrm>
          <a:prstGeom prst="rect">
            <a:avLst/>
          </a:prstGeom>
          <a:noFill/>
          <a:extLst>
            <a:ext uri="{909E8E84-426E-40DD-AFC4-6F175D3DCCD1}">
              <a14:hiddenFill xmlns:a14="http://schemas.microsoft.com/office/drawing/2010/main">
                <a:solidFill>
                  <a:srgbClr val="FFFFFF"/>
                </a:solidFill>
              </a14:hiddenFill>
            </a:ext>
          </a:extLst>
        </p:spPr>
      </p:pic>
      <p:pic>
        <p:nvPicPr>
          <p:cNvPr id="7176" name="Picture 8" descr="http://us.123rf.com/450wm/cteconsulting/cteconsulting1302/cteconsulting130200053/17937622-an-image-of-a-security-police-icon.jp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214086" y="4958826"/>
            <a:ext cx="618964" cy="618964"/>
          </a:xfrm>
          <a:prstGeom prst="rect">
            <a:avLst/>
          </a:prstGeom>
          <a:noFill/>
          <a:extLst>
            <a:ext uri="{909E8E84-426E-40DD-AFC4-6F175D3DCCD1}">
              <a14:hiddenFill xmlns:a14="http://schemas.microsoft.com/office/drawing/2010/main">
                <a:solidFill>
                  <a:srgbClr val="FFFFFF"/>
                </a:solidFill>
              </a14:hiddenFill>
            </a:ext>
          </a:extLst>
        </p:spPr>
      </p:pic>
      <p:pic>
        <p:nvPicPr>
          <p:cNvPr id="7178" name="Picture 10" descr="http://thumbs.dreamstime.com/thumb_592/1300554340gW6C15.jpg"/>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1423622" y="4973296"/>
            <a:ext cx="790464" cy="526976"/>
          </a:xfrm>
          <a:prstGeom prst="rect">
            <a:avLst/>
          </a:prstGeom>
          <a:noFill/>
          <a:extLst>
            <a:ext uri="{909E8E84-426E-40DD-AFC4-6F175D3DCCD1}">
              <a14:hiddenFill xmlns:a14="http://schemas.microsoft.com/office/drawing/2010/main">
                <a:solidFill>
                  <a:srgbClr val="FFFFFF"/>
                </a:solidFill>
              </a14:hiddenFill>
            </a:ext>
          </a:extLst>
        </p:spPr>
      </p:pic>
      <p:pic>
        <p:nvPicPr>
          <p:cNvPr id="7179" name="Picture 11"/>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2214086" y="5577790"/>
            <a:ext cx="618964" cy="5482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7181" name="Picture 13" descr="http://us.cdn1.123rf.com/168nwm/texelart/texelart1202/texelart120200008/12164339-doctor-en-3d-con-un-maletin-y-un-estetoscopio-dictada-en-alta-resolucion-en-un-fondo-blanco-con-somb.jpg"/>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615938" y="5524584"/>
            <a:ext cx="598148" cy="816983"/>
          </a:xfrm>
          <a:prstGeom prst="rect">
            <a:avLst/>
          </a:prstGeom>
          <a:noFill/>
          <a:extLst>
            <a:ext uri="{909E8E84-426E-40DD-AFC4-6F175D3DCCD1}">
              <a14:hiddenFill xmlns:a14="http://schemas.microsoft.com/office/drawing/2010/main">
                <a:solidFill>
                  <a:srgbClr val="FFFFFF"/>
                </a:solidFill>
              </a14:hiddenFill>
            </a:ext>
          </a:extLst>
        </p:spPr>
      </p:pic>
      <p:pic>
        <p:nvPicPr>
          <p:cNvPr id="7185" name="Picture 17" descr="http://us.cdn4.123rf.com/168nwm/texelart/texelart1205/texelart120500001/13486766-3d-workers--team-of-work-rendered-at-high-resolution-on-a-white-background-with-diffuse-shadows.jpg"/>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815838" y="4874833"/>
            <a:ext cx="691274" cy="625439"/>
          </a:xfrm>
          <a:prstGeom prst="rect">
            <a:avLst/>
          </a:prstGeom>
          <a:noFill/>
          <a:extLst>
            <a:ext uri="{909E8E84-426E-40DD-AFC4-6F175D3DCCD1}">
              <a14:hiddenFill xmlns:a14="http://schemas.microsoft.com/office/drawing/2010/main">
                <a:solidFill>
                  <a:srgbClr val="FFFFFF"/>
                </a:solidFill>
              </a14:hiddenFill>
            </a:ext>
          </a:extLst>
        </p:spPr>
      </p:pic>
      <p:pic>
        <p:nvPicPr>
          <p:cNvPr id="7187" name="Picture 19" descr="http://us.cdn4.123rf.com/168nwm/coramax/coramax1208/coramax120801756/14815598-3d-people--men--person-with-pointer-in-hand-close-to-blackboard-concept-of-education-and-learning.jpg"/>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34220" y="5527715"/>
            <a:ext cx="921554" cy="68019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4084149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ubtítulo"/>
          <p:cNvSpPr>
            <a:spLocks noGrp="1"/>
          </p:cNvSpPr>
          <p:nvPr>
            <p:ph type="subTitle" idx="1"/>
          </p:nvPr>
        </p:nvSpPr>
        <p:spPr>
          <a:xfrm>
            <a:off x="971600" y="548680"/>
            <a:ext cx="7128792" cy="5256584"/>
          </a:xfrm>
        </p:spPr>
        <p:txBody>
          <a:bodyPr>
            <a:normAutofit/>
          </a:bodyPr>
          <a:lstStyle/>
          <a:p>
            <a:pPr>
              <a:lnSpc>
                <a:spcPct val="150000"/>
              </a:lnSpc>
            </a:pPr>
            <a:r>
              <a:rPr lang="es-MX" b="1" dirty="0" smtClean="0">
                <a:solidFill>
                  <a:srgbClr val="986918"/>
                </a:solidFill>
              </a:rPr>
              <a:t>¿</a:t>
            </a:r>
            <a:r>
              <a:rPr lang="es-MX" b="1" dirty="0">
                <a:solidFill>
                  <a:srgbClr val="986918"/>
                </a:solidFill>
              </a:rPr>
              <a:t>Qué pueden hacer los ciudadanos</a:t>
            </a:r>
            <a:r>
              <a:rPr lang="es-MX" b="1" dirty="0" smtClean="0">
                <a:solidFill>
                  <a:srgbClr val="986918"/>
                </a:solidFill>
              </a:rPr>
              <a:t>?</a:t>
            </a:r>
          </a:p>
          <a:p>
            <a:pPr algn="just">
              <a:lnSpc>
                <a:spcPct val="150000"/>
              </a:lnSpc>
            </a:pPr>
            <a:endParaRPr lang="es-MX" sz="1600" b="1" dirty="0" smtClean="0">
              <a:solidFill>
                <a:srgbClr val="0070C0"/>
              </a:solidFill>
            </a:endParaRPr>
          </a:p>
          <a:p>
            <a:pPr algn="just">
              <a:lnSpc>
                <a:spcPct val="150000"/>
              </a:lnSpc>
            </a:pPr>
            <a:r>
              <a:rPr lang="es-MX" sz="1600" b="1" dirty="0" smtClean="0">
                <a:solidFill>
                  <a:schemeClr val="tx1"/>
                </a:solidFill>
              </a:rPr>
              <a:t>Visitar la página en la cual se encuentra la información presupuestal del municipio: </a:t>
            </a:r>
          </a:p>
          <a:p>
            <a:pPr algn="just">
              <a:lnSpc>
                <a:spcPct val="150000"/>
              </a:lnSpc>
            </a:pPr>
            <a:endParaRPr lang="es-MX" sz="1600" b="1" dirty="0">
              <a:solidFill>
                <a:schemeClr val="tx1"/>
              </a:solidFill>
            </a:endParaRPr>
          </a:p>
          <a:p>
            <a:pPr algn="just">
              <a:lnSpc>
                <a:spcPct val="150000"/>
              </a:lnSpc>
            </a:pPr>
            <a:r>
              <a:rPr lang="es-MX" sz="1800" b="1" u="sng" dirty="0" smtClean="0">
                <a:solidFill>
                  <a:srgbClr val="0000FF"/>
                </a:solidFill>
              </a:rPr>
              <a:t>www.trasnparenciazaragoza@gmail.com</a:t>
            </a:r>
          </a:p>
          <a:p>
            <a:pPr algn="just">
              <a:lnSpc>
                <a:spcPct val="150000"/>
              </a:lnSpc>
            </a:pPr>
            <a:r>
              <a:rPr lang="es-MX" sz="1600" b="1" dirty="0">
                <a:solidFill>
                  <a:schemeClr val="tx1"/>
                </a:solidFill>
                <a:hlinkClick r:id="rId2"/>
              </a:rPr>
              <a:t>http://</a:t>
            </a:r>
            <a:r>
              <a:rPr lang="es-MX" sz="1600" b="1" dirty="0" smtClean="0">
                <a:solidFill>
                  <a:schemeClr val="tx1"/>
                </a:solidFill>
                <a:hlinkClick r:id="rId2"/>
              </a:rPr>
              <a:t>187.216.63.227/Transparencia/Consultapreg.aspx</a:t>
            </a:r>
            <a:endParaRPr lang="es-MX" sz="1600" b="1" dirty="0" smtClean="0">
              <a:solidFill>
                <a:schemeClr val="tx1"/>
              </a:solidFill>
            </a:endParaRPr>
          </a:p>
          <a:p>
            <a:pPr algn="just">
              <a:lnSpc>
                <a:spcPct val="150000"/>
              </a:lnSpc>
            </a:pPr>
            <a:r>
              <a:rPr lang="es-MX" sz="1600" b="1" dirty="0">
                <a:solidFill>
                  <a:schemeClr val="tx1"/>
                </a:solidFill>
                <a:hlinkClick r:id="rId3"/>
              </a:rPr>
              <a:t>http://</a:t>
            </a:r>
            <a:r>
              <a:rPr lang="es-MX" sz="1600" b="1" dirty="0" smtClean="0">
                <a:solidFill>
                  <a:schemeClr val="tx1"/>
                </a:solidFill>
                <a:hlinkClick r:id="rId3"/>
              </a:rPr>
              <a:t>187.216.63.227/Transparencia/Consultadoc.aspx</a:t>
            </a:r>
            <a:endParaRPr lang="es-MX" sz="1600" b="1" dirty="0" smtClean="0">
              <a:solidFill>
                <a:schemeClr val="tx1"/>
              </a:solidFill>
            </a:endParaRPr>
          </a:p>
          <a:p>
            <a:pPr algn="just">
              <a:lnSpc>
                <a:spcPct val="150000"/>
              </a:lnSpc>
            </a:pPr>
            <a:r>
              <a:rPr lang="es-MX" sz="1600" b="1" dirty="0" smtClean="0">
                <a:solidFill>
                  <a:schemeClr val="tx1"/>
                </a:solidFill>
                <a:hlinkClick r:id="rId4"/>
              </a:rPr>
              <a:t>http</a:t>
            </a:r>
            <a:r>
              <a:rPr lang="es-MX" sz="1600" b="1" dirty="0">
                <a:solidFill>
                  <a:schemeClr val="tx1"/>
                </a:solidFill>
                <a:hlinkClick r:id="rId4"/>
              </a:rPr>
              <a:t>://transparencia.asecoahuila.gob.mx</a:t>
            </a:r>
            <a:r>
              <a:rPr lang="es-MX" sz="1600" b="1" dirty="0" smtClean="0">
                <a:solidFill>
                  <a:schemeClr val="tx1"/>
                </a:solidFill>
                <a:hlinkClick r:id="rId4"/>
              </a:rPr>
              <a:t>/</a:t>
            </a:r>
            <a:endParaRPr lang="es-MX" sz="1600" b="1" dirty="0" smtClean="0">
              <a:solidFill>
                <a:schemeClr val="tx1"/>
              </a:solidFill>
            </a:endParaRPr>
          </a:p>
          <a:p>
            <a:pPr algn="just">
              <a:lnSpc>
                <a:spcPct val="150000"/>
              </a:lnSpc>
            </a:pPr>
            <a:endParaRPr lang="es-MX" sz="1600" b="1" dirty="0" smtClean="0">
              <a:solidFill>
                <a:schemeClr val="tx1"/>
              </a:solidFill>
            </a:endParaRPr>
          </a:p>
          <a:p>
            <a:pPr algn="just">
              <a:lnSpc>
                <a:spcPct val="150000"/>
              </a:lnSpc>
            </a:pPr>
            <a:endParaRPr lang="es-MX" sz="1600" b="1" dirty="0">
              <a:solidFill>
                <a:schemeClr val="tx1"/>
              </a:solidFill>
            </a:endParaRPr>
          </a:p>
          <a:p>
            <a:pPr algn="just">
              <a:lnSpc>
                <a:spcPct val="150000"/>
              </a:lnSpc>
            </a:pPr>
            <a:endParaRPr lang="es-MX" sz="1600" b="1" dirty="0">
              <a:solidFill>
                <a:srgbClr val="0070C0"/>
              </a:solidFill>
            </a:endParaRPr>
          </a:p>
          <a:p>
            <a:endParaRPr lang="es-MX" dirty="0">
              <a:solidFill>
                <a:srgbClr val="0070C0"/>
              </a:solidFill>
            </a:endParaRPr>
          </a:p>
        </p:txBody>
      </p:sp>
      <p:sp>
        <p:nvSpPr>
          <p:cNvPr id="3" name="AutoShape 2" descr="data:image/jpeg;base64,/9j/4AAQSkZJRgABAQAAAQABAAD/2wCEAAkGBxQTERUUEBAUFBQUFBUVFBUTFRQVFRQVGBUWGBQVFBYYHCggGBolHRQUITEhJSkrLi4uGB8zODMsNygtLisBCgoKDg0OGhAQGCwcHBwsLCwsLCwsLCwsLCwsKywsLCwsLCwsKywsLCwsMSwsLSwsLCwsLCwrLCwtLCssKywsLP/AABEIANkA6QMBIgACEQEDEQH/xAAcAAEAAgMBAQEAAAAAAAAAAAAABAUCAwYBBwj/xABDEAABAwEFBAgDBQYEBwEAAAABAAIDEQQFEiExQVFhcQYTIjKBkaGxQsHRFCNScvAHFTOSsuFDU2LCJGNzgtLi8Rb/xAAYAQEAAwEAAAAAAAAAAAAAAAAAAQIDBP/EACIRAQEAAgICAwADAQAAAAAAAAABAhESIQMxE0FRQmGxIv/aAAwDAQACEQMRAD8A+4oiICIiAiIgIiICIiAiIgIiICIiAiIgIiICLwlYlx2BBmi1EO3rW6Vw1AKCSi0RWoHI5Hj8it6AiIgIiICIiAiIgIiICIiAiIgISvCvKIPDKFh9pbtNOYW2ijWxoogktcDoar1UPXlhq0+Gw81bWK1CRtRyI3FBIRFiSg9LgFgJQTQVXi9HBBlRZLEFZICwlGSzWqQoIU8aysdqIOFx/KfkVlIoVoagu0UewzY2AnXQ8wpCAiIgIiICIiAiIgIiICIvCgwL160qH1qdetJhtnckx7slW2qVezWpVtonVp49RHNrtEqxuq24Jhnk7snx0PmoNpmUAz5jms8ppeXb6O4rF7lgX5+S1yPUzFW5dsZHraHKvmmoRzClNcp0naQHLYHKMCvQ5UqyQXLS5yxLli4qEsHlRZlIcVGmKDfczu+OIPnX6KzVZcze+eQ9/qrNAREQEREBERAREQEREBERBSzvoSNxUd06l35ZzTG0aDtAbt65p9tG9dXisrn8m4sZZ1CnnUOS2cVDltS2sYyt1omWN2xGSVjB8Th5ak+VVXvmqu16H3QWDrpBRzh2AdQ07TxPtzXJ5HTguZ3UefD2Wp71nejaUf4H5FQTMtMMdzbDO8c7Gi2lS7JaMTQfPntUC0vUKz2zq3Z9068DvTKaaY3bpQ9ZYlBjnB2rYJljlGsqViXhco3XLwyqi7a96izPWMk63XbZ+sdiPdB/mP0QWV3w4WCupzPj+gpKIgIiICIiAiIgIiIC8J3r1RL0ZWJ3Ch8iglVXq5RspGjiORK3st8g+M+OajadJnSG3zwBskNn+0Rt/ixsNJg38cQOTyNrcjuqqG12CC1NbJZZOqklBc2ORro8WurHCrDlyOvFXLb2ftAPmFwPSK6WyWzrIiYJg0kSMFSdKY698ZkU14q2NVyiHeTpYHmOZha4eII2EEZEKG638D5LoLJZ3vbScNDwaVYatd/qFcxXcrBl1Mp2mg811S2xz2SVadGeiYZhltBD3ZFrAasbtBJ+I+nNdeuFsgEWUcsjBsaHnCP+05LoLmvcvd1clMXwu0xU1BG9c+WOU7rbHKXqLiRgIIIqDkVzF5ROhOdSw913yO4rqVhLGHAhwBByIOYKnx+S4X+keTxzOOIltirbVaArS/rmDH/8PIDXWMmpZxB3cCuVvWzzM0bXlmujOzKcoxwll1U2G+nRGmrdx2cirm7b4E1era8loq4BpNBxIyXJXHdjJHYrdOYGA5MDXYn7+1Qho9V9Ouy32GGMMgmhawbA9tSd5qak8SuW5OiYqV14gbVGlvpoyrmru+J7PMBgfE94OwgmlDWvDRc8+7HE0Zl+UAeya62nfelxcdnNoq5xoxpoR8TjrTgF1TGAAACgGgC4mwRy2d2RodoOjuDgutu+3CQbnDVu7iN4VUpaIiAiIgIiICIiAiIgLCdlWuG8EeizRByNUWVqbhe4bnEeq0l6qlsVLezaTsO9pHkrTrFW3uc43bngeeSnH2i3pMsTBqVnNIoZlotUk2WQc51aBrRUnWp12UXdrpx7Ud/3y6GRmVWucGnhXaruG2FpY9vwkOHgud6SPEzBFGRrieXAVa8ZNFRU0FTpvUy7XhkTWySAkClW1pTZrwWdvuVpJ9x9ajna4Va4Ea5EFU98XwGigdQep5L53dtqs1mdJIwF0riSHONQ0HUMGg56qZ0Ykfa7T1kgPVR5gnRz/hA5a+AUePDGd08mddayHgtNssOLNtK7a7RuB2eStC1QJ5j1zGDbUnkB/wDFtbLO2WO/cczbLHJHnI5mHMuZTYATk4mpOSn3f0OkfGyVk7B1jGvAwOoMQBpWvHcsem5Aj8FZdF+l9l+zwRy2iOOURNaWuNKYeyKk5AmlacVx5e3XPTXYLkkheete1xIFMNchU1rUcFd2Fg02hZSyB7y5pDhlQgggimwjxUeKWkwGxwp4j9FX/ir9pN9QVFd1D5KDFVpDm6j14Hgru0MxMVNCNm7JZNF9BKHNDht/RC2KsuuShLDtzHzVmgIiICIiAi8WLpmjVw80Rtmi0G1s3+QKw+3N2AnwU8arzx/UpeOdTVRxaidGOWL5XEt7G3aRuKcannK5u+30mdsxAOHiP7KuMysOmVQ5jiAMQpruNf8Acuehmz4bfkmlbasOsVffkrhFVtMjU19Pmtwl/XgVGvR1YnDkp0iXtvtLnENLMOYBNeIBWiO0ujcDIAW5g0qCMjoQajw3LfG/7qOjSSWN9BT3CwfYJH98YRu2+X1XTL0xs30qL/fPK7su7LR/ikuNanuuwNJFKaqgsj3vmET3NFQTUV2HTVddeUTqdkUNdo2Z12clx9qDo7TZ3uIp1uE0yyNBu4lZ5e2uHrTZf1k6ksDXYsdc3Cn4aUFcu8uu6GyysgJaG0xE7+e1UXTGIl8XVtLqONAASadmmnJXfR8TMgwuhc3Fi7zXA58+Ct45N9qeXdjrP3j91jpnpTZWtP7qBYZZnz4gG5M4bSOPBSZbuc2z0e4DQ5cTXJao5nws+7a3MDM0qRsrmpzyhhjdOe6aWh57MlK1plyXzK/XAPy1ou7v+Z0jqupUVrTSuxfPekeUg4hc8vbezp9o/ZfaMd2w72mRp8JX/IhXtvNCCNQargP2L3hWKaAnNrhI3k4YXU5Fg/mX0eSAvIaNvttV76UxW9lfjjB3iqqpWUkPHNWwAY0NGgFFVSOq8nwWTV5jwuDtx9Nvor0FUcrclZ3dJWNvDLyyQSUREBQprUa0b5qaos1mrmFbHW+2Xl5a/wCUN7ydSSsKLa+IjUFayuia+nFbftisSVmvKKyNsPtDxo4+/usX3k8UJANDXSmwj5rMtWuRipcI0nkyn2or8vOWTDlH2SSMiDmKEVLj7LmeveDRwoBteR6uBoPJdnaLKDsUJ93jYKcvoqcGnzVRNe4CpBpvb2hoR8Nd+pWE8uJhDSDyIpxz02q1tF0AgilKgglpLTnvpqosd2SNFGvxbDiqHlu7Hnl+qqtwq08mNYWFzwGlgrgNKVFKgk7TxVm68JCM4gORB93Kj6q1Mq2LC1pJJx0edKDOh3DnRZfZrWaVnDchXCNfICi2wtk0plZve1nbX1d2BiFPiwihqa7uCrp4W1Bniq0GoLQHUIzBNCXbNg1Uae7XmoktjquIAAoDroKn6qW7oXOxmPDNJpliYXbdlFXKrY2X1/iTaulEberbHZ34Rt7A3ZuGKo04qYOk32hrmso00xAEbtMxlnp4qPN0fZBY3PtLAJpHBjGvcCIwXDPdioCa7Ml7fsEEMML4Hwh1MEjWOZiOLMEgZmhy8RuWXJvx66SJbRK6HCdRQUy0By27vZaXxPLAHOOgFMt3BQrHeYJzV3FIHBRbKmTTmLxstGr5z0tj7TTxK+t3tF2SubFrs4aIprpFtcX5Flet7RDRoMhUgVqBmFETXOfs1txitsWtJD1RA24+7l+YNX6Is8WBtT3j6KruboxY7JR1nsscb6d7N7xXUB7qup4qbaZ/NTbvpEmmu2WmmQ1PotEDFiGZ1UljVVZg8ZKTc57Lhud7gLRIFtub4+Y9kFkiIgIiICxLAdQFkiDUbO38IWJsjd3qVvRTyqtwxv0jGxt4rXNYgATU5A7vopqwl7p5H2U8r+q/Fh+OGtd6PBIAbruP1VTe1/yxhuEMzcBm06E81KvEdo81SX02uHmE539Piw/Gu9+lNoYSGYNtOxXltXKy9OLaSQZmsO4RMBHmCujis5fb4mj/AD4/LG0n0X2a02SN4PWRsf8Ama13uFPOnxY/j5OLwlwtxSOPZbXQZ0FdFUW+1OqSXPIAJpiOdNitLSKlVNoYC6h0OR5HIqu6tMZPpzjppLS7CG4WnMjhxO1dRdENojYWttUzGEUIbI8DwFcvBXlr6KwWObq4HyPqxpeZC0kZmgFGjZn4hRr3nDG56DclpIrHxxh1XAvd+J5LifErKSziQUbF46K9ui4sRBcKk+i6GSysjFGtA4qFnAsuCetRLhG4ivrVXd1tkYaPeCN9CrSd4CgT2oBBIt8nZzU3oIW/e4Ymtc3J01e0cRqGDcAGkmh3Li7yvxgIaZGtqQKmtG1OpoCaBfWOi9ihjszBBI2VjhiMjSCJHHVwI2ZUpwQbIXGuEA0OYG0De7mdn6EG2uMctJZGfefw2gEENbQOxE65uG7WivcDWYnmgFKuJOQAGZ8guLsgNstbpnj7qGjqHgCYYzxoS8je6mxTEV0EakNC0WePJSQEpGqbRb7pZRhP4nE/L5LRKK0A1OSs42YQANAKKEskREBERAREQEREBYyHI8lkq+9Yy4spWge0mnMaoOKvMdo81SXsO7z+Svr0HbdzVFew7vj7FBs6PTht5xFwFDIW573Mc1vqQvrRC+f3F0UkfJFaC5rW42SjUuIBDhls0XWdJb0Fngc4d93ZYP8AUdvhqg+ZW8UcQNhI8ioNkY10rA80aXsDjuBcKqWx1MyqgkuLgONEHdX0K2yc1r2m+FI2CnouevNmJ7Rvc33Cuo5TJV7hRzu0eZ1Ve6MGZo/1V8s0HX3QygrwVN0ntj44pHsAc5rSQDoSN6vruZRp5KivtrXUa7Nr3NaRpUOcARXZqg4v952p4q9jW/lBPrVRpmvd33nzp6BdzH0eillIhY8sp2GGQ0La/wAWR2rWn4W5k6ncJp/Z+w69U3k17v6nLTeMZayr5XNYmbSFldV6S2JxfZbRg2uZ3o3/AJ2aHnkdxC+qx/s5h2yeTAPbNTY+g0A+J3k0/wBQKXKJ4VTHpa612SFojpLKB1sYDhU1IZGA7PC6gcdgbUVNV09ku8WeyiOtXuNXu/E9xq8+6k3ZckMBrGztaYjStOFMh4BZXiauY3m4+w+aouRNyXpWZC0zyUBKipe2N1ZTwaT6gKxVVc7auc7hTzNfkrVAREQEREBERAREQF4ULlqdOEHC3qO27mqe3srT9bCrm9u+7mqufUIJUl9WyKKOCB8TQGDtYDJKARkAO74lQpbLPhxTOlmc41Je7ERlsaMmDgFcSz02bB7BaTbSgp4bEZTTTePqrGC5Ws1zWXX9rFTM6nfzW37fwCD2VgAoAqxkJEzSBtPsVPday6oDKHYaaealXfYy4gnM7TSnoEF3Yndhcn0mfV8bdjpWA+eXrRda+TC3CFynSBvaiP8Azo/6gg7LorFSJzvidI+p/KcIHLI+ZV0uauO8Gsio57W/eS94gf4jt6nDpHZttphr/wBVlfKqC3RVX/6Ozf57c9NaHkaUU2y26OT+FKx/5XB1OdEEhVx7UrjuoPr7lWKrbEagu/ESfMoNzlT2+1Avwg5DXnuVpaTRp5LnbRZ+rmc3ZWreLTmPp4ILKw2jq31Pddk75HwXQLnIhUK1uyarcJ1b6t2fRBOREQEREBERAWqeYNFXGi2qDelnLhkdPJBAtN6/hb4n6KPZ5ZZHjDoCK5CgFdpWiVtEs9sczJpyOoQU15ucXu7JyJ0z2qrvcuiaHuaQKjMhWFraeuccTsJPaFTmPAhc/f0Li6pc4sr2WlzqDwJKnSu7+LixXi2QCru1tByI8FIIB0XJ2QYcwrKC2mtBU8BmfRErnql4Yl7ZLK91CQRuH1U58BUJSbks7XNoe8DmNqvH2drW0aKb1yEjSDlUHeFpnmkdkXvI3FxIQX1ttrG6uqdzcyqR8vWuaDGKBwcO0a9k1rkNclDwnct1neWuB3FBg2xtL3OwR4i53aLSXd40zqFPjhP4yOX/ALVUO1TdU8lwcY3HE1zQXUrq0gZ61PivBfEY2uPJjvmFKFo2wg/Gf5Y//FR3XeYnFzWBwJBJYMEgIrRwLaUOZzbhOZ10Wqz3xiNI4ZXc+rYPNzwpf22an8Fg/PM0f0tcnZ0sbD0heR1b6yBwIZKA0OrTSQCgqN4A2dkZlX1kbRgXGWJ7jO0ubE2ta9W97id1atAK7SE9kIMLV3TyUHpRgDWuL2h7SBhqMTmnWg1y181Ktx7DqakUC5mC4xWrjn6qEraxPqFYWXKRvGoPKlfkFCs0IbkFNg/iM5n2KC1REQEREBERAREQRLRd0b+8wV3jI+igv6PM+GSRviCPZXKIOdf0XBNeuPi3+61S9EGO77q+B+q6dEHMM6HQj4a+A+imwXHGzuxgK6RBWfYuCxdYAditUQUj7oB2LUbkC6BEFALlbuWLrkYdWroV5RBzH7haNC4cK5eRXn7maN/nT2XTloWL4QUHKzWBjRmCeFSa+ZWiOyYj2Y2jwqVfzwYX1eOzv2DnuU+MADsjyQU9huWhxOyVm5gGi2OK1k70EK3g0FBXPTRRWl22N3gWH/cptoOKgbma6DNSobOdqCujJ/y3+QPsSpVnjJc04TQGpqKbKfNWDYwFmgIiICIiAiIgIiICIiAiIgIiICIiAiIgIiICIiAtRszDqxv8oW1EGoWdn4G+QWQhb+EeQWaIFEREBERAREQf/9k="/>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MX"/>
          </a:p>
        </p:txBody>
      </p:sp>
      <p:sp>
        <p:nvSpPr>
          <p:cNvPr id="5" name="AutoShape 4" descr="data:image/jpeg;base64,/9j/4AAQSkZJRgABAQAAAQABAAD/2wCEAAkGBxQTERUUEBAUFBQUFBUVFBUTFRQVFRQVGBUWGBQVFBYYHCggGBolHRQUITEhJSkrLi4uGB8zODMsNygtLisBCgoKDg0OGhAQGCwcHBwsLCwsLCwsLCwsLCwsKywsLCwsLCwsKywsLCwsMSwsLSwsLCwsLCwrLCwtLCssKywsLP/AABEIANkA6QMBIgACEQEDEQH/xAAcAAEAAgMBAQEAAAAAAAAAAAAABAUCAwYBBwj/xABDEAABAwEFBAgDBQYEBwEAAAABAAIDEQQFEiExQVFhcQYTIjKBkaGxQsHRFCNScvAHFTOSsuFDU2LCJGNzgtLi8Rb/xAAYAQEAAwEAAAAAAAAAAAAAAAAAAQIDBP/EACIRAQEAAgICAwADAQAAAAAAAAABAhESIQMxE0FRQmGxIv/aAAwDAQACEQMRAD8A+4oiICIiAiIgIiICIiAiIgIiICIiAiIgIiICLwlYlx2BBmi1EO3rW6Vw1AKCSi0RWoHI5Hj8it6AiIgIiICIiAiIgIiICIiAiIgISvCvKIPDKFh9pbtNOYW2ijWxoogktcDoar1UPXlhq0+Gw81bWK1CRtRyI3FBIRFiSg9LgFgJQTQVXi9HBBlRZLEFZICwlGSzWqQoIU8aysdqIOFx/KfkVlIoVoagu0UewzY2AnXQ8wpCAiIgIiICIiAiIgIiICIvCgwL160qH1qdetJhtnckx7slW2qVezWpVtonVp49RHNrtEqxuq24Jhnk7snx0PmoNpmUAz5jms8ppeXb6O4rF7lgX5+S1yPUzFW5dsZHraHKvmmoRzClNcp0naQHLYHKMCvQ5UqyQXLS5yxLli4qEsHlRZlIcVGmKDfczu+OIPnX6KzVZcze+eQ9/qrNAREQEREBERAREQEREBERBSzvoSNxUd06l35ZzTG0aDtAbt65p9tG9dXisrn8m4sZZ1CnnUOS2cVDltS2sYyt1omWN2xGSVjB8Th5ak+VVXvmqu16H3QWDrpBRzh2AdQ07TxPtzXJ5HTguZ3UefD2Wp71nejaUf4H5FQTMtMMdzbDO8c7Gi2lS7JaMTQfPntUC0vUKz2zq3Z9068DvTKaaY3bpQ9ZYlBjnB2rYJljlGsqViXhco3XLwyqi7a96izPWMk63XbZ+sdiPdB/mP0QWV3w4WCupzPj+gpKIgIiICIiAiIgIiIC8J3r1RL0ZWJ3Ch8iglVXq5RspGjiORK3st8g+M+OajadJnSG3zwBskNn+0Rt/ixsNJg38cQOTyNrcjuqqG12CC1NbJZZOqklBc2ORro8WurHCrDlyOvFXLb2ftAPmFwPSK6WyWzrIiYJg0kSMFSdKY698ZkU14q2NVyiHeTpYHmOZha4eII2EEZEKG638D5LoLJZ3vbScNDwaVYatd/qFcxXcrBl1Mp2mg811S2xz2SVadGeiYZhltBD3ZFrAasbtBJ+I+nNdeuFsgEWUcsjBsaHnCP+05LoLmvcvd1clMXwu0xU1BG9c+WOU7rbHKXqLiRgIIIqDkVzF5ROhOdSw913yO4rqVhLGHAhwBByIOYKnx+S4X+keTxzOOIltirbVaArS/rmDH/8PIDXWMmpZxB3cCuVvWzzM0bXlmujOzKcoxwll1U2G+nRGmrdx2cirm7b4E1era8loq4BpNBxIyXJXHdjJHYrdOYGA5MDXYn7+1Qho9V9Ouy32GGMMgmhawbA9tSd5qak8SuW5OiYqV14gbVGlvpoyrmru+J7PMBgfE94OwgmlDWvDRc8+7HE0Zl+UAeya62nfelxcdnNoq5xoxpoR8TjrTgF1TGAAACgGgC4mwRy2d2RodoOjuDgutu+3CQbnDVu7iN4VUpaIiAiIgIiICIiAiIgLCdlWuG8EeizRByNUWVqbhe4bnEeq0l6qlsVLezaTsO9pHkrTrFW3uc43bngeeSnH2i3pMsTBqVnNIoZlotUk2WQc51aBrRUnWp12UXdrpx7Ud/3y6GRmVWucGnhXaruG2FpY9vwkOHgud6SPEzBFGRrieXAVa8ZNFRU0FTpvUy7XhkTWySAkClW1pTZrwWdvuVpJ9x9ajna4Va4Ea5EFU98XwGigdQep5L53dtqs1mdJIwF0riSHONQ0HUMGg56qZ0Ykfa7T1kgPVR5gnRz/hA5a+AUePDGd08mddayHgtNssOLNtK7a7RuB2eStC1QJ5j1zGDbUnkB/wDFtbLO2WO/cczbLHJHnI5mHMuZTYATk4mpOSn3f0OkfGyVk7B1jGvAwOoMQBpWvHcsem5Aj8FZdF+l9l+zwRy2iOOURNaWuNKYeyKk5AmlacVx5e3XPTXYLkkheete1xIFMNchU1rUcFd2Fg02hZSyB7y5pDhlQgggimwjxUeKWkwGxwp4j9FX/ir9pN9QVFd1D5KDFVpDm6j14Hgru0MxMVNCNm7JZNF9BKHNDht/RC2KsuuShLDtzHzVmgIiICIiAi8WLpmjVw80Rtmi0G1s3+QKw+3N2AnwU8arzx/UpeOdTVRxaidGOWL5XEt7G3aRuKcannK5u+30mdsxAOHiP7KuMysOmVQ5jiAMQpruNf8Acuehmz4bfkmlbasOsVffkrhFVtMjU19Pmtwl/XgVGvR1YnDkp0iXtvtLnENLMOYBNeIBWiO0ujcDIAW5g0qCMjoQajw3LfG/7qOjSSWN9BT3CwfYJH98YRu2+X1XTL0xs30qL/fPK7su7LR/ikuNanuuwNJFKaqgsj3vmET3NFQTUV2HTVddeUTqdkUNdo2Z12clx9qDo7TZ3uIp1uE0yyNBu4lZ5e2uHrTZf1k6ksDXYsdc3Cn4aUFcu8uu6GyysgJaG0xE7+e1UXTGIl8XVtLqONAASadmmnJXfR8TMgwuhc3Fi7zXA58+Ct45N9qeXdjrP3j91jpnpTZWtP7qBYZZnz4gG5M4bSOPBSZbuc2z0e4DQ5cTXJao5nws+7a3MDM0qRsrmpzyhhjdOe6aWh57MlK1plyXzK/XAPy1ou7v+Z0jqupUVrTSuxfPekeUg4hc8vbezp9o/ZfaMd2w72mRp8JX/IhXtvNCCNQargP2L3hWKaAnNrhI3k4YXU5Fg/mX0eSAvIaNvttV76UxW9lfjjB3iqqpWUkPHNWwAY0NGgFFVSOq8nwWTV5jwuDtx9Nvor0FUcrclZ3dJWNvDLyyQSUREBQprUa0b5qaos1mrmFbHW+2Xl5a/wCUN7ydSSsKLa+IjUFayuia+nFbftisSVmvKKyNsPtDxo4+/usX3k8UJANDXSmwj5rMtWuRipcI0nkyn2or8vOWTDlH2SSMiDmKEVLj7LmeveDRwoBteR6uBoPJdnaLKDsUJ93jYKcvoqcGnzVRNe4CpBpvb2hoR8Nd+pWE8uJhDSDyIpxz02q1tF0AgilKgglpLTnvpqosd2SNFGvxbDiqHlu7Hnl+qqtwq08mNYWFzwGlgrgNKVFKgk7TxVm68JCM4gORB93Kj6q1Mq2LC1pJJx0edKDOh3DnRZfZrWaVnDchXCNfICi2wtk0plZve1nbX1d2BiFPiwihqa7uCrp4W1Bniq0GoLQHUIzBNCXbNg1Uae7XmoktjquIAAoDroKn6qW7oXOxmPDNJpliYXbdlFXKrY2X1/iTaulEberbHZ34Rt7A3ZuGKo04qYOk32hrmso00xAEbtMxlnp4qPN0fZBY3PtLAJpHBjGvcCIwXDPdioCa7Ml7fsEEMML4Hwh1MEjWOZiOLMEgZmhy8RuWXJvx66SJbRK6HCdRQUy0By27vZaXxPLAHOOgFMt3BQrHeYJzV3FIHBRbKmTTmLxstGr5z0tj7TTxK+t3tF2SubFrs4aIprpFtcX5Flet7RDRoMhUgVqBmFETXOfs1txitsWtJD1RA24+7l+YNX6Is8WBtT3j6KruboxY7JR1nsscb6d7N7xXUB7qup4qbaZ/NTbvpEmmu2WmmQ1PotEDFiGZ1UljVVZg8ZKTc57Lhud7gLRIFtub4+Y9kFkiIgIiICxLAdQFkiDUbO38IWJsjd3qVvRTyqtwxv0jGxt4rXNYgATU5A7vopqwl7p5H2U8r+q/Fh+OGtd6PBIAbruP1VTe1/yxhuEMzcBm06E81KvEdo81SX02uHmE539Piw/Gu9+lNoYSGYNtOxXltXKy9OLaSQZmsO4RMBHmCujis5fb4mj/AD4/LG0n0X2a02SN4PWRsf8Ama13uFPOnxY/j5OLwlwtxSOPZbXQZ0FdFUW+1OqSXPIAJpiOdNitLSKlVNoYC6h0OR5HIqu6tMZPpzjppLS7CG4WnMjhxO1dRdENojYWttUzGEUIbI8DwFcvBXlr6KwWObq4HyPqxpeZC0kZmgFGjZn4hRr3nDG56DclpIrHxxh1XAvd+J5LifErKSziQUbF46K9ui4sRBcKk+i6GSysjFGtA4qFnAsuCetRLhG4ivrVXd1tkYaPeCN9CrSd4CgT2oBBIt8nZzU3oIW/e4Ymtc3J01e0cRqGDcAGkmh3Li7yvxgIaZGtqQKmtG1OpoCaBfWOi9ihjszBBI2VjhiMjSCJHHVwI2ZUpwQbIXGuEA0OYG0De7mdn6EG2uMctJZGfefw2gEENbQOxE65uG7WivcDWYnmgFKuJOQAGZ8guLsgNstbpnj7qGjqHgCYYzxoS8je6mxTEV0EakNC0WePJSQEpGqbRb7pZRhP4nE/L5LRKK0A1OSs42YQANAKKEskREBERAREQEREBYyHI8lkq+9Yy4spWge0mnMaoOKvMdo81SXsO7z+Svr0HbdzVFew7vj7FBs6PTht5xFwFDIW573Mc1vqQvrRC+f3F0UkfJFaC5rW42SjUuIBDhls0XWdJb0Fngc4d93ZYP8AUdvhqg+ZW8UcQNhI8ioNkY10rA80aXsDjuBcKqWx1MyqgkuLgONEHdX0K2yc1r2m+FI2CnouevNmJ7Rvc33Cuo5TJV7hRzu0eZ1Ve6MGZo/1V8s0HX3QygrwVN0ntj44pHsAc5rSQDoSN6vruZRp5KivtrXUa7Nr3NaRpUOcARXZqg4v952p4q9jW/lBPrVRpmvd33nzp6BdzH0eillIhY8sp2GGQ0La/wAWR2rWn4W5k6ncJp/Z+w69U3k17v6nLTeMZayr5XNYmbSFldV6S2JxfZbRg2uZ3o3/AJ2aHnkdxC+qx/s5h2yeTAPbNTY+g0A+J3k0/wBQKXKJ4VTHpa612SFojpLKB1sYDhU1IZGA7PC6gcdgbUVNV09ku8WeyiOtXuNXu/E9xq8+6k3ZckMBrGztaYjStOFMh4BZXiauY3m4+w+aouRNyXpWZC0zyUBKipe2N1ZTwaT6gKxVVc7auc7hTzNfkrVAREQEREBERAREQF4ULlqdOEHC3qO27mqe3srT9bCrm9u+7mqufUIJUl9WyKKOCB8TQGDtYDJKARkAO74lQpbLPhxTOlmc41Je7ERlsaMmDgFcSz02bB7BaTbSgp4bEZTTTePqrGC5Ws1zWXX9rFTM6nfzW37fwCD2VgAoAqxkJEzSBtPsVPday6oDKHYaaealXfYy4gnM7TSnoEF3Yndhcn0mfV8bdjpWA+eXrRda+TC3CFynSBvaiP8Azo/6gg7LorFSJzvidI+p/KcIHLI+ZV0uauO8Gsio57W/eS94gf4jt6nDpHZttphr/wBVlfKqC3RVX/6Ozf57c9NaHkaUU2y26OT+FKx/5XB1OdEEhVx7UrjuoPr7lWKrbEagu/ESfMoNzlT2+1Avwg5DXnuVpaTRp5LnbRZ+rmc3ZWreLTmPp4ILKw2jq31Pddk75HwXQLnIhUK1uyarcJ1b6t2fRBOREQEREBERAWqeYNFXGi2qDelnLhkdPJBAtN6/hb4n6KPZ5ZZHjDoCK5CgFdpWiVtEs9sczJpyOoQU15ucXu7JyJ0z2qrvcuiaHuaQKjMhWFraeuccTsJPaFTmPAhc/f0Li6pc4sr2WlzqDwJKnSu7+LixXi2QCru1tByI8FIIB0XJ2QYcwrKC2mtBU8BmfRErnql4Yl7ZLK91CQRuH1U58BUJSbks7XNoe8DmNqvH2drW0aKb1yEjSDlUHeFpnmkdkXvI3FxIQX1ttrG6uqdzcyqR8vWuaDGKBwcO0a9k1rkNclDwnct1neWuB3FBg2xtL3OwR4i53aLSXd40zqFPjhP4yOX/ALVUO1TdU8lwcY3HE1zQXUrq0gZ61PivBfEY2uPJjvmFKFo2wg/Gf5Y//FR3XeYnFzWBwJBJYMEgIrRwLaUOZzbhOZ10Wqz3xiNI4ZXc+rYPNzwpf22an8Fg/PM0f0tcnZ0sbD0heR1b6yBwIZKA0OrTSQCgqN4A2dkZlX1kbRgXGWJ7jO0ubE2ta9W97id1atAK7SE9kIMLV3TyUHpRgDWuL2h7SBhqMTmnWg1y181Ktx7DqakUC5mC4xWrjn6qEraxPqFYWXKRvGoPKlfkFCs0IbkFNg/iM5n2KC1REQEREBERAREQRLRd0b+8wV3jI+igv6PM+GSRviCPZXKIOdf0XBNeuPi3+61S9EGO77q+B+q6dEHMM6HQj4a+A+imwXHGzuxgK6RBWfYuCxdYAditUQUj7oB2LUbkC6BEFALlbuWLrkYdWroV5RBzH7haNC4cK5eRXn7maN/nT2XTloWL4QUHKzWBjRmCeFSa+ZWiOyYj2Y2jwqVfzwYX1eOzv2DnuU+MADsjyQU9huWhxOyVm5gGi2OK1k70EK3g0FBXPTRRWl22N3gWH/cptoOKgbma6DNSobOdqCujJ/y3+QPsSpVnjJc04TQGpqKbKfNWDYwFmgIiICIiAiIgIiICIiAiIgIiICIiAiIgIiICIiAtRszDqxv8oW1EGoWdn4G+QWQhb+EeQWaIFEREBERAREQf/9k="/>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MX"/>
          </a:p>
        </p:txBody>
      </p:sp>
      <p:sp>
        <p:nvSpPr>
          <p:cNvPr id="6" name="AutoShape 6" descr="data:image/jpeg;base64,/9j/4AAQSkZJRgABAQAAAQABAAD/2wCEAAkGBxQTERUUEBAUFBQUFBUVFBUTFRQVFRQVGBUWGBQVFBYYHCggGBolHRQUITEhJSkrLi4uGB8zODMsNygtLisBCgoKDg0OGhAQGCwcHBwsLCwsLCwsLCwsLCwsKywsLCwsLCwsKywsLCwsMSwsLSwsLCwsLCwrLCwtLCssKywsLP/AABEIANkA6QMBIgACEQEDEQH/xAAcAAEAAgMBAQEAAAAAAAAAAAAABAUCAwYBBwj/xABDEAABAwEFBAgDBQYEBwEAAAABAAIDEQQFEiExQVFhcQYTIjKBkaGxQsHRFCNScvAHFTOSsuFDU2LCJGNzgtLi8Rb/xAAYAQEAAwEAAAAAAAAAAAAAAAAAAQIDBP/EACIRAQEAAgICAwADAQAAAAAAAAABAhESIQMxE0FRQmGxIv/aAAwDAQACEQMRAD8A+4oiICIiAiIgIiICIiAiIgIiICIiAiIgIiICLwlYlx2BBmi1EO3rW6Vw1AKCSi0RWoHI5Hj8it6AiIgIiICIiAiIgIiICIiAiIgISvCvKIPDKFh9pbtNOYW2ijWxoogktcDoar1UPXlhq0+Gw81bWK1CRtRyI3FBIRFiSg9LgFgJQTQVXi9HBBlRZLEFZICwlGSzWqQoIU8aysdqIOFx/KfkVlIoVoagu0UewzY2AnXQ8wpCAiIgIiICIiAiIgIiICIvCgwL160qH1qdetJhtnckx7slW2qVezWpVtonVp49RHNrtEqxuq24Jhnk7snx0PmoNpmUAz5jms8ppeXb6O4rF7lgX5+S1yPUzFW5dsZHraHKvmmoRzClNcp0naQHLYHKMCvQ5UqyQXLS5yxLli4qEsHlRZlIcVGmKDfczu+OIPnX6KzVZcze+eQ9/qrNAREQEREBERAREQEREBERBSzvoSNxUd06l35ZzTG0aDtAbt65p9tG9dXisrn8m4sZZ1CnnUOS2cVDltS2sYyt1omWN2xGSVjB8Th5ak+VVXvmqu16H3QWDrpBRzh2AdQ07TxPtzXJ5HTguZ3UefD2Wp71nejaUf4H5FQTMtMMdzbDO8c7Gi2lS7JaMTQfPntUC0vUKz2zq3Z9068DvTKaaY3bpQ9ZYlBjnB2rYJljlGsqViXhco3XLwyqi7a96izPWMk63XbZ+sdiPdB/mP0QWV3w4WCupzPj+gpKIgIiICIiAiIgIiIC8J3r1RL0ZWJ3Ch8iglVXq5RspGjiORK3st8g+M+OajadJnSG3zwBskNn+0Rt/ixsNJg38cQOTyNrcjuqqG12CC1NbJZZOqklBc2ORro8WurHCrDlyOvFXLb2ftAPmFwPSK6WyWzrIiYJg0kSMFSdKY698ZkU14q2NVyiHeTpYHmOZha4eII2EEZEKG638D5LoLJZ3vbScNDwaVYatd/qFcxXcrBl1Mp2mg811S2xz2SVadGeiYZhltBD3ZFrAasbtBJ+I+nNdeuFsgEWUcsjBsaHnCP+05LoLmvcvd1clMXwu0xU1BG9c+WOU7rbHKXqLiRgIIIqDkVzF5ROhOdSw913yO4rqVhLGHAhwBByIOYKnx+S4X+keTxzOOIltirbVaArS/rmDH/8PIDXWMmpZxB3cCuVvWzzM0bXlmujOzKcoxwll1U2G+nRGmrdx2cirm7b4E1era8loq4BpNBxIyXJXHdjJHYrdOYGA5MDXYn7+1Qho9V9Ouy32GGMMgmhawbA9tSd5qak8SuW5OiYqV14gbVGlvpoyrmru+J7PMBgfE94OwgmlDWvDRc8+7HE0Zl+UAeya62nfelxcdnNoq5xoxpoR8TjrTgF1TGAAACgGgC4mwRy2d2RodoOjuDgutu+3CQbnDVu7iN4VUpaIiAiIgIiICIiAiIgLCdlWuG8EeizRByNUWVqbhe4bnEeq0l6qlsVLezaTsO9pHkrTrFW3uc43bngeeSnH2i3pMsTBqVnNIoZlotUk2WQc51aBrRUnWp12UXdrpx7Ud/3y6GRmVWucGnhXaruG2FpY9vwkOHgud6SPEzBFGRrieXAVa8ZNFRU0FTpvUy7XhkTWySAkClW1pTZrwWdvuVpJ9x9ajna4Va4Ea5EFU98XwGigdQep5L53dtqs1mdJIwF0riSHONQ0HUMGg56qZ0Ykfa7T1kgPVR5gnRz/hA5a+AUePDGd08mddayHgtNssOLNtK7a7RuB2eStC1QJ5j1zGDbUnkB/wDFtbLO2WO/cczbLHJHnI5mHMuZTYATk4mpOSn3f0OkfGyVk7B1jGvAwOoMQBpWvHcsem5Aj8FZdF+l9l+zwRy2iOOURNaWuNKYeyKk5AmlacVx5e3XPTXYLkkheete1xIFMNchU1rUcFd2Fg02hZSyB7y5pDhlQgggimwjxUeKWkwGxwp4j9FX/ir9pN9QVFd1D5KDFVpDm6j14Hgru0MxMVNCNm7JZNF9BKHNDht/RC2KsuuShLDtzHzVmgIiICIiAi8WLpmjVw80Rtmi0G1s3+QKw+3N2AnwU8arzx/UpeOdTVRxaidGOWL5XEt7G3aRuKcannK5u+30mdsxAOHiP7KuMysOmVQ5jiAMQpruNf8Acuehmz4bfkmlbasOsVffkrhFVtMjU19Pmtwl/XgVGvR1YnDkp0iXtvtLnENLMOYBNeIBWiO0ujcDIAW5g0qCMjoQajw3LfG/7qOjSSWN9BT3CwfYJH98YRu2+X1XTL0xs30qL/fPK7su7LR/ikuNanuuwNJFKaqgsj3vmET3NFQTUV2HTVddeUTqdkUNdo2Z12clx9qDo7TZ3uIp1uE0yyNBu4lZ5e2uHrTZf1k6ksDXYsdc3Cn4aUFcu8uu6GyysgJaG0xE7+e1UXTGIl8XVtLqONAASadmmnJXfR8TMgwuhc3Fi7zXA58+Ct45N9qeXdjrP3j91jpnpTZWtP7qBYZZnz4gG5M4bSOPBSZbuc2z0e4DQ5cTXJao5nws+7a3MDM0qRsrmpzyhhjdOe6aWh57MlK1plyXzK/XAPy1ou7v+Z0jqupUVrTSuxfPekeUg4hc8vbezp9o/ZfaMd2w72mRp8JX/IhXtvNCCNQargP2L3hWKaAnNrhI3k4YXU5Fg/mX0eSAvIaNvttV76UxW9lfjjB3iqqpWUkPHNWwAY0NGgFFVSOq8nwWTV5jwuDtx9Nvor0FUcrclZ3dJWNvDLyyQSUREBQprUa0b5qaos1mrmFbHW+2Xl5a/wCUN7ydSSsKLa+IjUFayuia+nFbftisSVmvKKyNsPtDxo4+/usX3k8UJANDXSmwj5rMtWuRipcI0nkyn2or8vOWTDlH2SSMiDmKEVLj7LmeveDRwoBteR6uBoPJdnaLKDsUJ93jYKcvoqcGnzVRNe4CpBpvb2hoR8Nd+pWE8uJhDSDyIpxz02q1tF0AgilKgglpLTnvpqosd2SNFGvxbDiqHlu7Hnl+qqtwq08mNYWFzwGlgrgNKVFKgk7TxVm68JCM4gORB93Kj6q1Mq2LC1pJJx0edKDOh3DnRZfZrWaVnDchXCNfICi2wtk0plZve1nbX1d2BiFPiwihqa7uCrp4W1Bniq0GoLQHUIzBNCXbNg1Uae7XmoktjquIAAoDroKn6qW7oXOxmPDNJpliYXbdlFXKrY2X1/iTaulEberbHZ34Rt7A3ZuGKo04qYOk32hrmso00xAEbtMxlnp4qPN0fZBY3PtLAJpHBjGvcCIwXDPdioCa7Ml7fsEEMML4Hwh1MEjWOZiOLMEgZmhy8RuWXJvx66SJbRK6HCdRQUy0By27vZaXxPLAHOOgFMt3BQrHeYJzV3FIHBRbKmTTmLxstGr5z0tj7TTxK+t3tF2SubFrs4aIprpFtcX5Flet7RDRoMhUgVqBmFETXOfs1txitsWtJD1RA24+7l+YNX6Is8WBtT3j6KruboxY7JR1nsscb6d7N7xXUB7qup4qbaZ/NTbvpEmmu2WmmQ1PotEDFiGZ1UljVVZg8ZKTc57Lhud7gLRIFtub4+Y9kFkiIgIiICxLAdQFkiDUbO38IWJsjd3qVvRTyqtwxv0jGxt4rXNYgATU5A7vopqwl7p5H2U8r+q/Fh+OGtd6PBIAbruP1VTe1/yxhuEMzcBm06E81KvEdo81SX02uHmE539Piw/Gu9+lNoYSGYNtOxXltXKy9OLaSQZmsO4RMBHmCujis5fb4mj/AD4/LG0n0X2a02SN4PWRsf8Ama13uFPOnxY/j5OLwlwtxSOPZbXQZ0FdFUW+1OqSXPIAJpiOdNitLSKlVNoYC6h0OR5HIqu6tMZPpzjppLS7CG4WnMjhxO1dRdENojYWttUzGEUIbI8DwFcvBXlr6KwWObq4HyPqxpeZC0kZmgFGjZn4hRr3nDG56DclpIrHxxh1XAvd+J5LifErKSziQUbF46K9ui4sRBcKk+i6GSysjFGtA4qFnAsuCetRLhG4ivrVXd1tkYaPeCN9CrSd4CgT2oBBIt8nZzU3oIW/e4Ymtc3J01e0cRqGDcAGkmh3Li7yvxgIaZGtqQKmtG1OpoCaBfWOi9ihjszBBI2VjhiMjSCJHHVwI2ZUpwQbIXGuEA0OYG0De7mdn6EG2uMctJZGfefw2gEENbQOxE65uG7WivcDWYnmgFKuJOQAGZ8guLsgNstbpnj7qGjqHgCYYzxoS8je6mxTEV0EakNC0WePJSQEpGqbRb7pZRhP4nE/L5LRKK0A1OSs42YQANAKKEskREBERAREQEREBYyHI8lkq+9Yy4spWge0mnMaoOKvMdo81SXsO7z+Svr0HbdzVFew7vj7FBs6PTht5xFwFDIW573Mc1vqQvrRC+f3F0UkfJFaC5rW42SjUuIBDhls0XWdJb0Fngc4d93ZYP8AUdvhqg+ZW8UcQNhI8ioNkY10rA80aXsDjuBcKqWx1MyqgkuLgONEHdX0K2yc1r2m+FI2CnouevNmJ7Rvc33Cuo5TJV7hRzu0eZ1Ve6MGZo/1V8s0HX3QygrwVN0ntj44pHsAc5rSQDoSN6vruZRp5KivtrXUa7Nr3NaRpUOcARXZqg4v952p4q9jW/lBPrVRpmvd33nzp6BdzH0eillIhY8sp2GGQ0La/wAWR2rWn4W5k6ncJp/Z+w69U3k17v6nLTeMZayr5XNYmbSFldV6S2JxfZbRg2uZ3o3/AJ2aHnkdxC+qx/s5h2yeTAPbNTY+g0A+J3k0/wBQKXKJ4VTHpa612SFojpLKB1sYDhU1IZGA7PC6gcdgbUVNV09ku8WeyiOtXuNXu/E9xq8+6k3ZckMBrGztaYjStOFMh4BZXiauY3m4+w+aouRNyXpWZC0zyUBKipe2N1ZTwaT6gKxVVc7auc7hTzNfkrVAREQEREBERAREQF4ULlqdOEHC3qO27mqe3srT9bCrm9u+7mqufUIJUl9WyKKOCB8TQGDtYDJKARkAO74lQpbLPhxTOlmc41Je7ERlsaMmDgFcSz02bB7BaTbSgp4bEZTTTePqrGC5Ws1zWXX9rFTM6nfzW37fwCD2VgAoAqxkJEzSBtPsVPday6oDKHYaaealXfYy4gnM7TSnoEF3Yndhcn0mfV8bdjpWA+eXrRda+TC3CFynSBvaiP8Azo/6gg7LorFSJzvidI+p/KcIHLI+ZV0uauO8Gsio57W/eS94gf4jt6nDpHZttphr/wBVlfKqC3RVX/6Ozf57c9NaHkaUU2y26OT+FKx/5XB1OdEEhVx7UrjuoPr7lWKrbEagu/ESfMoNzlT2+1Avwg5DXnuVpaTRp5LnbRZ+rmc3ZWreLTmPp4ILKw2jq31Pddk75HwXQLnIhUK1uyarcJ1b6t2fRBOREQEREBERAWqeYNFXGi2qDelnLhkdPJBAtN6/hb4n6KPZ5ZZHjDoCK5CgFdpWiVtEs9sczJpyOoQU15ucXu7JyJ0z2qrvcuiaHuaQKjMhWFraeuccTsJPaFTmPAhc/f0Li6pc4sr2WlzqDwJKnSu7+LixXi2QCru1tByI8FIIB0XJ2QYcwrKC2mtBU8BmfRErnql4Yl7ZLK91CQRuH1U58BUJSbks7XNoe8DmNqvH2drW0aKb1yEjSDlUHeFpnmkdkXvI3FxIQX1ttrG6uqdzcyqR8vWuaDGKBwcO0a9k1rkNclDwnct1neWuB3FBg2xtL3OwR4i53aLSXd40zqFPjhP4yOX/ALVUO1TdU8lwcY3HE1zQXUrq0gZ61PivBfEY2uPJjvmFKFo2wg/Gf5Y//FR3XeYnFzWBwJBJYMEgIrRwLaUOZzbhOZ10Wqz3xiNI4ZXc+rYPNzwpf22an8Fg/PM0f0tcnZ0sbD0heR1b6yBwIZKA0OrTSQCgqN4A2dkZlX1kbRgXGWJ7jO0ubE2ta9W97id1atAK7SE9kIMLV3TyUHpRgDWuL2h7SBhqMTmnWg1y181Ktx7DqakUC5mC4xWrjn6qEraxPqFYWXKRvGoPKlfkFCs0IbkFNg/iM5n2KC1REQEREBERAREQRLRd0b+8wV3jI+igv6PM+GSRviCPZXKIOdf0XBNeuPi3+61S9EGO77q+B+q6dEHMM6HQj4a+A+imwXHGzuxgK6RBWfYuCxdYAditUQUj7oB2LUbkC6BEFALlbuWLrkYdWroV5RBzH7haNC4cK5eRXn7maN/nT2XTloWL4QUHKzWBjRmCeFSa+ZWiOyYj2Y2jwqVfzwYX1eOzv2DnuU+MADsjyQU9huWhxOyVm5gGi2OK1k70EK3g0FBXPTRRWl22N3gWH/cptoOKgbma6DNSobOdqCujJ/y3+QPsSpVnjJc04TQGpqKbKfNWDYwFmgIiICIiAiIgIiICIiAiIgIiICIiAiIgIiICIiAtRszDqxv8oW1EGoWdn4G+QWQhb+EeQWaIFEREBERAREQf/9k="/>
          <p:cNvSpPr>
            <a:spLocks noChangeAspect="1" noChangeArrowheads="1"/>
          </p:cNvSpPr>
          <p:nvPr/>
        </p:nvSpPr>
        <p:spPr bwMode="auto">
          <a:xfrm>
            <a:off x="460375" y="1603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MX"/>
          </a:p>
        </p:txBody>
      </p:sp>
      <p:sp>
        <p:nvSpPr>
          <p:cNvPr id="7" name="AutoShape 8" descr="data:image/jpeg;base64,/9j/4AAQSkZJRgABAQAAAQABAAD/2wCEAAkGBxQTERUUEBAUFBQUFBUVFBUTFRQVFRQVGBUWGBQVFBYYHCggGBolHRQUITEhJSkrLi4uGB8zODMsNygtLisBCgoKDg0OGhAQGCwcHBwsLCwsLCwsLCwsLCwsKywsLCwsLCwsKywsLCwsMSwsLSwsLCwsLCwrLCwtLCssKywsLP/AABEIANkA6QMBIgACEQEDEQH/xAAcAAEAAgMBAQEAAAAAAAAAAAAABAUCAwYBBwj/xABDEAABAwEFBAgDBQYEBwEAAAABAAIDEQQFEiExQVFhcQYTIjKBkaGxQsHRFCNScvAHFTOSsuFDU2LCJGNzgtLi8Rb/xAAYAQEAAwEAAAAAAAAAAAAAAAAAAQIDBP/EACIRAQEAAgICAwADAQAAAAAAAAABAhESIQMxE0FRQmGxIv/aAAwDAQACEQMRAD8A+4oiICIiAiIgIiICIiAiIgIiICIiAiIgIiICLwlYlx2BBmi1EO3rW6Vw1AKCSi0RWoHI5Hj8it6AiIgIiICIiAiIgIiICIiAiIgISvCvKIPDKFh9pbtNOYW2ijWxoogktcDoar1UPXlhq0+Gw81bWK1CRtRyI3FBIRFiSg9LgFgJQTQVXi9HBBlRZLEFZICwlGSzWqQoIU8aysdqIOFx/KfkVlIoVoagu0UewzY2AnXQ8wpCAiIgIiICIiAiIgIiICIvCgwL160qH1qdetJhtnckx7slW2qVezWpVtonVp49RHNrtEqxuq24Jhnk7snx0PmoNpmUAz5jms8ppeXb6O4rF7lgX5+S1yPUzFW5dsZHraHKvmmoRzClNcp0naQHLYHKMCvQ5UqyQXLS5yxLli4qEsHlRZlIcVGmKDfczu+OIPnX6KzVZcze+eQ9/qrNAREQEREBERAREQEREBERBSzvoSNxUd06l35ZzTG0aDtAbt65p9tG9dXisrn8m4sZZ1CnnUOS2cVDltS2sYyt1omWN2xGSVjB8Th5ak+VVXvmqu16H3QWDrpBRzh2AdQ07TxPtzXJ5HTguZ3UefD2Wp71nejaUf4H5FQTMtMMdzbDO8c7Gi2lS7JaMTQfPntUC0vUKz2zq3Z9068DvTKaaY3bpQ9ZYlBjnB2rYJljlGsqViXhco3XLwyqi7a96izPWMk63XbZ+sdiPdB/mP0QWV3w4WCupzPj+gpKIgIiICIiAiIgIiIC8J3r1RL0ZWJ3Ch8iglVXq5RspGjiORK3st8g+M+OajadJnSG3zwBskNn+0Rt/ixsNJg38cQOTyNrcjuqqG12CC1NbJZZOqklBc2ORro8WurHCrDlyOvFXLb2ftAPmFwPSK6WyWzrIiYJg0kSMFSdKY698ZkU14q2NVyiHeTpYHmOZha4eII2EEZEKG638D5LoLJZ3vbScNDwaVYatd/qFcxXcrBl1Mp2mg811S2xz2SVadGeiYZhltBD3ZFrAasbtBJ+I+nNdeuFsgEWUcsjBsaHnCP+05LoLmvcvd1clMXwu0xU1BG9c+WOU7rbHKXqLiRgIIIqDkVzF5ROhOdSw913yO4rqVhLGHAhwBByIOYKnx+S4X+keTxzOOIltirbVaArS/rmDH/8PIDXWMmpZxB3cCuVvWzzM0bXlmujOzKcoxwll1U2G+nRGmrdx2cirm7b4E1era8loq4BpNBxIyXJXHdjJHYrdOYGA5MDXYn7+1Qho9V9Ouy32GGMMgmhawbA9tSd5qak8SuW5OiYqV14gbVGlvpoyrmru+J7PMBgfE94OwgmlDWvDRc8+7HE0Zl+UAeya62nfelxcdnNoq5xoxpoR8TjrTgF1TGAAACgGgC4mwRy2d2RodoOjuDgutu+3CQbnDVu7iN4VUpaIiAiIgIiICIiAiIgLCdlWuG8EeizRByNUWVqbhe4bnEeq0l6qlsVLezaTsO9pHkrTrFW3uc43bngeeSnH2i3pMsTBqVnNIoZlotUk2WQc51aBrRUnWp12UXdrpx7Ud/3y6GRmVWucGnhXaruG2FpY9vwkOHgud6SPEzBFGRrieXAVa8ZNFRU0FTpvUy7XhkTWySAkClW1pTZrwWdvuVpJ9x9ajna4Va4Ea5EFU98XwGigdQep5L53dtqs1mdJIwF0riSHONQ0HUMGg56qZ0Ykfa7T1kgPVR5gnRz/hA5a+AUePDGd08mddayHgtNssOLNtK7a7RuB2eStC1QJ5j1zGDbUnkB/wDFtbLO2WO/cczbLHJHnI5mHMuZTYATk4mpOSn3f0OkfGyVk7B1jGvAwOoMQBpWvHcsem5Aj8FZdF+l9l+zwRy2iOOURNaWuNKYeyKk5AmlacVx5e3XPTXYLkkheete1xIFMNchU1rUcFd2Fg02hZSyB7y5pDhlQgggimwjxUeKWkwGxwp4j9FX/ir9pN9QVFd1D5KDFVpDm6j14Hgru0MxMVNCNm7JZNF9BKHNDht/RC2KsuuShLDtzHzVmgIiICIiAi8WLpmjVw80Rtmi0G1s3+QKw+3N2AnwU8arzx/UpeOdTVRxaidGOWL5XEt7G3aRuKcannK5u+30mdsxAOHiP7KuMysOmVQ5jiAMQpruNf8Acuehmz4bfkmlbasOsVffkrhFVtMjU19Pmtwl/XgVGvR1YnDkp0iXtvtLnENLMOYBNeIBWiO0ujcDIAW5g0qCMjoQajw3LfG/7qOjSSWN9BT3CwfYJH98YRu2+X1XTL0xs30qL/fPK7su7LR/ikuNanuuwNJFKaqgsj3vmET3NFQTUV2HTVddeUTqdkUNdo2Z12clx9qDo7TZ3uIp1uE0yyNBu4lZ5e2uHrTZf1k6ksDXYsdc3Cn4aUFcu8uu6GyysgJaG0xE7+e1UXTGIl8XVtLqONAASadmmnJXfR8TMgwuhc3Fi7zXA58+Ct45N9qeXdjrP3j91jpnpTZWtP7qBYZZnz4gG5M4bSOPBSZbuc2z0e4DQ5cTXJao5nws+7a3MDM0qRsrmpzyhhjdOe6aWh57MlK1plyXzK/XAPy1ou7v+Z0jqupUVrTSuxfPekeUg4hc8vbezp9o/ZfaMd2w72mRp8JX/IhXtvNCCNQargP2L3hWKaAnNrhI3k4YXU5Fg/mX0eSAvIaNvttV76UxW9lfjjB3iqqpWUkPHNWwAY0NGgFFVSOq8nwWTV5jwuDtx9Nvor0FUcrclZ3dJWNvDLyyQSUREBQprUa0b5qaos1mrmFbHW+2Xl5a/wCUN7ydSSsKLa+IjUFayuia+nFbftisSVmvKKyNsPtDxo4+/usX3k8UJANDXSmwj5rMtWuRipcI0nkyn2or8vOWTDlH2SSMiDmKEVLj7LmeveDRwoBteR6uBoPJdnaLKDsUJ93jYKcvoqcGnzVRNe4CpBpvb2hoR8Nd+pWE8uJhDSDyIpxz02q1tF0AgilKgglpLTnvpqosd2SNFGvxbDiqHlu7Hnl+qqtwq08mNYWFzwGlgrgNKVFKgk7TxVm68JCM4gORB93Kj6q1Mq2LC1pJJx0edKDOh3DnRZfZrWaVnDchXCNfICi2wtk0plZve1nbX1d2BiFPiwihqa7uCrp4W1Bniq0GoLQHUIzBNCXbNg1Uae7XmoktjquIAAoDroKn6qW7oXOxmPDNJpliYXbdlFXKrY2X1/iTaulEberbHZ34Rt7A3ZuGKo04qYOk32hrmso00xAEbtMxlnp4qPN0fZBY3PtLAJpHBjGvcCIwXDPdioCa7Ml7fsEEMML4Hwh1MEjWOZiOLMEgZmhy8RuWXJvx66SJbRK6HCdRQUy0By27vZaXxPLAHOOgFMt3BQrHeYJzV3FIHBRbKmTTmLxstGr5z0tj7TTxK+t3tF2SubFrs4aIprpFtcX5Flet7RDRoMhUgVqBmFETXOfs1txitsWtJD1RA24+7l+YNX6Is8WBtT3j6KruboxY7JR1nsscb6d7N7xXUB7qup4qbaZ/NTbvpEmmu2WmmQ1PotEDFiGZ1UljVVZg8ZKTc57Lhud7gLRIFtub4+Y9kFkiIgIiICxLAdQFkiDUbO38IWJsjd3qVvRTyqtwxv0jGxt4rXNYgATU5A7vopqwl7p5H2U8r+q/Fh+OGtd6PBIAbruP1VTe1/yxhuEMzcBm06E81KvEdo81SX02uHmE539Piw/Gu9+lNoYSGYNtOxXltXKy9OLaSQZmsO4RMBHmCujis5fb4mj/AD4/LG0n0X2a02SN4PWRsf8Ama13uFPOnxY/j5OLwlwtxSOPZbXQZ0FdFUW+1OqSXPIAJpiOdNitLSKlVNoYC6h0OR5HIqu6tMZPpzjppLS7CG4WnMjhxO1dRdENojYWttUzGEUIbI8DwFcvBXlr6KwWObq4HyPqxpeZC0kZmgFGjZn4hRr3nDG56DclpIrHxxh1XAvd+J5LifErKSziQUbF46K9ui4sRBcKk+i6GSysjFGtA4qFnAsuCetRLhG4ivrVXd1tkYaPeCN9CrSd4CgT2oBBIt8nZzU3oIW/e4Ymtc3J01e0cRqGDcAGkmh3Li7yvxgIaZGtqQKmtG1OpoCaBfWOi9ihjszBBI2VjhiMjSCJHHVwI2ZUpwQbIXGuEA0OYG0De7mdn6EG2uMctJZGfefw2gEENbQOxE65uG7WivcDWYnmgFKuJOQAGZ8guLsgNstbpnj7qGjqHgCYYzxoS8je6mxTEV0EakNC0WePJSQEpGqbRb7pZRhP4nE/L5LRKK0A1OSs42YQANAKKEskREBERAREQEREBYyHI8lkq+9Yy4spWge0mnMaoOKvMdo81SXsO7z+Svr0HbdzVFew7vj7FBs6PTht5xFwFDIW573Mc1vqQvrRC+f3F0UkfJFaC5rW42SjUuIBDhls0XWdJb0Fngc4d93ZYP8AUdvhqg+ZW8UcQNhI8ioNkY10rA80aXsDjuBcKqWx1MyqgkuLgONEHdX0K2yc1r2m+FI2CnouevNmJ7Rvc33Cuo5TJV7hRzu0eZ1Ve6MGZo/1V8s0HX3QygrwVN0ntj44pHsAc5rSQDoSN6vruZRp5KivtrXUa7Nr3NaRpUOcARXZqg4v952p4q9jW/lBPrVRpmvd33nzp6BdzH0eillIhY8sp2GGQ0La/wAWR2rWn4W5k6ncJp/Z+w69U3k17v6nLTeMZayr5XNYmbSFldV6S2JxfZbRg2uZ3o3/AJ2aHnkdxC+qx/s5h2yeTAPbNTY+g0A+J3k0/wBQKXKJ4VTHpa612SFojpLKB1sYDhU1IZGA7PC6gcdgbUVNV09ku8WeyiOtXuNXu/E9xq8+6k3ZckMBrGztaYjStOFMh4BZXiauY3m4+w+aouRNyXpWZC0zyUBKipe2N1ZTwaT6gKxVVc7auc7hTzNfkrVAREQEREBERAREQF4ULlqdOEHC3qO27mqe3srT9bCrm9u+7mqufUIJUl9WyKKOCB8TQGDtYDJKARkAO74lQpbLPhxTOlmc41Je7ERlsaMmDgFcSz02bB7BaTbSgp4bEZTTTePqrGC5Ws1zWXX9rFTM6nfzW37fwCD2VgAoAqxkJEzSBtPsVPday6oDKHYaaealXfYy4gnM7TSnoEF3Yndhcn0mfV8bdjpWA+eXrRda+TC3CFynSBvaiP8Azo/6gg7LorFSJzvidI+p/KcIHLI+ZV0uauO8Gsio57W/eS94gf4jt6nDpHZttphr/wBVlfKqC3RVX/6Ozf57c9NaHkaUU2y26OT+FKx/5XB1OdEEhVx7UrjuoPr7lWKrbEagu/ESfMoNzlT2+1Avwg5DXnuVpaTRp5LnbRZ+rmc3ZWreLTmPp4ILKw2jq31Pddk75HwXQLnIhUK1uyarcJ1b6t2fRBOREQEREBERAWqeYNFXGi2qDelnLhkdPJBAtN6/hb4n6KPZ5ZZHjDoCK5CgFdpWiVtEs9sczJpyOoQU15ucXu7JyJ0z2qrvcuiaHuaQKjMhWFraeuccTsJPaFTmPAhc/f0Li6pc4sr2WlzqDwJKnSu7+LixXi2QCru1tByI8FIIB0XJ2QYcwrKC2mtBU8BmfRErnql4Yl7ZLK91CQRuH1U58BUJSbks7XNoe8DmNqvH2drW0aKb1yEjSDlUHeFpnmkdkXvI3FxIQX1ttrG6uqdzcyqR8vWuaDGKBwcO0a9k1rkNclDwnct1neWuB3FBg2xtL3OwR4i53aLSXd40zqFPjhP4yOX/ALVUO1TdU8lwcY3HE1zQXUrq0gZ61PivBfEY2uPJjvmFKFo2wg/Gf5Y//FR3XeYnFzWBwJBJYMEgIrRwLaUOZzbhOZ10Wqz3xiNI4ZXc+rYPNzwpf22an8Fg/PM0f0tcnZ0sbD0heR1b6yBwIZKA0OrTSQCgqN4A2dkZlX1kbRgXGWJ7jO0ubE2ta9W97id1atAK7SE9kIMLV3TyUHpRgDWuL2h7SBhqMTmnWg1y181Ktx7DqakUC5mC4xWrjn6qEraxPqFYWXKRvGoPKlfkFCs0IbkFNg/iM5n2KC1REQEREBERAREQRLRd0b+8wV3jI+igv6PM+GSRviCPZXKIOdf0XBNeuPi3+61S9EGO77q+B+q6dEHMM6HQj4a+A+imwXHGzuxgK6RBWfYuCxdYAditUQUj7oB2LUbkC6BEFALlbuWLrkYdWroV5RBzH7haNC4cK5eRXn7maN/nT2XTloWL4QUHKzWBjRmCeFSa+ZWiOyYj2Y2jwqVfzwYX1eOzv2DnuU+MADsjyQU9huWhxOyVm5gGi2OK1k70EK3g0FBXPTRRWl22N3gWH/cptoOKgbma6DNSobOdqCujJ/y3+QPsSpVnjJc04TQGpqKbKfNWDYwFmgIiICIiAiIgIiICIiAiIgIiICIiAiIgIiICIiAtRszDqxv8oW1EGoWdn4G+QWQhb+EeQWaIFEREBERAREQf/9k="/>
          <p:cNvSpPr>
            <a:spLocks noChangeAspect="1" noChangeArrowheads="1"/>
          </p:cNvSpPr>
          <p:nvPr/>
        </p:nvSpPr>
        <p:spPr bwMode="auto">
          <a:xfrm>
            <a:off x="612775" y="3127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MX"/>
          </a:p>
        </p:txBody>
      </p:sp>
      <p:pic>
        <p:nvPicPr>
          <p:cNvPr id="8202" name="Picture 10" descr="http://us.cdn3.123rf.com/168nwm/digitalgenetics/digitalgenetics1011/digitalgenetics101100236/8164997-hombre-3d-trabajando-en-equipo.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084168" y="4653136"/>
            <a:ext cx="2676401" cy="18002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4084149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2">
            <a:lumMod val="75000"/>
          </a:schemeClr>
        </a:solidFill>
        <a:effectLst/>
      </p:bgPr>
    </p:bg>
    <p:spTree>
      <p:nvGrpSpPr>
        <p:cNvPr id="1" name=""/>
        <p:cNvGrpSpPr/>
        <p:nvPr/>
      </p:nvGrpSpPr>
      <p:grpSpPr>
        <a:xfrm>
          <a:off x="0" y="0"/>
          <a:ext cx="0" cy="0"/>
          <a:chOff x="0" y="0"/>
          <a:chExt cx="0" cy="0"/>
        </a:xfrm>
      </p:grpSpPr>
      <p:sp>
        <p:nvSpPr>
          <p:cNvPr id="5" name="4 Pergamino horizontal"/>
          <p:cNvSpPr/>
          <p:nvPr/>
        </p:nvSpPr>
        <p:spPr>
          <a:xfrm>
            <a:off x="-15389" y="2663577"/>
            <a:ext cx="9159389" cy="1512168"/>
          </a:xfrm>
          <a:prstGeom prst="horizontalScroll">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spcBef>
                <a:spcPct val="20000"/>
              </a:spcBef>
            </a:pPr>
            <a:endParaRPr lang="es-MX" sz="2400" b="1" dirty="0" smtClean="0">
              <a:solidFill>
                <a:schemeClr val="tx1"/>
              </a:solidFill>
              <a:latin typeface="+mj-lt"/>
            </a:endParaRPr>
          </a:p>
          <a:p>
            <a:pPr lvl="0" algn="ctr">
              <a:spcBef>
                <a:spcPct val="20000"/>
              </a:spcBef>
            </a:pPr>
            <a:r>
              <a:rPr lang="es-MX" sz="2400" b="1" dirty="0" smtClean="0">
                <a:solidFill>
                  <a:srgbClr val="986918"/>
                </a:solidFill>
                <a:latin typeface="+mj-lt"/>
              </a:rPr>
              <a:t>PRESUPUESTO DE </a:t>
            </a:r>
            <a:r>
              <a:rPr lang="es-MX" sz="2400" b="1" dirty="0">
                <a:solidFill>
                  <a:srgbClr val="986918"/>
                </a:solidFill>
                <a:latin typeface="+mj-lt"/>
              </a:rPr>
              <a:t>EGRESOS </a:t>
            </a:r>
            <a:r>
              <a:rPr lang="es-MX" sz="2400" b="1" dirty="0">
                <a:solidFill>
                  <a:srgbClr val="986918"/>
                </a:solidFill>
              </a:rPr>
              <a:t>CIUDADANO </a:t>
            </a:r>
            <a:r>
              <a:rPr lang="es-MX" sz="2400" b="1" dirty="0" smtClean="0">
                <a:solidFill>
                  <a:srgbClr val="986918"/>
                </a:solidFill>
                <a:latin typeface="+mj-lt"/>
              </a:rPr>
              <a:t>2016</a:t>
            </a:r>
          </a:p>
          <a:p>
            <a:pPr lvl="0" algn="ctr">
              <a:spcBef>
                <a:spcPct val="20000"/>
              </a:spcBef>
            </a:pPr>
            <a:r>
              <a:rPr lang="es-MX" sz="2400" b="1" dirty="0">
                <a:solidFill>
                  <a:srgbClr val="986918"/>
                </a:solidFill>
                <a:latin typeface="+mj-lt"/>
              </a:rPr>
              <a:t>ADMINISTRACIÓN </a:t>
            </a:r>
            <a:r>
              <a:rPr lang="es-MX" sz="2400" b="1" dirty="0" smtClean="0">
                <a:solidFill>
                  <a:srgbClr val="986918"/>
                </a:solidFill>
                <a:latin typeface="+mj-lt"/>
              </a:rPr>
              <a:t>2014-2017 – ZARAGOZA, COAHUILA.</a:t>
            </a:r>
            <a:endParaRPr lang="es-MX" sz="2400" b="1" dirty="0">
              <a:solidFill>
                <a:srgbClr val="986918"/>
              </a:solidFill>
              <a:latin typeface="+mj-lt"/>
            </a:endParaRPr>
          </a:p>
          <a:p>
            <a:pPr lvl="0" algn="ctr">
              <a:spcBef>
                <a:spcPct val="20000"/>
              </a:spcBef>
            </a:pPr>
            <a:endParaRPr lang="es-MX" b="1" dirty="0">
              <a:solidFill>
                <a:srgbClr val="986918"/>
              </a:solidFill>
              <a:latin typeface="Century Gothic"/>
            </a:endParaRPr>
          </a:p>
        </p:txBody>
      </p:sp>
    </p:spTree>
    <p:extLst>
      <p:ext uri="{BB962C8B-B14F-4D97-AF65-F5344CB8AC3E}">
        <p14:creationId xmlns:p14="http://schemas.microsoft.com/office/powerpoint/2010/main" val="400266471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971601" y="836712"/>
            <a:ext cx="7200800" cy="4339650"/>
          </a:xfrm>
          <a:prstGeom prst="rect">
            <a:avLst/>
          </a:prstGeom>
          <a:noFill/>
        </p:spPr>
        <p:txBody>
          <a:bodyPr wrap="square" rtlCol="0">
            <a:spAutoFit/>
          </a:bodyPr>
          <a:lstStyle/>
          <a:p>
            <a:pPr algn="ctr"/>
            <a:r>
              <a:rPr lang="es-MX" sz="3000" b="1" dirty="0" smtClean="0">
                <a:solidFill>
                  <a:srgbClr val="986918"/>
                </a:solidFill>
                <a:latin typeface="Calibri" pitchFamily="34" charset="0"/>
              </a:rPr>
              <a:t>¿Qué es la Ley de Ingresos y cual es su importancia?</a:t>
            </a:r>
          </a:p>
          <a:p>
            <a:pPr algn="just"/>
            <a:endParaRPr lang="es-MX" b="1" dirty="0">
              <a:latin typeface="Calibri" pitchFamily="34" charset="0"/>
            </a:endParaRPr>
          </a:p>
          <a:p>
            <a:pPr algn="just"/>
            <a:r>
              <a:rPr lang="es-MX" b="1" dirty="0" smtClean="0">
                <a:latin typeface="Calibri" pitchFamily="34" charset="0"/>
              </a:rPr>
              <a:t>Es un documento en el cual se consignan las cantidades monetarias de los ingresos municipales correspondientes a un ejercicio fiscal, identificándolos por rubro;  es de gran importancia, ya que </a:t>
            </a:r>
            <a:r>
              <a:rPr lang="es-MX" b="1" dirty="0"/>
              <a:t>ofrece información valiosa </a:t>
            </a:r>
            <a:r>
              <a:rPr lang="es-MX" b="1" dirty="0" smtClean="0"/>
              <a:t>del </a:t>
            </a:r>
            <a:r>
              <a:rPr lang="es-MX" b="1" dirty="0"/>
              <a:t>presupuesto de ingresos, indicando las contribuciones y el ingreso estimado de cada una de </a:t>
            </a:r>
            <a:r>
              <a:rPr lang="es-MX" b="1" dirty="0" smtClean="0"/>
              <a:t>ellas, </a:t>
            </a:r>
            <a:r>
              <a:rPr lang="es-MX" b="1" dirty="0"/>
              <a:t>así como los demás ingresos que espera recibir el municipio e incorporar las partidas que cada municipio estime como fuente de ingresos para cada ejercicio </a:t>
            </a:r>
            <a:r>
              <a:rPr lang="es-MX" b="1" dirty="0" smtClean="0"/>
              <a:t>fiscal.</a:t>
            </a:r>
          </a:p>
          <a:p>
            <a:pPr algn="just"/>
            <a:endParaRPr lang="es-MX" b="1" dirty="0"/>
          </a:p>
          <a:p>
            <a:pPr algn="just"/>
            <a:r>
              <a:rPr lang="es-MX" b="1" dirty="0" smtClean="0"/>
              <a:t>Además </a:t>
            </a:r>
            <a:r>
              <a:rPr lang="es-MX" b="1" dirty="0"/>
              <a:t>de ser una importante herramienta de transparencia y rendición de cuentas. </a:t>
            </a:r>
            <a:endParaRPr lang="es-MX" b="1" dirty="0">
              <a:latin typeface="Calibri" pitchFamily="34" charset="0"/>
            </a:endParaRPr>
          </a:p>
        </p:txBody>
      </p:sp>
      <p:pic>
        <p:nvPicPr>
          <p:cNvPr id="2051" name="Picture 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92877" y="332656"/>
            <a:ext cx="1371600" cy="13255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3"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372200" y="5225815"/>
            <a:ext cx="1512168" cy="13904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60868336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Subtítulo"/>
          <p:cNvSpPr>
            <a:spLocks noGrp="1"/>
          </p:cNvSpPr>
          <p:nvPr>
            <p:ph type="subTitle" idx="1"/>
          </p:nvPr>
        </p:nvSpPr>
        <p:spPr>
          <a:xfrm>
            <a:off x="971600" y="548680"/>
            <a:ext cx="7200800" cy="5328592"/>
          </a:xfrm>
        </p:spPr>
        <p:txBody>
          <a:bodyPr>
            <a:normAutofit/>
          </a:bodyPr>
          <a:lstStyle/>
          <a:p>
            <a:r>
              <a:rPr lang="es-MX" b="1" dirty="0">
                <a:solidFill>
                  <a:srgbClr val="986918"/>
                </a:solidFill>
                <a:cs typeface="Aharoni" pitchFamily="2" charset="-79"/>
              </a:rPr>
              <a:t>¿Qué es el presupuesto ciudadano</a:t>
            </a:r>
            <a:r>
              <a:rPr lang="es-MX" b="1" dirty="0" smtClean="0">
                <a:solidFill>
                  <a:srgbClr val="986918"/>
                </a:solidFill>
                <a:cs typeface="Aharoni" pitchFamily="2" charset="-79"/>
              </a:rPr>
              <a:t>?</a:t>
            </a:r>
          </a:p>
          <a:p>
            <a:pPr algn="just"/>
            <a:endParaRPr lang="es-MX" sz="1800" b="1" dirty="0" smtClean="0">
              <a:solidFill>
                <a:schemeClr val="accent3">
                  <a:lumMod val="50000"/>
                </a:schemeClr>
              </a:solidFill>
              <a:latin typeface="+mj-lt"/>
              <a:cs typeface="Aharoni" pitchFamily="2" charset="-79"/>
            </a:endParaRPr>
          </a:p>
          <a:p>
            <a:pPr algn="just"/>
            <a:r>
              <a:rPr lang="es-MX" sz="1800" b="1" dirty="0" smtClean="0">
                <a:solidFill>
                  <a:schemeClr val="tx1"/>
                </a:solidFill>
                <a:latin typeface="+mj-lt"/>
              </a:rPr>
              <a:t>Para </a:t>
            </a:r>
            <a:r>
              <a:rPr lang="es-MX" sz="1800" b="1" dirty="0">
                <a:solidFill>
                  <a:schemeClr val="tx1"/>
                </a:solidFill>
                <a:latin typeface="+mj-lt"/>
              </a:rPr>
              <a:t>todos los ciudadanos es de importancia conocer que hace el Gobierno con los recursos que pagamos a través de nuestros impuestos. </a:t>
            </a:r>
            <a:endParaRPr lang="es-MX" sz="1800" b="1" dirty="0" smtClean="0">
              <a:solidFill>
                <a:schemeClr val="tx1"/>
              </a:solidFill>
              <a:latin typeface="+mj-lt"/>
            </a:endParaRPr>
          </a:p>
          <a:p>
            <a:pPr algn="just"/>
            <a:endParaRPr lang="es-MX" sz="1800" b="1" dirty="0" smtClean="0">
              <a:solidFill>
                <a:schemeClr val="tx1"/>
              </a:solidFill>
              <a:latin typeface="+mj-lt"/>
            </a:endParaRPr>
          </a:p>
          <a:p>
            <a:pPr algn="just"/>
            <a:r>
              <a:rPr lang="es-MX" sz="1800" b="1" dirty="0" smtClean="0">
                <a:solidFill>
                  <a:schemeClr val="tx1"/>
                </a:solidFill>
                <a:latin typeface="+mj-lt"/>
              </a:rPr>
              <a:t>Este presupuesto esta diseñado para que el ciudadano comprenda </a:t>
            </a:r>
            <a:r>
              <a:rPr lang="es-MX" sz="1800" b="1" dirty="0">
                <a:solidFill>
                  <a:schemeClr val="tx1"/>
                </a:solidFill>
                <a:latin typeface="+mj-lt"/>
              </a:rPr>
              <a:t>como se utilizan los recursos públicos, </a:t>
            </a:r>
            <a:r>
              <a:rPr lang="es-MX" sz="1800" b="1" dirty="0" smtClean="0">
                <a:solidFill>
                  <a:schemeClr val="tx1"/>
                </a:solidFill>
                <a:latin typeface="+mj-lt"/>
              </a:rPr>
              <a:t>respondiendo preguntas tales como: </a:t>
            </a:r>
            <a:r>
              <a:rPr lang="es-MX" sz="1800" b="1" dirty="0">
                <a:solidFill>
                  <a:schemeClr val="tx1"/>
                </a:solidFill>
                <a:latin typeface="+mj-lt"/>
              </a:rPr>
              <a:t>¿Cuánto es lo que se recauda</a:t>
            </a:r>
            <a:r>
              <a:rPr lang="es-MX" sz="1800" b="1" dirty="0" smtClean="0">
                <a:solidFill>
                  <a:schemeClr val="tx1"/>
                </a:solidFill>
                <a:latin typeface="+mj-lt"/>
              </a:rPr>
              <a:t>?, </a:t>
            </a:r>
            <a:r>
              <a:rPr lang="es-MX" sz="1800" b="1" dirty="0">
                <a:solidFill>
                  <a:schemeClr val="tx1"/>
                </a:solidFill>
                <a:latin typeface="+mj-lt"/>
              </a:rPr>
              <a:t>¿Cómo se administran los recursos</a:t>
            </a:r>
            <a:r>
              <a:rPr lang="es-MX" sz="1800" b="1" dirty="0" smtClean="0">
                <a:solidFill>
                  <a:schemeClr val="tx1"/>
                </a:solidFill>
                <a:latin typeface="+mj-lt"/>
              </a:rPr>
              <a:t>?,  ¿</a:t>
            </a:r>
            <a:r>
              <a:rPr lang="es-MX" sz="1800" b="1" dirty="0">
                <a:solidFill>
                  <a:schemeClr val="tx1"/>
                </a:solidFill>
                <a:latin typeface="+mj-lt"/>
              </a:rPr>
              <a:t>Cómo y en que se gastan</a:t>
            </a:r>
            <a:r>
              <a:rPr lang="es-MX" sz="1800" b="1" dirty="0" smtClean="0">
                <a:solidFill>
                  <a:schemeClr val="tx1"/>
                </a:solidFill>
                <a:latin typeface="+mj-lt"/>
              </a:rPr>
              <a:t>?, </a:t>
            </a:r>
            <a:r>
              <a:rPr lang="es-MX" sz="1800" b="1" dirty="0">
                <a:solidFill>
                  <a:schemeClr val="tx1"/>
                </a:solidFill>
                <a:latin typeface="+mj-lt"/>
              </a:rPr>
              <a:t>¿A </a:t>
            </a:r>
            <a:r>
              <a:rPr lang="es-MX" sz="1800" b="1" dirty="0" smtClean="0">
                <a:solidFill>
                  <a:schemeClr val="tx1"/>
                </a:solidFill>
                <a:latin typeface="+mj-lt"/>
              </a:rPr>
              <a:t>quiénes </a:t>
            </a:r>
            <a:r>
              <a:rPr lang="es-MX" sz="1800" b="1" dirty="0">
                <a:solidFill>
                  <a:schemeClr val="tx1"/>
                </a:solidFill>
                <a:latin typeface="+mj-lt"/>
              </a:rPr>
              <a:t>beneficia ese gasto</a:t>
            </a:r>
            <a:r>
              <a:rPr lang="es-MX" sz="1800" b="1" dirty="0" smtClean="0">
                <a:solidFill>
                  <a:schemeClr val="tx1"/>
                </a:solidFill>
                <a:latin typeface="+mj-lt"/>
              </a:rPr>
              <a:t>?....</a:t>
            </a:r>
          </a:p>
          <a:p>
            <a:pPr algn="just"/>
            <a:endParaRPr lang="es-MX" sz="1800" b="1" dirty="0" smtClean="0">
              <a:solidFill>
                <a:schemeClr val="tx1"/>
              </a:solidFill>
              <a:latin typeface="+mj-lt"/>
            </a:endParaRPr>
          </a:p>
          <a:p>
            <a:pPr algn="just"/>
            <a:r>
              <a:rPr lang="es-MX" sz="1800" b="1" dirty="0" smtClean="0">
                <a:solidFill>
                  <a:schemeClr val="tx1"/>
                </a:solidFill>
                <a:latin typeface="+mj-lt"/>
              </a:rPr>
              <a:t>De </a:t>
            </a:r>
            <a:r>
              <a:rPr lang="es-MX" sz="1800" b="1" dirty="0">
                <a:solidFill>
                  <a:schemeClr val="tx1"/>
                </a:solidFill>
                <a:latin typeface="+mj-lt"/>
              </a:rPr>
              <a:t>esta manera el Presupuesto Ciudadano tiene </a:t>
            </a:r>
            <a:r>
              <a:rPr lang="es-MX" sz="1800" b="1" dirty="0" smtClean="0">
                <a:solidFill>
                  <a:schemeClr val="tx1"/>
                </a:solidFill>
                <a:latin typeface="+mj-lt"/>
              </a:rPr>
              <a:t>la finalidad </a:t>
            </a:r>
            <a:r>
              <a:rPr lang="es-MX" sz="1800" b="1" dirty="0">
                <a:solidFill>
                  <a:schemeClr val="tx1"/>
                </a:solidFill>
                <a:latin typeface="+mj-lt"/>
              </a:rPr>
              <a:t>de que conozcamos las </a:t>
            </a:r>
            <a:r>
              <a:rPr lang="es-MX" sz="1800" b="1" dirty="0" smtClean="0">
                <a:solidFill>
                  <a:schemeClr val="tx1"/>
                </a:solidFill>
                <a:latin typeface="+mj-lt"/>
              </a:rPr>
              <a:t>decisiones de la administración pública </a:t>
            </a:r>
            <a:r>
              <a:rPr lang="es-MX" sz="1800" b="1" dirty="0">
                <a:solidFill>
                  <a:schemeClr val="tx1"/>
                </a:solidFill>
                <a:latin typeface="+mj-lt"/>
              </a:rPr>
              <a:t>que benefician a la sociedad, permitiéndonos analizar los resultados que brinda el Gobierno en materia de Transparencia Presupuestal.</a:t>
            </a:r>
          </a:p>
          <a:p>
            <a:endParaRPr lang="es-MX" sz="1600" dirty="0">
              <a:solidFill>
                <a:schemeClr val="accent3">
                  <a:lumMod val="50000"/>
                </a:schemeClr>
              </a:solidFill>
            </a:endParaRPr>
          </a:p>
        </p:txBody>
      </p:sp>
      <p:pic>
        <p:nvPicPr>
          <p:cNvPr id="5" name="Picture 2" descr="http://cdn2.letraslibres.com/cdn/farfuture/D90dVl6WbmmwOoz8DBT8I5wDkpY51siBTj2-sqJ2zjw/mtime:1316455758/sites/default/files/imagecache/revista_articulo_588_480/cari-presupuesto.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444208" y="5085184"/>
            <a:ext cx="1656184" cy="1429321"/>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a:extLst/>
        </p:spPr>
      </p:pic>
    </p:spTree>
    <p:extLst>
      <p:ext uri="{BB962C8B-B14F-4D97-AF65-F5344CB8AC3E}">
        <p14:creationId xmlns:p14="http://schemas.microsoft.com/office/powerpoint/2010/main" val="299523023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Marcador de contenido"/>
          <p:cNvSpPr>
            <a:spLocks noGrp="1"/>
          </p:cNvSpPr>
          <p:nvPr>
            <p:ph idx="1"/>
          </p:nvPr>
        </p:nvSpPr>
        <p:spPr>
          <a:xfrm>
            <a:off x="971600" y="1988840"/>
            <a:ext cx="7200800" cy="2736304"/>
          </a:xfrm>
        </p:spPr>
        <p:txBody>
          <a:bodyPr>
            <a:normAutofit fontScale="77500" lnSpcReduction="20000"/>
          </a:bodyPr>
          <a:lstStyle/>
          <a:p>
            <a:pPr algn="just"/>
            <a:endParaRPr lang="es-MX" sz="2600" b="1" dirty="0">
              <a:latin typeface="Calibri Light" pitchFamily="34" charset="0"/>
            </a:endParaRPr>
          </a:p>
          <a:p>
            <a:pPr marL="0" indent="0" algn="just">
              <a:buNone/>
            </a:pPr>
            <a:r>
              <a:rPr lang="es-MX" sz="2600" b="1" dirty="0" smtClean="0"/>
              <a:t>El </a:t>
            </a:r>
            <a:r>
              <a:rPr lang="es-MX" sz="2600" b="1" dirty="0"/>
              <a:t>Presupuesto son los recursos que el Gobierno planea gastar durante el año, los cuales satisfacen las demandas y necesidades de la población.</a:t>
            </a:r>
          </a:p>
          <a:p>
            <a:pPr marL="0" indent="0" algn="just">
              <a:buNone/>
            </a:pPr>
            <a:endParaRPr lang="es-MX" sz="2600" b="1" dirty="0" smtClean="0"/>
          </a:p>
          <a:p>
            <a:pPr marL="0" indent="0" algn="just">
              <a:buNone/>
            </a:pPr>
            <a:r>
              <a:rPr lang="es-MX" sz="2600" b="1" dirty="0" smtClean="0"/>
              <a:t>Estos </a:t>
            </a:r>
            <a:r>
              <a:rPr lang="es-MX" sz="2600" b="1" dirty="0"/>
              <a:t>son las estimaciones de los fondos que recibe el Gobierno y de los recursos que este planea gastar. También genera un valor público en las acciones gubernamentales, y somos nosotros como ciudadanos quienes las calificamos en cuanto a los beneficios y prioridades que se obtienen</a:t>
            </a:r>
            <a:r>
              <a:rPr lang="es-MX" sz="2600" b="1" dirty="0" smtClean="0">
                <a:latin typeface="+mj-lt"/>
              </a:rPr>
              <a:t>.</a:t>
            </a:r>
          </a:p>
          <a:p>
            <a:pPr algn="just"/>
            <a:endParaRPr lang="es-MX" sz="2600" dirty="0"/>
          </a:p>
        </p:txBody>
      </p:sp>
      <p:sp>
        <p:nvSpPr>
          <p:cNvPr id="9" name="8 CuadroTexto"/>
          <p:cNvSpPr txBox="1"/>
          <p:nvPr/>
        </p:nvSpPr>
        <p:spPr>
          <a:xfrm>
            <a:off x="1979712" y="548680"/>
            <a:ext cx="5472608" cy="1569660"/>
          </a:xfrm>
          <a:prstGeom prst="rect">
            <a:avLst/>
          </a:prstGeom>
          <a:noFill/>
        </p:spPr>
        <p:txBody>
          <a:bodyPr wrap="square" rtlCol="0">
            <a:spAutoFit/>
          </a:bodyPr>
          <a:lstStyle/>
          <a:p>
            <a:pPr algn="ctr"/>
            <a:r>
              <a:rPr lang="es-MX" sz="3200" b="1" dirty="0">
                <a:solidFill>
                  <a:srgbClr val="986918"/>
                </a:solidFill>
              </a:rPr>
              <a:t>¿Qué es el Presupuesto de Egresos y cuál es su importancia?</a:t>
            </a:r>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1521" y="501353"/>
            <a:ext cx="1944215" cy="1271463"/>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8" name="Picture 2" descr="C:\Users\diego.aguilerah\Desktop\dinero_3d_2.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768244" y="4725144"/>
            <a:ext cx="1368152" cy="1368152"/>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a:extLst/>
        </p:spPr>
      </p:pic>
    </p:spTree>
    <p:extLst>
      <p:ext uri="{BB962C8B-B14F-4D97-AF65-F5344CB8AC3E}">
        <p14:creationId xmlns:p14="http://schemas.microsoft.com/office/powerpoint/2010/main" val="135329680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Subtítulo"/>
          <p:cNvSpPr>
            <a:spLocks noGrp="1"/>
          </p:cNvSpPr>
          <p:nvPr>
            <p:ph type="subTitle" idx="1"/>
          </p:nvPr>
        </p:nvSpPr>
        <p:spPr>
          <a:xfrm>
            <a:off x="971600" y="548680"/>
            <a:ext cx="7200800" cy="4968552"/>
          </a:xfrm>
        </p:spPr>
        <p:txBody>
          <a:bodyPr>
            <a:normAutofit/>
          </a:bodyPr>
          <a:lstStyle/>
          <a:p>
            <a:r>
              <a:rPr lang="es-MX" b="1" dirty="0">
                <a:solidFill>
                  <a:srgbClr val="986918"/>
                </a:solidFill>
              </a:rPr>
              <a:t>¿Qué es el Presupuesto de Egresos y cuál es su importancia</a:t>
            </a:r>
            <a:r>
              <a:rPr lang="es-MX" b="1" dirty="0" smtClean="0">
                <a:solidFill>
                  <a:srgbClr val="986918"/>
                </a:solidFill>
              </a:rPr>
              <a:t>?</a:t>
            </a:r>
          </a:p>
          <a:p>
            <a:endParaRPr lang="es-MX" sz="3200" b="1" dirty="0" smtClean="0">
              <a:solidFill>
                <a:srgbClr val="0070C0"/>
              </a:solidFill>
            </a:endParaRPr>
          </a:p>
          <a:p>
            <a:pPr algn="just"/>
            <a:r>
              <a:rPr lang="es-MX" sz="2000" b="1" dirty="0" smtClean="0">
                <a:solidFill>
                  <a:schemeClr val="tx1"/>
                </a:solidFill>
              </a:rPr>
              <a:t>La </a:t>
            </a:r>
            <a:r>
              <a:rPr lang="es-MX" sz="2000" b="1" dirty="0">
                <a:solidFill>
                  <a:schemeClr val="tx1"/>
                </a:solidFill>
              </a:rPr>
              <a:t>elaboración del Presupuesto es de vital importancia, pues el ciudadano necesita servicios y obras de calidad, los cuales el Gobierno tiene la obligación de proporcionarlos, es donde el Presupuesto nos da a conocer cuales fueron dichos trabajos, y sabemos cual es la calidad de vida a través de la economía, educación, atención en salud, seguridad pública, entre otros</a:t>
            </a:r>
            <a:r>
              <a:rPr lang="es-MX" sz="2000" dirty="0">
                <a:solidFill>
                  <a:schemeClr val="tx1"/>
                </a:solidFill>
              </a:rPr>
              <a:t>.</a:t>
            </a:r>
          </a:p>
          <a:p>
            <a:endParaRPr lang="es-MX" dirty="0">
              <a:solidFill>
                <a:schemeClr val="tx1"/>
              </a:solidFill>
            </a:endParaRPr>
          </a:p>
        </p:txBody>
      </p:sp>
      <p:pic>
        <p:nvPicPr>
          <p:cNvPr id="9218" name="Picture 2" descr="http://us.cdn1.123rf.com/168nwm/johan2011/johan20111209/johan2011120900030/15508131-business-review-3d-%D0%BC%D0%B0%D0%BB%D0%B5%D0%BD%D1%8C%D0%BA%D0%B8%D0%B5-%D1%87%D0%B5%D0%BB%D0%BE%D0%B2%D0%B5%D1%87%D0%B5%D1%81%D0%BA%D0%B8%D0%B5-%D1%85%D0%B0%D1%80%D0%B0%D0%BA%D1%82%D0%B5%D1%80%D1%8B-x2,-%D0%B3%D0%BB%D1%8F%D0%B4%D1%8F-%D0%BD%EF%BF%BD.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940152" y="4483021"/>
            <a:ext cx="1872208" cy="1872208"/>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a:extLst/>
        </p:spPr>
      </p:pic>
      <p:pic>
        <p:nvPicPr>
          <p:cNvPr id="9220" name="Picture 4" descr="http://previews.123rf.com/images/coramax/coramax1208/coramax120801167/14802329-3d-people--human-character--person-sitting-on-the-bench-and-a-read-book-3d-render.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71600" y="4577983"/>
            <a:ext cx="2024970" cy="1682283"/>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a:extLst/>
        </p:spPr>
      </p:pic>
    </p:spTree>
    <p:extLst>
      <p:ext uri="{BB962C8B-B14F-4D97-AF65-F5344CB8AC3E}">
        <p14:creationId xmlns:p14="http://schemas.microsoft.com/office/powerpoint/2010/main" val="296771342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Subtítulo"/>
          <p:cNvSpPr>
            <a:spLocks noGrp="1"/>
          </p:cNvSpPr>
          <p:nvPr>
            <p:ph type="subTitle" idx="1"/>
          </p:nvPr>
        </p:nvSpPr>
        <p:spPr>
          <a:xfrm>
            <a:off x="971600" y="548680"/>
            <a:ext cx="7229770" cy="5162128"/>
          </a:xfrm>
        </p:spPr>
        <p:txBody>
          <a:bodyPr>
            <a:normAutofit/>
          </a:bodyPr>
          <a:lstStyle/>
          <a:p>
            <a:r>
              <a:rPr lang="es-MX" sz="2800" b="1" dirty="0">
                <a:solidFill>
                  <a:srgbClr val="986918"/>
                </a:solidFill>
                <a:latin typeface="+mj-lt"/>
              </a:rPr>
              <a:t>¿De dónde obtiene el </a:t>
            </a:r>
            <a:r>
              <a:rPr lang="es-MX" sz="2800" b="1" dirty="0" smtClean="0">
                <a:solidFill>
                  <a:srgbClr val="986918"/>
                </a:solidFill>
                <a:latin typeface="+mj-lt"/>
              </a:rPr>
              <a:t>Municipio los ingresos?</a:t>
            </a:r>
            <a:endParaRPr lang="es-MX" sz="2800" b="1" dirty="0">
              <a:solidFill>
                <a:srgbClr val="986918"/>
              </a:solidFill>
              <a:latin typeface="+mj-lt"/>
            </a:endParaRPr>
          </a:p>
          <a:p>
            <a:pPr algn="just"/>
            <a:endParaRPr lang="es-MX" sz="1600" b="1" dirty="0" smtClean="0">
              <a:solidFill>
                <a:srgbClr val="0070C0"/>
              </a:solidFill>
              <a:latin typeface="+mj-lt"/>
            </a:endParaRPr>
          </a:p>
          <a:p>
            <a:pPr algn="just"/>
            <a:r>
              <a:rPr lang="es-MX" sz="1600" b="1" dirty="0" smtClean="0">
                <a:solidFill>
                  <a:schemeClr val="tx1"/>
                </a:solidFill>
                <a:latin typeface="+mj-lt"/>
              </a:rPr>
              <a:t>El </a:t>
            </a:r>
            <a:r>
              <a:rPr lang="es-MX" sz="1600" b="1" dirty="0">
                <a:solidFill>
                  <a:schemeClr val="tx1"/>
                </a:solidFill>
                <a:latin typeface="+mj-lt"/>
              </a:rPr>
              <a:t>dinero del presupuesto proviene del pago de impuestos, servicios, multas, uso de bienes públicos, que hacemos como ciudadanos y empresas, también proviene de las transferencias que por ley otorga la </a:t>
            </a:r>
            <a:r>
              <a:rPr lang="es-MX" sz="1600" b="1" dirty="0" smtClean="0">
                <a:solidFill>
                  <a:schemeClr val="tx1"/>
                </a:solidFill>
                <a:latin typeface="+mj-lt"/>
              </a:rPr>
              <a:t>Federación </a:t>
            </a:r>
            <a:r>
              <a:rPr lang="es-MX" sz="1600" b="1" dirty="0">
                <a:solidFill>
                  <a:schemeClr val="tx1"/>
                </a:solidFill>
                <a:latin typeface="+mj-lt"/>
              </a:rPr>
              <a:t>a los </a:t>
            </a:r>
            <a:r>
              <a:rPr lang="es-MX" sz="1600" b="1" dirty="0" smtClean="0">
                <a:solidFill>
                  <a:schemeClr val="tx1"/>
                </a:solidFill>
                <a:latin typeface="+mj-lt"/>
              </a:rPr>
              <a:t>Municipios </a:t>
            </a:r>
            <a:r>
              <a:rPr lang="es-MX" sz="1600" b="1" dirty="0">
                <a:solidFill>
                  <a:schemeClr val="tx1"/>
                </a:solidFill>
                <a:latin typeface="+mj-lt"/>
              </a:rPr>
              <a:t>y que se reflejan en Aportaciones y Participaciones Federales.</a:t>
            </a:r>
          </a:p>
          <a:p>
            <a:pPr algn="just"/>
            <a:r>
              <a:rPr lang="es-MX" sz="1600" b="1" dirty="0">
                <a:solidFill>
                  <a:schemeClr val="tx1"/>
                </a:solidFill>
                <a:latin typeface="+mj-lt"/>
              </a:rPr>
              <a:t>La manera en que los ingresos se recaudan, los montos y obligaciones, se establecen en la Ley de Ingresos</a:t>
            </a:r>
            <a:r>
              <a:rPr lang="es-MX" sz="1600" b="1" dirty="0" smtClean="0">
                <a:solidFill>
                  <a:schemeClr val="tx1"/>
                </a:solidFill>
                <a:latin typeface="+mj-lt"/>
              </a:rPr>
              <a:t>.</a:t>
            </a:r>
          </a:p>
          <a:p>
            <a:pPr algn="just"/>
            <a:endParaRPr lang="es-MX" sz="1600" b="1" dirty="0" smtClean="0">
              <a:solidFill>
                <a:srgbClr val="0070C0"/>
              </a:solidFill>
              <a:latin typeface="+mj-lt"/>
            </a:endParaRPr>
          </a:p>
          <a:p>
            <a:pPr algn="just"/>
            <a:endParaRPr lang="es-MX" dirty="0" smtClean="0"/>
          </a:p>
          <a:p>
            <a:endParaRPr lang="es-MX" dirty="0"/>
          </a:p>
          <a:p>
            <a:endParaRPr lang="es-MX" dirty="0"/>
          </a:p>
          <a:p>
            <a:endParaRPr lang="es-MX" dirty="0"/>
          </a:p>
        </p:txBody>
      </p:sp>
      <p:pic>
        <p:nvPicPr>
          <p:cNvPr id="5122" name="Picture 2" descr="http://us.cdn2.123rf.com/168nwm/yupiramos/yupiramos1303/yupiramos130300455/18333800-dibujos-animados-hombre-de-negocios-dibujo-impuesto-iconos-ilustracion-vectorial.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04248" y="3212976"/>
            <a:ext cx="1944216" cy="1944216"/>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4" name="Tabla 3"/>
          <p:cNvGraphicFramePr>
            <a:graphicFrameLocks noGrp="1"/>
          </p:cNvGraphicFramePr>
          <p:nvPr>
            <p:extLst>
              <p:ext uri="{D42A27DB-BD31-4B8C-83A1-F6EECF244321}">
                <p14:modId xmlns:p14="http://schemas.microsoft.com/office/powerpoint/2010/main" val="1287691092"/>
              </p:ext>
            </p:extLst>
          </p:nvPr>
        </p:nvGraphicFramePr>
        <p:xfrm>
          <a:off x="323528" y="3068962"/>
          <a:ext cx="6264696" cy="2951219"/>
        </p:xfrm>
        <a:graphic>
          <a:graphicData uri="http://schemas.openxmlformats.org/drawingml/2006/table">
            <a:tbl>
              <a:tblPr>
                <a:tableStyleId>{16D9F66E-5EB9-4882-86FB-DCBF35E3C3E4}</a:tableStyleId>
              </a:tblPr>
              <a:tblGrid>
                <a:gridCol w="4582632"/>
                <a:gridCol w="1682064"/>
              </a:tblGrid>
              <a:tr h="264613">
                <a:tc>
                  <a:txBody>
                    <a:bodyPr/>
                    <a:lstStyle/>
                    <a:p>
                      <a:pPr algn="ctr" rtl="0" fontAlgn="ctr"/>
                      <a:r>
                        <a:rPr lang="es-MX" sz="1400" b="1" u="none" strike="noStrike" dirty="0">
                          <a:effectLst/>
                        </a:rPr>
                        <a:t>ORIGEN DE INGRESOS (CRI)</a:t>
                      </a:r>
                      <a:endParaRPr lang="es-MX" sz="1400" b="1" i="0" u="none" strike="noStrike" dirty="0">
                        <a:solidFill>
                          <a:srgbClr val="FFFFFF"/>
                        </a:solidFill>
                        <a:effectLst/>
                        <a:latin typeface="Calibri" panose="020F0502020204030204" pitchFamily="34" charset="0"/>
                      </a:endParaRPr>
                    </a:p>
                  </a:txBody>
                  <a:tcPr marL="7620" marR="7620" marT="7620" marB="0" anchor="ctr"/>
                </a:tc>
                <a:tc>
                  <a:txBody>
                    <a:bodyPr/>
                    <a:lstStyle/>
                    <a:p>
                      <a:pPr algn="ctr" rtl="0" fontAlgn="ctr"/>
                      <a:r>
                        <a:rPr lang="es-MX" sz="1400" b="1" u="none" strike="noStrike" dirty="0">
                          <a:effectLst/>
                        </a:rPr>
                        <a:t>IMPORTE</a:t>
                      </a:r>
                      <a:endParaRPr lang="es-MX" sz="1400" b="1" i="0" u="none" strike="noStrike" dirty="0">
                        <a:solidFill>
                          <a:srgbClr val="FFFFFF"/>
                        </a:solidFill>
                        <a:effectLst/>
                        <a:latin typeface="Calibri" panose="020F0502020204030204" pitchFamily="34" charset="0"/>
                      </a:endParaRPr>
                    </a:p>
                  </a:txBody>
                  <a:tcPr marL="7620" marR="7620" marT="7620" marB="0" anchor="ctr"/>
                </a:tc>
              </a:tr>
              <a:tr h="239005">
                <a:tc>
                  <a:txBody>
                    <a:bodyPr/>
                    <a:lstStyle/>
                    <a:p>
                      <a:pPr algn="l" rtl="0" fontAlgn="ctr"/>
                      <a:r>
                        <a:rPr lang="es-MX" sz="1200" u="none" strike="noStrike" dirty="0">
                          <a:effectLst/>
                        </a:rPr>
                        <a:t>IMPUESTOS</a:t>
                      </a:r>
                      <a:endParaRPr lang="es-MX" sz="1200" b="0" i="0" u="none" strike="noStrike" dirty="0">
                        <a:solidFill>
                          <a:srgbClr val="000000"/>
                        </a:solidFill>
                        <a:effectLst/>
                        <a:latin typeface="Calibri" panose="020F0502020204030204" pitchFamily="34" charset="0"/>
                      </a:endParaRPr>
                    </a:p>
                  </a:txBody>
                  <a:tcPr marL="7620" marR="7620" marT="7620" marB="0" anchor="ctr"/>
                </a:tc>
                <a:tc>
                  <a:txBody>
                    <a:bodyPr/>
                    <a:lstStyle/>
                    <a:p>
                      <a:pPr algn="r" rtl="0" fontAlgn="ctr"/>
                      <a:r>
                        <a:rPr lang="es-MX" sz="1200" b="0" i="0" u="none" strike="noStrike" dirty="0" smtClean="0">
                          <a:solidFill>
                            <a:srgbClr val="000000"/>
                          </a:solidFill>
                          <a:effectLst/>
                          <a:latin typeface="Calibri" panose="020F0502020204030204" pitchFamily="34" charset="0"/>
                        </a:rPr>
                        <a:t>6,177,962.00</a:t>
                      </a:r>
                    </a:p>
                  </a:txBody>
                  <a:tcPr marL="7620" marT="7620" marB="0" anchor="ctr"/>
                </a:tc>
              </a:tr>
              <a:tr h="230469">
                <a:tc>
                  <a:txBody>
                    <a:bodyPr/>
                    <a:lstStyle/>
                    <a:p>
                      <a:pPr algn="l" rtl="0" fontAlgn="ctr"/>
                      <a:r>
                        <a:rPr lang="es-MX" sz="1200" u="none" strike="noStrike">
                          <a:effectLst/>
                        </a:rPr>
                        <a:t>CUOTAS Y APPORTACIONES DE SEGURIDAD SOCIAL</a:t>
                      </a:r>
                      <a:endParaRPr lang="es-MX" sz="1200" b="0" i="0" u="none" strike="noStrike">
                        <a:solidFill>
                          <a:srgbClr val="000000"/>
                        </a:solidFill>
                        <a:effectLst/>
                        <a:latin typeface="Calibri" panose="020F0502020204030204" pitchFamily="34" charset="0"/>
                      </a:endParaRPr>
                    </a:p>
                  </a:txBody>
                  <a:tcPr marL="7620" marR="7620" marT="7620" marB="0" anchor="ctr"/>
                </a:tc>
                <a:tc>
                  <a:txBody>
                    <a:bodyPr/>
                    <a:lstStyle/>
                    <a:p>
                      <a:pPr algn="r" rtl="0" fontAlgn="ctr"/>
                      <a:r>
                        <a:rPr lang="es-MX" sz="1200" b="0" i="0" u="none" strike="noStrike" dirty="0" smtClean="0">
                          <a:solidFill>
                            <a:srgbClr val="000000"/>
                          </a:solidFill>
                          <a:effectLst/>
                          <a:latin typeface="Calibri" panose="020F0502020204030204" pitchFamily="34" charset="0"/>
                        </a:rPr>
                        <a:t>0.00</a:t>
                      </a:r>
                      <a:endParaRPr lang="es-MX" sz="1200" b="0" i="0" u="none" strike="noStrike" dirty="0">
                        <a:solidFill>
                          <a:srgbClr val="000000"/>
                        </a:solidFill>
                        <a:effectLst/>
                        <a:latin typeface="Calibri" panose="020F0502020204030204" pitchFamily="34" charset="0"/>
                      </a:endParaRPr>
                    </a:p>
                  </a:txBody>
                  <a:tcPr marL="7620" marT="7620" marB="0" anchor="ctr"/>
                </a:tc>
              </a:tr>
              <a:tr h="230469">
                <a:tc>
                  <a:txBody>
                    <a:bodyPr/>
                    <a:lstStyle/>
                    <a:p>
                      <a:pPr algn="l" rtl="0" fontAlgn="ctr"/>
                      <a:r>
                        <a:rPr lang="es-MX" sz="1200" u="none" strike="noStrike">
                          <a:effectLst/>
                        </a:rPr>
                        <a:t>CONTRIBUCIONES DE MEJORAS</a:t>
                      </a:r>
                      <a:endParaRPr lang="es-MX" sz="1200" b="0" i="0" u="none" strike="noStrike">
                        <a:solidFill>
                          <a:srgbClr val="000000"/>
                        </a:solidFill>
                        <a:effectLst/>
                        <a:latin typeface="Calibri" panose="020F0502020204030204" pitchFamily="34" charset="0"/>
                      </a:endParaRPr>
                    </a:p>
                  </a:txBody>
                  <a:tcPr marL="7620" marR="7620" marT="7620" marB="0" anchor="ctr"/>
                </a:tc>
                <a:tc>
                  <a:txBody>
                    <a:bodyPr/>
                    <a:lstStyle/>
                    <a:p>
                      <a:pPr algn="r" rtl="0" fontAlgn="ctr"/>
                      <a:r>
                        <a:rPr lang="es-MX" sz="1200" b="0" i="0" u="none" strike="noStrike" dirty="0" smtClean="0">
                          <a:solidFill>
                            <a:srgbClr val="000000"/>
                          </a:solidFill>
                          <a:effectLst/>
                          <a:latin typeface="Calibri" panose="020F0502020204030204" pitchFamily="34" charset="0"/>
                        </a:rPr>
                        <a:t>0.00</a:t>
                      </a:r>
                      <a:endParaRPr lang="es-MX" sz="1200" b="0" i="0" u="none" strike="noStrike" dirty="0">
                        <a:solidFill>
                          <a:srgbClr val="000000"/>
                        </a:solidFill>
                        <a:effectLst/>
                        <a:latin typeface="Calibri" panose="020F0502020204030204" pitchFamily="34" charset="0"/>
                      </a:endParaRPr>
                    </a:p>
                  </a:txBody>
                  <a:tcPr marL="7620" marT="7620" marB="0" anchor="ctr"/>
                </a:tc>
              </a:tr>
              <a:tr h="230469">
                <a:tc>
                  <a:txBody>
                    <a:bodyPr/>
                    <a:lstStyle/>
                    <a:p>
                      <a:pPr algn="l" rtl="0" fontAlgn="ctr"/>
                      <a:r>
                        <a:rPr lang="es-MX" sz="1200" u="none" strike="noStrike" dirty="0">
                          <a:effectLst/>
                        </a:rPr>
                        <a:t>DERECHOS</a:t>
                      </a:r>
                      <a:endParaRPr lang="es-MX" sz="1200" b="0" i="0" u="none" strike="noStrike" dirty="0">
                        <a:solidFill>
                          <a:srgbClr val="000000"/>
                        </a:solidFill>
                        <a:effectLst/>
                        <a:latin typeface="Calibri" panose="020F0502020204030204" pitchFamily="34" charset="0"/>
                      </a:endParaRPr>
                    </a:p>
                  </a:txBody>
                  <a:tcPr marL="7620" marR="7620" marT="7620" marB="0" anchor="ctr"/>
                </a:tc>
                <a:tc>
                  <a:txBody>
                    <a:bodyPr/>
                    <a:lstStyle/>
                    <a:p>
                      <a:pPr algn="r" rtl="0" fontAlgn="ctr"/>
                      <a:r>
                        <a:rPr lang="es-MX" sz="1200" b="0" i="0" u="none" strike="noStrike" dirty="0" smtClean="0">
                          <a:solidFill>
                            <a:srgbClr val="000000"/>
                          </a:solidFill>
                          <a:effectLst/>
                          <a:latin typeface="Calibri" panose="020F0502020204030204" pitchFamily="34" charset="0"/>
                        </a:rPr>
                        <a:t>5,600,532.00</a:t>
                      </a:r>
                      <a:endParaRPr lang="es-MX" sz="1200" b="0" i="0" u="none" strike="noStrike" dirty="0">
                        <a:solidFill>
                          <a:srgbClr val="000000"/>
                        </a:solidFill>
                        <a:effectLst/>
                        <a:latin typeface="Calibri" panose="020F0502020204030204" pitchFamily="34" charset="0"/>
                      </a:endParaRPr>
                    </a:p>
                  </a:txBody>
                  <a:tcPr marL="7620" marT="7620" marB="0" anchor="ctr"/>
                </a:tc>
              </a:tr>
              <a:tr h="230469">
                <a:tc>
                  <a:txBody>
                    <a:bodyPr/>
                    <a:lstStyle/>
                    <a:p>
                      <a:pPr algn="l" rtl="0" fontAlgn="ctr"/>
                      <a:r>
                        <a:rPr lang="es-MX" sz="1200" u="none" strike="noStrike">
                          <a:effectLst/>
                        </a:rPr>
                        <a:t>PRODUCTOS</a:t>
                      </a:r>
                      <a:endParaRPr lang="es-MX" sz="1200" b="0" i="0" u="none" strike="noStrike">
                        <a:solidFill>
                          <a:srgbClr val="000000"/>
                        </a:solidFill>
                        <a:effectLst/>
                        <a:latin typeface="Calibri" panose="020F0502020204030204" pitchFamily="34" charset="0"/>
                      </a:endParaRPr>
                    </a:p>
                  </a:txBody>
                  <a:tcPr marL="7620" marR="7620" marT="7620" marB="0" anchor="ctr"/>
                </a:tc>
                <a:tc>
                  <a:txBody>
                    <a:bodyPr/>
                    <a:lstStyle/>
                    <a:p>
                      <a:pPr algn="r" rtl="0" fontAlgn="ctr"/>
                      <a:r>
                        <a:rPr lang="es-MX" sz="1200" b="0" i="0" u="none" strike="noStrike" dirty="0" smtClean="0">
                          <a:solidFill>
                            <a:srgbClr val="000000"/>
                          </a:solidFill>
                          <a:effectLst/>
                          <a:latin typeface="Calibri" panose="020F0502020204030204" pitchFamily="34" charset="0"/>
                        </a:rPr>
                        <a:t>31,200.00</a:t>
                      </a:r>
                      <a:endParaRPr lang="es-MX" sz="1200" b="0" i="0" u="none" strike="noStrike" dirty="0">
                        <a:solidFill>
                          <a:srgbClr val="000000"/>
                        </a:solidFill>
                        <a:effectLst/>
                        <a:latin typeface="Calibri" panose="020F0502020204030204" pitchFamily="34" charset="0"/>
                      </a:endParaRPr>
                    </a:p>
                  </a:txBody>
                  <a:tcPr marL="7620" marT="7620" marB="0" anchor="ctr"/>
                </a:tc>
              </a:tr>
              <a:tr h="230469">
                <a:tc>
                  <a:txBody>
                    <a:bodyPr/>
                    <a:lstStyle/>
                    <a:p>
                      <a:pPr algn="l" rtl="0" fontAlgn="ctr"/>
                      <a:r>
                        <a:rPr lang="es-MX" sz="1200" u="none" strike="noStrike">
                          <a:effectLst/>
                        </a:rPr>
                        <a:t>APROVECHAMIENTOS</a:t>
                      </a:r>
                      <a:endParaRPr lang="es-MX" sz="1200" b="0" i="0" u="none" strike="noStrike">
                        <a:solidFill>
                          <a:srgbClr val="000000"/>
                        </a:solidFill>
                        <a:effectLst/>
                        <a:latin typeface="Calibri" panose="020F0502020204030204" pitchFamily="34" charset="0"/>
                      </a:endParaRPr>
                    </a:p>
                  </a:txBody>
                  <a:tcPr marL="7620" marR="7620" marT="7620" marB="0" anchor="ctr"/>
                </a:tc>
                <a:tc>
                  <a:txBody>
                    <a:bodyPr/>
                    <a:lstStyle/>
                    <a:p>
                      <a:pPr algn="r" rtl="0" fontAlgn="ctr"/>
                      <a:r>
                        <a:rPr lang="es-MX" sz="1200" b="0" i="0" u="none" strike="noStrike" dirty="0" smtClean="0">
                          <a:solidFill>
                            <a:srgbClr val="000000"/>
                          </a:solidFill>
                          <a:effectLst/>
                          <a:latin typeface="Calibri" panose="020F0502020204030204" pitchFamily="34" charset="0"/>
                        </a:rPr>
                        <a:t>617,000.00</a:t>
                      </a:r>
                      <a:endParaRPr lang="es-MX" sz="1200" b="0" i="0" u="none" strike="noStrike" dirty="0">
                        <a:solidFill>
                          <a:srgbClr val="000000"/>
                        </a:solidFill>
                        <a:effectLst/>
                        <a:latin typeface="Calibri" panose="020F0502020204030204" pitchFamily="34" charset="0"/>
                      </a:endParaRPr>
                    </a:p>
                  </a:txBody>
                  <a:tcPr marL="7620" marT="7620" marB="0" anchor="ctr"/>
                </a:tc>
              </a:tr>
              <a:tr h="230469">
                <a:tc>
                  <a:txBody>
                    <a:bodyPr/>
                    <a:lstStyle/>
                    <a:p>
                      <a:pPr algn="l" rtl="0" fontAlgn="ctr"/>
                      <a:r>
                        <a:rPr lang="es-MX" sz="1200" u="none" strike="noStrike">
                          <a:effectLst/>
                        </a:rPr>
                        <a:t>INGRESOS POR VENTAS DE BIENES Y SERVICIOS</a:t>
                      </a:r>
                      <a:endParaRPr lang="es-MX" sz="1200" b="0" i="0" u="none" strike="noStrike">
                        <a:solidFill>
                          <a:srgbClr val="000000"/>
                        </a:solidFill>
                        <a:effectLst/>
                        <a:latin typeface="Calibri" panose="020F0502020204030204" pitchFamily="34" charset="0"/>
                      </a:endParaRPr>
                    </a:p>
                  </a:txBody>
                  <a:tcPr marL="7620" marR="7620" marT="7620" marB="0" anchor="ctr"/>
                </a:tc>
                <a:tc>
                  <a:txBody>
                    <a:bodyPr/>
                    <a:lstStyle/>
                    <a:p>
                      <a:pPr algn="r" rtl="0" fontAlgn="ctr"/>
                      <a:r>
                        <a:rPr lang="es-MX" sz="1200" b="0" i="0" u="none" strike="noStrike" dirty="0" smtClean="0">
                          <a:solidFill>
                            <a:srgbClr val="000000"/>
                          </a:solidFill>
                          <a:effectLst/>
                          <a:latin typeface="Calibri" panose="020F0502020204030204" pitchFamily="34" charset="0"/>
                        </a:rPr>
                        <a:t>0.00</a:t>
                      </a:r>
                      <a:endParaRPr lang="es-MX" sz="1200" b="0" i="0" u="none" strike="noStrike" dirty="0">
                        <a:solidFill>
                          <a:srgbClr val="000000"/>
                        </a:solidFill>
                        <a:effectLst/>
                        <a:latin typeface="Calibri" panose="020F0502020204030204" pitchFamily="34" charset="0"/>
                      </a:endParaRPr>
                    </a:p>
                  </a:txBody>
                  <a:tcPr marL="7620" marT="7620" marB="0" anchor="ctr"/>
                </a:tc>
              </a:tr>
              <a:tr h="230469">
                <a:tc>
                  <a:txBody>
                    <a:bodyPr/>
                    <a:lstStyle/>
                    <a:p>
                      <a:pPr algn="l" rtl="0" fontAlgn="ctr"/>
                      <a:r>
                        <a:rPr lang="es-MX" sz="1200" u="none" strike="noStrike">
                          <a:effectLst/>
                        </a:rPr>
                        <a:t>PARTICIPACIONES Y APORTACIONES</a:t>
                      </a:r>
                      <a:endParaRPr lang="es-MX" sz="1200" b="0" i="0" u="none" strike="noStrike">
                        <a:solidFill>
                          <a:srgbClr val="000000"/>
                        </a:solidFill>
                        <a:effectLst/>
                        <a:latin typeface="Calibri" panose="020F0502020204030204" pitchFamily="34" charset="0"/>
                      </a:endParaRPr>
                    </a:p>
                  </a:txBody>
                  <a:tcPr marL="7620" marR="7620" marT="7620" marB="0" anchor="ctr"/>
                </a:tc>
                <a:tc>
                  <a:txBody>
                    <a:bodyPr/>
                    <a:lstStyle/>
                    <a:p>
                      <a:pPr algn="r" rtl="0" fontAlgn="ctr"/>
                      <a:r>
                        <a:rPr lang="es-MX" sz="1200" b="0" i="0" u="none" strike="noStrike" dirty="0" smtClean="0">
                          <a:solidFill>
                            <a:srgbClr val="000000"/>
                          </a:solidFill>
                          <a:effectLst/>
                          <a:latin typeface="Calibri" panose="020F0502020204030204" pitchFamily="34" charset="0"/>
                        </a:rPr>
                        <a:t>36,000,835.08</a:t>
                      </a:r>
                      <a:endParaRPr lang="es-MX" sz="1200" b="0" i="0" u="none" strike="noStrike" dirty="0">
                        <a:solidFill>
                          <a:srgbClr val="000000"/>
                        </a:solidFill>
                        <a:effectLst/>
                        <a:latin typeface="Calibri" panose="020F0502020204030204" pitchFamily="34" charset="0"/>
                      </a:endParaRPr>
                    </a:p>
                  </a:txBody>
                  <a:tcPr marL="7620" marT="7620" marB="0" anchor="ctr"/>
                </a:tc>
              </a:tr>
              <a:tr h="230469">
                <a:tc>
                  <a:txBody>
                    <a:bodyPr/>
                    <a:lstStyle/>
                    <a:p>
                      <a:pPr algn="l" rtl="0" fontAlgn="ctr"/>
                      <a:r>
                        <a:rPr lang="es-MX" sz="1200" u="none" strike="noStrike">
                          <a:effectLst/>
                        </a:rPr>
                        <a:t>TRANSFERENCIAS, ASIGNACIONES, SUBSIDIOS Y OTRAS AYUDAS</a:t>
                      </a:r>
                      <a:endParaRPr lang="es-MX" sz="1200" b="0" i="0" u="none" strike="noStrike">
                        <a:solidFill>
                          <a:srgbClr val="000000"/>
                        </a:solidFill>
                        <a:effectLst/>
                        <a:latin typeface="Calibri" panose="020F0502020204030204" pitchFamily="34" charset="0"/>
                      </a:endParaRPr>
                    </a:p>
                  </a:txBody>
                  <a:tcPr marL="7620" marR="7620" marT="7620" marB="0" anchor="ctr"/>
                </a:tc>
                <a:tc>
                  <a:txBody>
                    <a:bodyPr/>
                    <a:lstStyle/>
                    <a:p>
                      <a:pPr algn="r" rtl="0" fontAlgn="ctr"/>
                      <a:r>
                        <a:rPr lang="es-MX" sz="1200" b="0" i="0" u="none" strike="noStrike" dirty="0" smtClean="0">
                          <a:solidFill>
                            <a:srgbClr val="000000"/>
                          </a:solidFill>
                          <a:effectLst/>
                          <a:latin typeface="Calibri" panose="020F0502020204030204" pitchFamily="34" charset="0"/>
                        </a:rPr>
                        <a:t>8,173,500.00</a:t>
                      </a:r>
                      <a:endParaRPr lang="es-MX" sz="1200" b="0" i="0" u="none" strike="noStrike" dirty="0">
                        <a:solidFill>
                          <a:srgbClr val="000000"/>
                        </a:solidFill>
                        <a:effectLst/>
                        <a:latin typeface="Calibri" panose="020F0502020204030204" pitchFamily="34" charset="0"/>
                      </a:endParaRPr>
                    </a:p>
                  </a:txBody>
                  <a:tcPr marL="7620" marT="7620" marB="0" anchor="ctr"/>
                </a:tc>
              </a:tr>
              <a:tr h="230469">
                <a:tc>
                  <a:txBody>
                    <a:bodyPr/>
                    <a:lstStyle/>
                    <a:p>
                      <a:pPr algn="l" rtl="0" fontAlgn="ctr"/>
                      <a:r>
                        <a:rPr lang="es-MX" sz="1200" u="none" strike="noStrike">
                          <a:effectLst/>
                        </a:rPr>
                        <a:t>INGRESOS DERIVADOS DE FINANCIAMIENTO</a:t>
                      </a:r>
                      <a:endParaRPr lang="es-MX" sz="1200" b="0" i="0" u="none" strike="noStrike">
                        <a:solidFill>
                          <a:srgbClr val="000000"/>
                        </a:solidFill>
                        <a:effectLst/>
                        <a:latin typeface="Calibri" panose="020F0502020204030204" pitchFamily="34" charset="0"/>
                      </a:endParaRPr>
                    </a:p>
                  </a:txBody>
                  <a:tcPr marL="7620" marR="7620" marT="7620" marB="0" anchor="ctr"/>
                </a:tc>
                <a:tc>
                  <a:txBody>
                    <a:bodyPr/>
                    <a:lstStyle/>
                    <a:p>
                      <a:pPr algn="r" rtl="0" fontAlgn="ctr"/>
                      <a:r>
                        <a:rPr lang="es-MX" sz="1200" b="0" i="0" u="none" strike="noStrike" dirty="0" smtClean="0">
                          <a:solidFill>
                            <a:srgbClr val="000000"/>
                          </a:solidFill>
                          <a:effectLst/>
                          <a:latin typeface="Calibri" panose="020F0502020204030204" pitchFamily="34" charset="0"/>
                        </a:rPr>
                        <a:t>0.00</a:t>
                      </a:r>
                      <a:endParaRPr lang="es-MX" sz="1200" b="0" i="0" u="none" strike="noStrike" dirty="0">
                        <a:solidFill>
                          <a:srgbClr val="000000"/>
                        </a:solidFill>
                        <a:effectLst/>
                        <a:latin typeface="Calibri" panose="020F0502020204030204" pitchFamily="34" charset="0"/>
                      </a:endParaRPr>
                    </a:p>
                  </a:txBody>
                  <a:tcPr marL="7620" marT="7620" marB="0" anchor="ctr"/>
                </a:tc>
              </a:tr>
              <a:tr h="230469">
                <a:tc>
                  <a:txBody>
                    <a:bodyPr/>
                    <a:lstStyle/>
                    <a:p>
                      <a:pPr algn="ctr" rtl="0" fontAlgn="ctr"/>
                      <a:r>
                        <a:rPr lang="es-MX" sz="1200" b="1" u="none" strike="noStrike" dirty="0">
                          <a:effectLst/>
                        </a:rPr>
                        <a:t>TOTAL</a:t>
                      </a:r>
                      <a:endParaRPr lang="es-MX" sz="1200" b="1" i="0" u="none" strike="noStrike" dirty="0">
                        <a:solidFill>
                          <a:srgbClr val="FFFFFF"/>
                        </a:solidFill>
                        <a:effectLst/>
                        <a:latin typeface="Calibri" panose="020F0502020204030204" pitchFamily="34" charset="0"/>
                      </a:endParaRPr>
                    </a:p>
                  </a:txBody>
                  <a:tcPr marL="7620" marT="7620" marB="0" anchor="ctr"/>
                </a:tc>
                <a:tc>
                  <a:txBody>
                    <a:bodyPr/>
                    <a:lstStyle/>
                    <a:p>
                      <a:pPr marL="0" marR="0" indent="0" algn="r" defTabSz="914400" rtl="0" eaLnBrk="1" fontAlgn="ctr" latinLnBrk="0" hangingPunct="1">
                        <a:lnSpc>
                          <a:spcPct val="100000"/>
                        </a:lnSpc>
                        <a:spcBef>
                          <a:spcPts val="0"/>
                        </a:spcBef>
                        <a:spcAft>
                          <a:spcPts val="0"/>
                        </a:spcAft>
                        <a:buClrTx/>
                        <a:buSzTx/>
                        <a:buFontTx/>
                        <a:buNone/>
                        <a:tabLst/>
                        <a:defRPr/>
                      </a:pPr>
                      <a:r>
                        <a:rPr lang="es-MX" sz="1200" b="1" i="0" u="none" strike="noStrike" dirty="0" smtClean="0">
                          <a:solidFill>
                            <a:srgbClr val="FFFFFF"/>
                          </a:solidFill>
                          <a:effectLst/>
                          <a:latin typeface="Calibri" panose="020F0502020204030204" pitchFamily="34" charset="0"/>
                        </a:rPr>
                        <a:t>56,565562</a:t>
                      </a:r>
                      <a:r>
                        <a:rPr lang="es-MX" sz="1200" b="0" i="0" u="none" strike="noStrike" dirty="0" smtClean="0">
                          <a:solidFill>
                            <a:srgbClr val="000000"/>
                          </a:solidFill>
                          <a:effectLst/>
                          <a:latin typeface="Calibri" panose="020F0502020204030204" pitchFamily="34" charset="0"/>
                        </a:rPr>
                        <a:t>56,601,029.08</a:t>
                      </a:r>
                    </a:p>
                    <a:p>
                      <a:pPr algn="r" rtl="0" fontAlgn="ctr"/>
                      <a:r>
                        <a:rPr lang="es-MX" sz="1200" b="1" i="0" u="none" strike="noStrike" dirty="0" smtClean="0">
                          <a:solidFill>
                            <a:srgbClr val="FFFFFF"/>
                          </a:solidFill>
                          <a:effectLst/>
                          <a:latin typeface="Calibri" panose="020F0502020204030204" pitchFamily="34" charset="0"/>
                        </a:rPr>
                        <a:t>656</a:t>
                      </a:r>
                      <a:endParaRPr lang="es-MX" sz="1200" b="1" i="0" u="none" strike="noStrike" dirty="0">
                        <a:solidFill>
                          <a:srgbClr val="FFFFFF"/>
                        </a:solidFill>
                        <a:effectLst/>
                        <a:latin typeface="Calibri" panose="020F0502020204030204" pitchFamily="34" charset="0"/>
                      </a:endParaRPr>
                    </a:p>
                  </a:txBody>
                  <a:tcPr marL="7620" marT="7620" marB="0" anchor="ctr"/>
                </a:tc>
              </a:tr>
            </a:tbl>
          </a:graphicData>
        </a:graphic>
      </p:graphicFrame>
    </p:spTree>
    <p:extLst>
      <p:ext uri="{BB962C8B-B14F-4D97-AF65-F5344CB8AC3E}">
        <p14:creationId xmlns:p14="http://schemas.microsoft.com/office/powerpoint/2010/main" val="296771342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Subtítulo"/>
          <p:cNvSpPr>
            <a:spLocks noGrp="1"/>
          </p:cNvSpPr>
          <p:nvPr>
            <p:ph type="subTitle" idx="1"/>
          </p:nvPr>
        </p:nvSpPr>
        <p:spPr>
          <a:xfrm>
            <a:off x="971600" y="548680"/>
            <a:ext cx="7200800" cy="6120680"/>
          </a:xfrm>
        </p:spPr>
        <p:txBody>
          <a:bodyPr>
            <a:normAutofit/>
          </a:bodyPr>
          <a:lstStyle/>
          <a:p>
            <a:r>
              <a:rPr lang="es-MX" sz="2800" b="1" dirty="0">
                <a:solidFill>
                  <a:srgbClr val="986918"/>
                </a:solidFill>
              </a:rPr>
              <a:t>¿Para qué se gasta el Presupuesto?</a:t>
            </a:r>
          </a:p>
          <a:p>
            <a:pPr algn="just"/>
            <a:endParaRPr lang="es-MX" sz="1700" b="1" dirty="0" smtClean="0">
              <a:solidFill>
                <a:srgbClr val="0070C0"/>
              </a:solidFill>
            </a:endParaRPr>
          </a:p>
          <a:p>
            <a:pPr algn="just"/>
            <a:r>
              <a:rPr lang="es-MX" sz="1600" b="1" dirty="0">
                <a:solidFill>
                  <a:schemeClr val="tx1"/>
                </a:solidFill>
              </a:rPr>
              <a:t>La Clasificación Funcional del Gasto agrupa los gastos según los propósitos u objetivos </a:t>
            </a:r>
            <a:r>
              <a:rPr lang="es-MX" sz="1600" b="1" dirty="0" smtClean="0">
                <a:solidFill>
                  <a:schemeClr val="tx1"/>
                </a:solidFill>
              </a:rPr>
              <a:t>socioeconómicos que persigue el municipio.</a:t>
            </a:r>
          </a:p>
          <a:p>
            <a:pPr algn="just"/>
            <a:endParaRPr lang="es-MX" sz="1700" b="1" dirty="0">
              <a:solidFill>
                <a:schemeClr val="tx1"/>
              </a:solidFill>
            </a:endParaRPr>
          </a:p>
          <a:p>
            <a:pPr algn="just"/>
            <a:r>
              <a:rPr lang="es-MX" sz="1600" b="1" dirty="0">
                <a:solidFill>
                  <a:schemeClr val="tx1"/>
                </a:solidFill>
              </a:rPr>
              <a:t>Presenta el gasto público según la naturaleza de los servicios gubernamentales brindados a la población</a:t>
            </a:r>
            <a:r>
              <a:rPr lang="es-MX" sz="1600" b="1" dirty="0" smtClean="0">
                <a:solidFill>
                  <a:schemeClr val="tx1"/>
                </a:solidFill>
              </a:rPr>
              <a:t>.</a:t>
            </a:r>
          </a:p>
          <a:p>
            <a:pPr algn="just"/>
            <a:endParaRPr lang="es-MX" sz="1600" b="1" dirty="0">
              <a:solidFill>
                <a:schemeClr val="tx1"/>
              </a:solidFill>
            </a:endParaRPr>
          </a:p>
          <a:p>
            <a:pPr algn="just"/>
            <a:r>
              <a:rPr lang="es-MX" sz="1600" b="1" dirty="0">
                <a:solidFill>
                  <a:schemeClr val="tx1"/>
                </a:solidFill>
              </a:rPr>
              <a:t>Con dicha clasificación se identifica el presupuesto destinado a funciones de gobierno, desarrollo </a:t>
            </a:r>
            <a:r>
              <a:rPr lang="es-MX" sz="1600" b="1" dirty="0" smtClean="0">
                <a:solidFill>
                  <a:schemeClr val="tx1"/>
                </a:solidFill>
              </a:rPr>
              <a:t>social, desarrollo </a:t>
            </a:r>
            <a:r>
              <a:rPr lang="es-MX" sz="1600" b="1" dirty="0">
                <a:solidFill>
                  <a:schemeClr val="tx1"/>
                </a:solidFill>
              </a:rPr>
              <a:t>económico y otras no clasificadas; permitiendo determinar los objetivos generales de las </a:t>
            </a:r>
            <a:r>
              <a:rPr lang="es-MX" sz="1600" b="1" dirty="0" smtClean="0">
                <a:solidFill>
                  <a:schemeClr val="tx1"/>
                </a:solidFill>
              </a:rPr>
              <a:t>políticas públicas </a:t>
            </a:r>
            <a:r>
              <a:rPr lang="es-MX" sz="1600" b="1" dirty="0">
                <a:solidFill>
                  <a:schemeClr val="tx1"/>
                </a:solidFill>
              </a:rPr>
              <a:t>y los recursos financieros que se asignan para alcanzar éstos</a:t>
            </a:r>
            <a:r>
              <a:rPr lang="es-MX" sz="1600" b="1" dirty="0" smtClean="0">
                <a:solidFill>
                  <a:schemeClr val="tx1"/>
                </a:solidFill>
              </a:rPr>
              <a:t>.</a:t>
            </a:r>
            <a:endParaRPr lang="es-MX" b="1" dirty="0">
              <a:solidFill>
                <a:schemeClr val="tx1"/>
              </a:solidFill>
            </a:endParaRPr>
          </a:p>
          <a:p>
            <a:pPr algn="just"/>
            <a:endParaRPr lang="es-MX" sz="1600" b="1" dirty="0" smtClean="0">
              <a:solidFill>
                <a:srgbClr val="0070C0"/>
              </a:solidFill>
            </a:endParaRPr>
          </a:p>
          <a:p>
            <a:pPr algn="just"/>
            <a:endParaRPr lang="es-MX" sz="1600" b="1" dirty="0" smtClean="0">
              <a:solidFill>
                <a:srgbClr val="0070C0"/>
              </a:solidFill>
            </a:endParaRPr>
          </a:p>
          <a:p>
            <a:pPr algn="just"/>
            <a:endParaRPr lang="es-MX" sz="1600" b="1" dirty="0" smtClean="0">
              <a:solidFill>
                <a:srgbClr val="0070C0"/>
              </a:solidFill>
            </a:endParaRPr>
          </a:p>
        </p:txBody>
      </p:sp>
      <p:pic>
        <p:nvPicPr>
          <p:cNvPr id="6" name="Picture 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64288" y="4437112"/>
            <a:ext cx="1296144" cy="1296144"/>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aphicFrame>
        <p:nvGraphicFramePr>
          <p:cNvPr id="2" name="Tabla 1"/>
          <p:cNvGraphicFramePr>
            <a:graphicFrameLocks noGrp="1"/>
          </p:cNvGraphicFramePr>
          <p:nvPr>
            <p:extLst>
              <p:ext uri="{D42A27DB-BD31-4B8C-83A1-F6EECF244321}">
                <p14:modId xmlns:p14="http://schemas.microsoft.com/office/powerpoint/2010/main" val="1408947021"/>
              </p:ext>
            </p:extLst>
          </p:nvPr>
        </p:nvGraphicFramePr>
        <p:xfrm>
          <a:off x="971600" y="4509120"/>
          <a:ext cx="5778500" cy="1656183"/>
        </p:xfrm>
        <a:graphic>
          <a:graphicData uri="http://schemas.openxmlformats.org/drawingml/2006/table">
            <a:tbl>
              <a:tblPr>
                <a:tableStyleId>{93296810-A885-4BE3-A3E7-6D5BEEA58F35}</a:tableStyleId>
              </a:tblPr>
              <a:tblGrid>
                <a:gridCol w="4318000"/>
                <a:gridCol w="1460500"/>
              </a:tblGrid>
              <a:tr h="352098">
                <a:tc>
                  <a:txBody>
                    <a:bodyPr/>
                    <a:lstStyle/>
                    <a:p>
                      <a:pPr algn="ctr" rtl="0" fontAlgn="ctr"/>
                      <a:r>
                        <a:rPr lang="es-MX" sz="1400" b="1" u="none" strike="noStrike" dirty="0">
                          <a:effectLst/>
                        </a:rPr>
                        <a:t>CLASIFICACIÓN FUNCIONAL DEL GASTO (FINALIDAD)</a:t>
                      </a:r>
                      <a:endParaRPr lang="es-MX" sz="1400" b="1" i="0" u="none" strike="noStrike" dirty="0">
                        <a:solidFill>
                          <a:srgbClr val="FFFFFF"/>
                        </a:solidFill>
                        <a:effectLst/>
                        <a:latin typeface="Calibri" panose="020F0502020204030204" pitchFamily="34" charset="0"/>
                      </a:endParaRPr>
                    </a:p>
                  </a:txBody>
                  <a:tcPr marL="7620" marR="7620" marT="7620" marB="0" anchor="ctr"/>
                </a:tc>
                <a:tc>
                  <a:txBody>
                    <a:bodyPr/>
                    <a:lstStyle/>
                    <a:p>
                      <a:pPr algn="ctr" rtl="0" fontAlgn="ctr"/>
                      <a:r>
                        <a:rPr lang="es-MX" sz="1400" b="1" u="none" strike="noStrike" dirty="0">
                          <a:effectLst/>
                        </a:rPr>
                        <a:t>PRESUPUESTADO</a:t>
                      </a:r>
                      <a:endParaRPr lang="es-MX" sz="1400" b="1" i="0" u="none" strike="noStrike" dirty="0">
                        <a:solidFill>
                          <a:srgbClr val="FFFFFF"/>
                        </a:solidFill>
                        <a:effectLst/>
                        <a:latin typeface="Calibri" panose="020F0502020204030204" pitchFamily="34" charset="0"/>
                      </a:endParaRPr>
                    </a:p>
                  </a:txBody>
                  <a:tcPr marL="7620" marR="7620" marT="7620" marB="0" anchor="ctr"/>
                </a:tc>
              </a:tr>
              <a:tr h="260817">
                <a:tc>
                  <a:txBody>
                    <a:bodyPr/>
                    <a:lstStyle/>
                    <a:p>
                      <a:pPr algn="l" rtl="0" fontAlgn="ctr"/>
                      <a:r>
                        <a:rPr lang="es-MX" sz="1200" u="none" strike="noStrike" dirty="0">
                          <a:effectLst/>
                        </a:rPr>
                        <a:t>GOBIERNO</a:t>
                      </a:r>
                      <a:endParaRPr lang="es-MX" sz="1200" b="0" i="0" u="none" strike="noStrike" dirty="0">
                        <a:solidFill>
                          <a:srgbClr val="000000"/>
                        </a:solidFill>
                        <a:effectLst/>
                        <a:latin typeface="Calibri" panose="020F0502020204030204" pitchFamily="34" charset="0"/>
                      </a:endParaRPr>
                    </a:p>
                  </a:txBody>
                  <a:tcPr marL="7620" marR="7620" marT="7620" marB="0" anchor="ctr"/>
                </a:tc>
                <a:tc>
                  <a:txBody>
                    <a:bodyPr/>
                    <a:lstStyle/>
                    <a:p>
                      <a:pPr algn="r" rtl="0" fontAlgn="ctr"/>
                      <a:r>
                        <a:rPr lang="es-MX" sz="1200" b="0" i="0" u="none" strike="noStrike" dirty="0" smtClean="0">
                          <a:solidFill>
                            <a:srgbClr val="000000"/>
                          </a:solidFill>
                          <a:effectLst/>
                          <a:latin typeface="Calibri" panose="020F0502020204030204" pitchFamily="34" charset="0"/>
                        </a:rPr>
                        <a:t>23,907,847.55</a:t>
                      </a:r>
                      <a:endParaRPr lang="es-MX" sz="1200" b="0" i="0" u="none" strike="noStrike" dirty="0">
                        <a:solidFill>
                          <a:srgbClr val="000000"/>
                        </a:solidFill>
                        <a:effectLst/>
                        <a:latin typeface="Calibri" panose="020F0502020204030204" pitchFamily="34" charset="0"/>
                      </a:endParaRPr>
                    </a:p>
                  </a:txBody>
                  <a:tcPr marL="7620" marT="7620" marB="0" anchor="ctr"/>
                </a:tc>
              </a:tr>
              <a:tr h="251502">
                <a:tc>
                  <a:txBody>
                    <a:bodyPr/>
                    <a:lstStyle/>
                    <a:p>
                      <a:pPr algn="l" rtl="0" fontAlgn="ctr"/>
                      <a:r>
                        <a:rPr lang="es-MX" sz="1200" u="none" strike="noStrike" dirty="0">
                          <a:effectLst/>
                        </a:rPr>
                        <a:t>DESARROLLO SOCIAL</a:t>
                      </a:r>
                      <a:endParaRPr lang="es-MX" sz="1200" b="0" i="0" u="none" strike="noStrike" dirty="0">
                        <a:solidFill>
                          <a:srgbClr val="000000"/>
                        </a:solidFill>
                        <a:effectLst/>
                        <a:latin typeface="Calibri" panose="020F0502020204030204" pitchFamily="34" charset="0"/>
                      </a:endParaRPr>
                    </a:p>
                  </a:txBody>
                  <a:tcPr marL="7620" marR="7620" marT="7620" marB="0" anchor="ctr"/>
                </a:tc>
                <a:tc>
                  <a:txBody>
                    <a:bodyPr/>
                    <a:lstStyle/>
                    <a:p>
                      <a:pPr algn="r" rtl="0" fontAlgn="ctr"/>
                      <a:r>
                        <a:rPr lang="es-MX" sz="1200" b="0" i="0" u="none" strike="noStrike" dirty="0" smtClean="0">
                          <a:solidFill>
                            <a:srgbClr val="000000"/>
                          </a:solidFill>
                          <a:effectLst/>
                          <a:latin typeface="Calibri" panose="020F0502020204030204" pitchFamily="34" charset="0"/>
                        </a:rPr>
                        <a:t>23,164,475.00</a:t>
                      </a:r>
                      <a:endParaRPr lang="es-MX" sz="1200" b="0" i="0" u="none" strike="noStrike" dirty="0">
                        <a:solidFill>
                          <a:srgbClr val="000000"/>
                        </a:solidFill>
                        <a:effectLst/>
                        <a:latin typeface="Calibri" panose="020F0502020204030204" pitchFamily="34" charset="0"/>
                      </a:endParaRPr>
                    </a:p>
                  </a:txBody>
                  <a:tcPr marL="7620" marT="7620" marB="0" anchor="ctr"/>
                </a:tc>
              </a:tr>
              <a:tr h="251502">
                <a:tc>
                  <a:txBody>
                    <a:bodyPr/>
                    <a:lstStyle/>
                    <a:p>
                      <a:pPr algn="l" rtl="0" fontAlgn="ctr"/>
                      <a:r>
                        <a:rPr lang="es-MX" sz="1200" u="none" strike="noStrike">
                          <a:effectLst/>
                        </a:rPr>
                        <a:t>DESARROLLO ECONÓMICO</a:t>
                      </a:r>
                      <a:endParaRPr lang="es-MX" sz="1200" b="0" i="0" u="none" strike="noStrike">
                        <a:solidFill>
                          <a:srgbClr val="000000"/>
                        </a:solidFill>
                        <a:effectLst/>
                        <a:latin typeface="Calibri" panose="020F0502020204030204" pitchFamily="34" charset="0"/>
                      </a:endParaRPr>
                    </a:p>
                  </a:txBody>
                  <a:tcPr marL="7620" marR="7620" marT="7620" marB="0" anchor="ctr"/>
                </a:tc>
                <a:tc>
                  <a:txBody>
                    <a:bodyPr/>
                    <a:lstStyle/>
                    <a:p>
                      <a:pPr algn="r" rtl="0" fontAlgn="ctr"/>
                      <a:r>
                        <a:rPr lang="es-MX" sz="1200" b="0" i="0" u="none" strike="noStrike" dirty="0" smtClean="0">
                          <a:solidFill>
                            <a:srgbClr val="000000"/>
                          </a:solidFill>
                          <a:effectLst/>
                          <a:latin typeface="Calibri" panose="020F0502020204030204" pitchFamily="34" charset="0"/>
                        </a:rPr>
                        <a:t>4,128,706.53</a:t>
                      </a:r>
                      <a:endParaRPr lang="es-MX" sz="1200" b="0" i="0" u="none" strike="noStrike" dirty="0">
                        <a:solidFill>
                          <a:srgbClr val="000000"/>
                        </a:solidFill>
                        <a:effectLst/>
                        <a:latin typeface="Calibri" panose="020F0502020204030204" pitchFamily="34" charset="0"/>
                      </a:endParaRPr>
                    </a:p>
                  </a:txBody>
                  <a:tcPr marL="7620" marT="7620" marB="0" anchor="ctr"/>
                </a:tc>
              </a:tr>
              <a:tr h="251502">
                <a:tc>
                  <a:txBody>
                    <a:bodyPr/>
                    <a:lstStyle/>
                    <a:p>
                      <a:pPr algn="l" rtl="0" fontAlgn="ctr"/>
                      <a:r>
                        <a:rPr lang="es-MX" sz="1200" u="none" strike="noStrike" dirty="0" smtClean="0">
                          <a:effectLst/>
                        </a:rPr>
                        <a:t>OTRAS NO </a:t>
                      </a:r>
                      <a:r>
                        <a:rPr lang="es-MX" sz="1200" u="none" strike="noStrike" dirty="0">
                          <a:effectLst/>
                        </a:rPr>
                        <a:t>CLASIFICADAS EN FUNCIONES ANTERIORES</a:t>
                      </a:r>
                      <a:endParaRPr lang="es-MX" sz="1200" b="0" i="0" u="none" strike="noStrike" dirty="0">
                        <a:solidFill>
                          <a:srgbClr val="000000"/>
                        </a:solidFill>
                        <a:effectLst/>
                        <a:latin typeface="Calibri" panose="020F0502020204030204" pitchFamily="34" charset="0"/>
                      </a:endParaRPr>
                    </a:p>
                  </a:txBody>
                  <a:tcPr marL="7620" marR="7620" marT="7620" marB="0" anchor="ctr"/>
                </a:tc>
                <a:tc>
                  <a:txBody>
                    <a:bodyPr/>
                    <a:lstStyle/>
                    <a:p>
                      <a:pPr algn="r" rtl="0" fontAlgn="ctr"/>
                      <a:r>
                        <a:rPr lang="es-MX" sz="1200" b="0" i="0" u="none" strike="noStrike" dirty="0" smtClean="0">
                          <a:solidFill>
                            <a:srgbClr val="000000"/>
                          </a:solidFill>
                          <a:effectLst/>
                          <a:latin typeface="Calibri" panose="020F0502020204030204" pitchFamily="34" charset="0"/>
                        </a:rPr>
                        <a:t>5,400,000.00</a:t>
                      </a:r>
                      <a:endParaRPr lang="es-MX" sz="1200" b="0" i="0" u="none" strike="noStrike" dirty="0">
                        <a:solidFill>
                          <a:srgbClr val="000000"/>
                        </a:solidFill>
                        <a:effectLst/>
                        <a:latin typeface="Calibri" panose="020F0502020204030204" pitchFamily="34" charset="0"/>
                      </a:endParaRPr>
                    </a:p>
                  </a:txBody>
                  <a:tcPr marL="7620" marT="7620" marB="0" anchor="ctr"/>
                </a:tc>
              </a:tr>
              <a:tr h="288762">
                <a:tc>
                  <a:txBody>
                    <a:bodyPr/>
                    <a:lstStyle/>
                    <a:p>
                      <a:pPr algn="ctr" rtl="0" fontAlgn="ctr"/>
                      <a:r>
                        <a:rPr lang="es-MX" sz="1400" b="1" u="none" strike="noStrike" dirty="0">
                          <a:effectLst/>
                        </a:rPr>
                        <a:t>TOTAL</a:t>
                      </a:r>
                      <a:endParaRPr lang="es-MX" sz="1400" b="1" i="0" u="none" strike="noStrike" dirty="0">
                        <a:solidFill>
                          <a:srgbClr val="FFFFFF"/>
                        </a:solidFill>
                        <a:effectLst/>
                        <a:latin typeface="Calibri" panose="020F0502020204030204" pitchFamily="34" charset="0"/>
                      </a:endParaRPr>
                    </a:p>
                  </a:txBody>
                  <a:tcPr marL="7620" marR="7620" marT="7620" marB="0" anchor="ctr"/>
                </a:tc>
                <a:tc>
                  <a:txBody>
                    <a:bodyPr/>
                    <a:lstStyle/>
                    <a:p>
                      <a:pPr algn="r" rtl="0" fontAlgn="ctr"/>
                      <a:r>
                        <a:rPr lang="es-MX" sz="1400" b="1" i="0" u="none" strike="noStrike" dirty="0" smtClean="0">
                          <a:solidFill>
                            <a:schemeClr val="tx1"/>
                          </a:solidFill>
                          <a:effectLst/>
                          <a:latin typeface="Calibri" panose="020F0502020204030204" pitchFamily="34" charset="0"/>
                        </a:rPr>
                        <a:t>56,601,029.08</a:t>
                      </a:r>
                      <a:endParaRPr lang="es-MX" sz="1400" b="1" i="0" u="none" strike="noStrike" dirty="0">
                        <a:solidFill>
                          <a:schemeClr val="tx1"/>
                        </a:solidFill>
                        <a:effectLst/>
                        <a:latin typeface="Calibri" panose="020F0502020204030204" pitchFamily="34" charset="0"/>
                      </a:endParaRPr>
                    </a:p>
                  </a:txBody>
                  <a:tcPr marL="7620" marT="7620" marB="0" anchor="ctr"/>
                </a:tc>
              </a:tr>
            </a:tbl>
          </a:graphicData>
        </a:graphic>
      </p:graphicFrame>
    </p:spTree>
    <p:extLst>
      <p:ext uri="{BB962C8B-B14F-4D97-AF65-F5344CB8AC3E}">
        <p14:creationId xmlns:p14="http://schemas.microsoft.com/office/powerpoint/2010/main" val="296771342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Subtítulo"/>
          <p:cNvSpPr>
            <a:spLocks noGrp="1"/>
          </p:cNvSpPr>
          <p:nvPr>
            <p:ph type="subTitle" idx="1"/>
          </p:nvPr>
        </p:nvSpPr>
        <p:spPr>
          <a:xfrm>
            <a:off x="971600" y="548680"/>
            <a:ext cx="7200800" cy="6120680"/>
          </a:xfrm>
        </p:spPr>
        <p:txBody>
          <a:bodyPr>
            <a:normAutofit/>
          </a:bodyPr>
          <a:lstStyle/>
          <a:p>
            <a:r>
              <a:rPr lang="es-MX" sz="2800" b="1" dirty="0" smtClean="0">
                <a:solidFill>
                  <a:srgbClr val="986918"/>
                </a:solidFill>
              </a:rPr>
              <a:t>¿Quién gasta el Presupuesto? </a:t>
            </a:r>
          </a:p>
          <a:p>
            <a:endParaRPr lang="es-MX" sz="1400" b="1" dirty="0">
              <a:solidFill>
                <a:schemeClr val="tx1"/>
              </a:solidFill>
            </a:endParaRPr>
          </a:p>
          <a:p>
            <a:pPr algn="just"/>
            <a:r>
              <a:rPr lang="es-MX" sz="1400" b="1" dirty="0" smtClean="0">
                <a:solidFill>
                  <a:schemeClr val="tx1"/>
                </a:solidFill>
              </a:rPr>
              <a:t>La Clasificación Administrativa tiene como propósitos básicos identificar las unidades administrativas a través de las cuales se realiza la asignación, gestión y rendición de los recursos financieros públicos, así como establecer las bases institucionales y sectoriales para la elaboración y análisis de las estadísticas fiscales, organizadas y agregadas, mediante su integración y consolidación, tal como lo requieren las mejores prácticas y los modelos universales establecidos en la materia. </a:t>
            </a:r>
          </a:p>
          <a:p>
            <a:pPr algn="just"/>
            <a:endParaRPr lang="es-MX" sz="1400" b="1" dirty="0">
              <a:solidFill>
                <a:schemeClr val="tx1"/>
              </a:solidFill>
            </a:endParaRPr>
          </a:p>
          <a:p>
            <a:pPr algn="just"/>
            <a:r>
              <a:rPr lang="es-MX" sz="1400" b="1" dirty="0" smtClean="0">
                <a:solidFill>
                  <a:schemeClr val="tx1"/>
                </a:solidFill>
              </a:rPr>
              <a:t>Esta </a:t>
            </a:r>
            <a:r>
              <a:rPr lang="es-MX" sz="1400" b="1" dirty="0">
                <a:solidFill>
                  <a:schemeClr val="tx1"/>
                </a:solidFill>
              </a:rPr>
              <a:t>clasificación además permite </a:t>
            </a:r>
            <a:r>
              <a:rPr lang="es-MX" sz="1400" b="1" dirty="0" smtClean="0">
                <a:solidFill>
                  <a:schemeClr val="tx1"/>
                </a:solidFill>
              </a:rPr>
              <a:t>delimitar con </a:t>
            </a:r>
            <a:r>
              <a:rPr lang="es-MX" sz="1400" b="1" dirty="0">
                <a:solidFill>
                  <a:schemeClr val="tx1"/>
                </a:solidFill>
              </a:rPr>
              <a:t>precisión el ámbito de Sector Público de cada orden de gobierno y por ende los alcances de su </a:t>
            </a:r>
            <a:r>
              <a:rPr lang="es-MX" sz="1400" b="1" dirty="0" smtClean="0">
                <a:solidFill>
                  <a:schemeClr val="tx1"/>
                </a:solidFill>
              </a:rPr>
              <a:t>probable responsabilidad </a:t>
            </a:r>
            <a:r>
              <a:rPr lang="es-MX" sz="1400" b="1" dirty="0">
                <a:solidFill>
                  <a:schemeClr val="tx1"/>
                </a:solidFill>
              </a:rPr>
              <a:t>fiscal y cuasi fiscal</a:t>
            </a:r>
            <a:r>
              <a:rPr lang="es-MX" sz="1400" b="1" dirty="0" smtClean="0">
                <a:solidFill>
                  <a:schemeClr val="tx1"/>
                </a:solidFill>
              </a:rPr>
              <a:t>.</a:t>
            </a:r>
          </a:p>
          <a:p>
            <a:pPr algn="just"/>
            <a:endParaRPr lang="es-MX" sz="1600" b="1" dirty="0">
              <a:solidFill>
                <a:srgbClr val="0070C0"/>
              </a:solidFill>
            </a:endParaRPr>
          </a:p>
          <a:p>
            <a:pPr algn="just"/>
            <a:endParaRPr lang="es-MX" sz="1600" dirty="0">
              <a:solidFill>
                <a:schemeClr val="tx1"/>
              </a:solidFill>
            </a:endParaRPr>
          </a:p>
        </p:txBody>
      </p:sp>
      <p:pic>
        <p:nvPicPr>
          <p:cNvPr id="4097" name="Picture 1" descr="C:\Users\luis.flores\Pictures\estructura_organizacional.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03848" y="3943697"/>
            <a:ext cx="2952328" cy="221846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0073898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a 2"/>
          <p:cNvGraphicFramePr>
            <a:graphicFrameLocks noGrp="1"/>
          </p:cNvGraphicFramePr>
          <p:nvPr>
            <p:extLst>
              <p:ext uri="{D42A27DB-BD31-4B8C-83A1-F6EECF244321}">
                <p14:modId xmlns:p14="http://schemas.microsoft.com/office/powerpoint/2010/main" val="1007381725"/>
              </p:ext>
            </p:extLst>
          </p:nvPr>
        </p:nvGraphicFramePr>
        <p:xfrm>
          <a:off x="1547664" y="764703"/>
          <a:ext cx="6296417" cy="5264702"/>
        </p:xfrm>
        <a:graphic>
          <a:graphicData uri="http://schemas.openxmlformats.org/drawingml/2006/table">
            <a:tbl>
              <a:tblPr>
                <a:tableStyleId>{93296810-A885-4BE3-A3E7-6D5BEEA58F35}</a:tableStyleId>
              </a:tblPr>
              <a:tblGrid>
                <a:gridCol w="4620863"/>
                <a:gridCol w="1675554"/>
              </a:tblGrid>
              <a:tr h="221146">
                <a:tc>
                  <a:txBody>
                    <a:bodyPr/>
                    <a:lstStyle/>
                    <a:p>
                      <a:pPr algn="ctr" rtl="0" fontAlgn="ctr"/>
                      <a:r>
                        <a:rPr lang="es-MX" sz="1200" b="1" u="none" strike="noStrike" dirty="0">
                          <a:effectLst/>
                        </a:rPr>
                        <a:t>Órgano Ejecutivo Municipal (CA)</a:t>
                      </a:r>
                      <a:endParaRPr lang="es-MX" sz="1200" b="1" i="0" u="none" strike="noStrike" dirty="0">
                        <a:solidFill>
                          <a:srgbClr val="FFFFFF"/>
                        </a:solidFill>
                        <a:effectLst/>
                        <a:latin typeface="Calibri" panose="020F0502020204030204" pitchFamily="34" charset="0"/>
                      </a:endParaRPr>
                    </a:p>
                  </a:txBody>
                  <a:tcPr marL="6366" marR="6366" marT="6366" marB="0" anchor="ctr"/>
                </a:tc>
                <a:tc>
                  <a:txBody>
                    <a:bodyPr/>
                    <a:lstStyle/>
                    <a:p>
                      <a:pPr algn="ctr" rtl="0" fontAlgn="ctr"/>
                      <a:r>
                        <a:rPr lang="es-MX" sz="1200" b="1" u="none" strike="noStrike" dirty="0">
                          <a:effectLst/>
                        </a:rPr>
                        <a:t>IMPORTE</a:t>
                      </a:r>
                      <a:endParaRPr lang="es-MX" sz="1200" b="1" i="0" u="none" strike="noStrike" dirty="0">
                        <a:solidFill>
                          <a:srgbClr val="FFFFFF"/>
                        </a:solidFill>
                        <a:effectLst/>
                        <a:latin typeface="Calibri" panose="020F0502020204030204" pitchFamily="34" charset="0"/>
                      </a:endParaRPr>
                    </a:p>
                  </a:txBody>
                  <a:tcPr marL="6366" marR="6366" marT="6366" marB="0" anchor="ctr"/>
                </a:tc>
              </a:tr>
              <a:tr h="199746">
                <a:tc>
                  <a:txBody>
                    <a:bodyPr/>
                    <a:lstStyle/>
                    <a:p>
                      <a:pPr algn="l" rtl="0" fontAlgn="ctr"/>
                      <a:r>
                        <a:rPr lang="es-MX" sz="1000" u="none" strike="noStrike">
                          <a:effectLst/>
                        </a:rPr>
                        <a:t>01-PRESIDENCIA</a:t>
                      </a:r>
                      <a:endParaRPr lang="es-MX" sz="1000" b="0" i="0" u="none" strike="noStrike">
                        <a:solidFill>
                          <a:srgbClr val="000000"/>
                        </a:solidFill>
                        <a:effectLst/>
                        <a:latin typeface="Calibri" panose="020F0502020204030204" pitchFamily="34" charset="0"/>
                      </a:endParaRPr>
                    </a:p>
                  </a:txBody>
                  <a:tcPr marL="6366" marR="6366" marT="6366" marB="0" anchor="ctr"/>
                </a:tc>
                <a:tc>
                  <a:txBody>
                    <a:bodyPr/>
                    <a:lstStyle/>
                    <a:p>
                      <a:pPr algn="r" rtl="0" fontAlgn="ctr"/>
                      <a:r>
                        <a:rPr lang="es-MX" sz="1000" b="0" i="0" u="none" strike="noStrike" dirty="0" smtClean="0">
                          <a:solidFill>
                            <a:srgbClr val="000000"/>
                          </a:solidFill>
                          <a:effectLst/>
                          <a:latin typeface="Calibri" panose="020F0502020204030204" pitchFamily="34" charset="0"/>
                        </a:rPr>
                        <a:t>8,145,967.00</a:t>
                      </a:r>
                      <a:endParaRPr lang="es-MX" sz="1000" b="0" i="0" u="none" strike="noStrike" dirty="0">
                        <a:solidFill>
                          <a:srgbClr val="000000"/>
                        </a:solidFill>
                        <a:effectLst/>
                        <a:latin typeface="Calibri" panose="020F0502020204030204" pitchFamily="34" charset="0"/>
                      </a:endParaRPr>
                    </a:p>
                  </a:txBody>
                  <a:tcPr marL="6366" marR="76388" marT="6366" marB="0" anchor="ctr"/>
                </a:tc>
              </a:tr>
              <a:tr h="192611">
                <a:tc>
                  <a:txBody>
                    <a:bodyPr/>
                    <a:lstStyle/>
                    <a:p>
                      <a:pPr algn="l" rtl="0" fontAlgn="ctr"/>
                      <a:r>
                        <a:rPr lang="es-MX" sz="1000" u="none" strike="noStrike">
                          <a:effectLst/>
                        </a:rPr>
                        <a:t>02-CABILDO</a:t>
                      </a:r>
                      <a:endParaRPr lang="es-MX" sz="1000" b="0" i="0" u="none" strike="noStrike">
                        <a:solidFill>
                          <a:srgbClr val="000000"/>
                        </a:solidFill>
                        <a:effectLst/>
                        <a:latin typeface="Calibri" panose="020F0502020204030204" pitchFamily="34" charset="0"/>
                      </a:endParaRPr>
                    </a:p>
                  </a:txBody>
                  <a:tcPr marL="6366" marR="6366" marT="6366" marB="0" anchor="ctr"/>
                </a:tc>
                <a:tc>
                  <a:txBody>
                    <a:bodyPr/>
                    <a:lstStyle/>
                    <a:p>
                      <a:pPr algn="r" rtl="0" fontAlgn="ctr"/>
                      <a:r>
                        <a:rPr lang="es-MX" sz="1000" b="0" i="0" u="none" strike="noStrike" dirty="0" smtClean="0">
                          <a:solidFill>
                            <a:srgbClr val="000000"/>
                          </a:solidFill>
                          <a:effectLst/>
                          <a:latin typeface="Calibri" panose="020F0502020204030204" pitchFamily="34" charset="0"/>
                        </a:rPr>
                        <a:t>2,236,000.00</a:t>
                      </a:r>
                      <a:endParaRPr lang="es-MX" sz="1000" b="0" i="0" u="none" strike="noStrike" dirty="0">
                        <a:solidFill>
                          <a:srgbClr val="000000"/>
                        </a:solidFill>
                        <a:effectLst/>
                        <a:latin typeface="Calibri" panose="020F0502020204030204" pitchFamily="34" charset="0"/>
                      </a:endParaRPr>
                    </a:p>
                  </a:txBody>
                  <a:tcPr marL="6366" marR="76388" marT="6366" marB="0" anchor="ctr"/>
                </a:tc>
              </a:tr>
              <a:tr h="192611">
                <a:tc>
                  <a:txBody>
                    <a:bodyPr/>
                    <a:lstStyle/>
                    <a:p>
                      <a:pPr algn="l" rtl="0" fontAlgn="ctr"/>
                      <a:r>
                        <a:rPr lang="es-MX" sz="1000" u="none" strike="noStrike">
                          <a:effectLst/>
                        </a:rPr>
                        <a:t>03-CONTRALORIA MUNICIPAL</a:t>
                      </a:r>
                      <a:endParaRPr lang="es-MX" sz="1000" b="0" i="0" u="none" strike="noStrike">
                        <a:solidFill>
                          <a:srgbClr val="000000"/>
                        </a:solidFill>
                        <a:effectLst/>
                        <a:latin typeface="Calibri" panose="020F0502020204030204" pitchFamily="34" charset="0"/>
                      </a:endParaRPr>
                    </a:p>
                  </a:txBody>
                  <a:tcPr marL="6366" marR="6366" marT="6366" marB="0" anchor="ctr"/>
                </a:tc>
                <a:tc>
                  <a:txBody>
                    <a:bodyPr/>
                    <a:lstStyle/>
                    <a:p>
                      <a:pPr algn="r" rtl="0" fontAlgn="ctr"/>
                      <a:r>
                        <a:rPr lang="es-MX" sz="1000" b="0" i="0" u="none" strike="noStrike" dirty="0" smtClean="0">
                          <a:solidFill>
                            <a:srgbClr val="000000"/>
                          </a:solidFill>
                          <a:effectLst/>
                          <a:latin typeface="Calibri" panose="020F0502020204030204" pitchFamily="34" charset="0"/>
                        </a:rPr>
                        <a:t>457,93.00</a:t>
                      </a:r>
                      <a:endParaRPr lang="es-MX" sz="1000" b="0" i="0" u="none" strike="noStrike" dirty="0">
                        <a:solidFill>
                          <a:srgbClr val="000000"/>
                        </a:solidFill>
                        <a:effectLst/>
                        <a:latin typeface="Calibri" panose="020F0502020204030204" pitchFamily="34" charset="0"/>
                      </a:endParaRPr>
                    </a:p>
                  </a:txBody>
                  <a:tcPr marL="6366" marR="76388" marT="6366" marB="0" anchor="ctr"/>
                </a:tc>
              </a:tr>
              <a:tr h="192611">
                <a:tc>
                  <a:txBody>
                    <a:bodyPr/>
                    <a:lstStyle/>
                    <a:p>
                      <a:pPr algn="l" rtl="0" fontAlgn="ctr"/>
                      <a:r>
                        <a:rPr lang="es-MX" sz="1000" u="none" strike="noStrike">
                          <a:effectLst/>
                        </a:rPr>
                        <a:t>05-SEGURIDAD PUBLICA</a:t>
                      </a:r>
                      <a:endParaRPr lang="es-MX" sz="1000" b="0" i="0" u="none" strike="noStrike">
                        <a:solidFill>
                          <a:srgbClr val="000000"/>
                        </a:solidFill>
                        <a:effectLst/>
                        <a:latin typeface="Calibri" panose="020F0502020204030204" pitchFamily="34" charset="0"/>
                      </a:endParaRPr>
                    </a:p>
                  </a:txBody>
                  <a:tcPr marL="6366" marR="6366" marT="6366" marB="0" anchor="ctr"/>
                </a:tc>
                <a:tc>
                  <a:txBody>
                    <a:bodyPr/>
                    <a:lstStyle/>
                    <a:p>
                      <a:pPr algn="r" rtl="0" fontAlgn="ctr"/>
                      <a:r>
                        <a:rPr lang="es-MX" sz="1000" b="0" i="0" u="none" strike="noStrike" dirty="0" smtClean="0">
                          <a:solidFill>
                            <a:srgbClr val="000000"/>
                          </a:solidFill>
                          <a:effectLst/>
                          <a:latin typeface="Calibri" panose="020F0502020204030204" pitchFamily="34" charset="0"/>
                        </a:rPr>
                        <a:t>4,064,249.76</a:t>
                      </a:r>
                      <a:endParaRPr lang="es-MX" sz="1000" b="0" i="0" u="none" strike="noStrike" dirty="0">
                        <a:solidFill>
                          <a:srgbClr val="000000"/>
                        </a:solidFill>
                        <a:effectLst/>
                        <a:latin typeface="Calibri" panose="020F0502020204030204" pitchFamily="34" charset="0"/>
                      </a:endParaRPr>
                    </a:p>
                  </a:txBody>
                  <a:tcPr marL="6366" marR="76388" marT="6366" marB="0" anchor="ctr"/>
                </a:tc>
              </a:tr>
              <a:tr h="192611">
                <a:tc>
                  <a:txBody>
                    <a:bodyPr/>
                    <a:lstStyle/>
                    <a:p>
                      <a:pPr algn="l" rtl="0" fontAlgn="ctr"/>
                      <a:r>
                        <a:rPr lang="es-MX" sz="1000" u="none" strike="noStrike">
                          <a:effectLst/>
                        </a:rPr>
                        <a:t>08-ECOLOGIA</a:t>
                      </a:r>
                      <a:endParaRPr lang="es-MX" sz="1000" b="0" i="0" u="none" strike="noStrike">
                        <a:solidFill>
                          <a:srgbClr val="000000"/>
                        </a:solidFill>
                        <a:effectLst/>
                        <a:latin typeface="Calibri" panose="020F0502020204030204" pitchFamily="34" charset="0"/>
                      </a:endParaRPr>
                    </a:p>
                  </a:txBody>
                  <a:tcPr marL="6366" marR="6366" marT="6366" marB="0" anchor="ctr"/>
                </a:tc>
                <a:tc>
                  <a:txBody>
                    <a:bodyPr/>
                    <a:lstStyle/>
                    <a:p>
                      <a:pPr algn="r" rtl="0" fontAlgn="ctr"/>
                      <a:r>
                        <a:rPr lang="es-MX" sz="1000" b="0" i="0" u="none" strike="noStrike" dirty="0" smtClean="0">
                          <a:solidFill>
                            <a:srgbClr val="000000"/>
                          </a:solidFill>
                          <a:effectLst/>
                          <a:latin typeface="Calibri" panose="020F0502020204030204" pitchFamily="34" charset="0"/>
                        </a:rPr>
                        <a:t>2,986,520.00</a:t>
                      </a:r>
                      <a:endParaRPr lang="es-MX" sz="1000" b="0" i="0" u="none" strike="noStrike" dirty="0">
                        <a:solidFill>
                          <a:srgbClr val="000000"/>
                        </a:solidFill>
                        <a:effectLst/>
                        <a:latin typeface="Calibri" panose="020F0502020204030204" pitchFamily="34" charset="0"/>
                      </a:endParaRPr>
                    </a:p>
                  </a:txBody>
                  <a:tcPr marL="6366" marR="76388" marT="6366" marB="0" anchor="ctr"/>
                </a:tc>
              </a:tr>
              <a:tr h="192611">
                <a:tc>
                  <a:txBody>
                    <a:bodyPr/>
                    <a:lstStyle/>
                    <a:p>
                      <a:pPr algn="l" rtl="0" fontAlgn="ctr"/>
                      <a:r>
                        <a:rPr lang="es-MX" sz="1000" u="none" strike="noStrike">
                          <a:effectLst/>
                        </a:rPr>
                        <a:t>09-OBRAS PUBLICAS</a:t>
                      </a:r>
                      <a:endParaRPr lang="es-MX" sz="1000" b="0" i="0" u="none" strike="noStrike">
                        <a:solidFill>
                          <a:srgbClr val="000000"/>
                        </a:solidFill>
                        <a:effectLst/>
                        <a:latin typeface="Calibri" panose="020F0502020204030204" pitchFamily="34" charset="0"/>
                      </a:endParaRPr>
                    </a:p>
                  </a:txBody>
                  <a:tcPr marL="6366" marR="6366" marT="6366" marB="0" anchor="ctr"/>
                </a:tc>
                <a:tc>
                  <a:txBody>
                    <a:bodyPr/>
                    <a:lstStyle/>
                    <a:p>
                      <a:pPr algn="r" rtl="0" fontAlgn="ctr"/>
                      <a:r>
                        <a:rPr lang="es-MX" sz="1000" b="0" i="0" u="none" strike="noStrike" dirty="0" smtClean="0">
                          <a:solidFill>
                            <a:srgbClr val="000000"/>
                          </a:solidFill>
                          <a:effectLst/>
                          <a:latin typeface="Calibri" panose="020F0502020204030204" pitchFamily="34" charset="0"/>
                        </a:rPr>
                        <a:t>4,121,483.00</a:t>
                      </a:r>
                      <a:endParaRPr lang="es-MX" sz="1000" b="0" i="0" u="none" strike="noStrike" dirty="0">
                        <a:solidFill>
                          <a:srgbClr val="000000"/>
                        </a:solidFill>
                        <a:effectLst/>
                        <a:latin typeface="Calibri" panose="020F0502020204030204" pitchFamily="34" charset="0"/>
                      </a:endParaRPr>
                    </a:p>
                  </a:txBody>
                  <a:tcPr marL="6366" marR="76388" marT="6366" marB="0" anchor="ctr"/>
                </a:tc>
              </a:tr>
              <a:tr h="192611">
                <a:tc>
                  <a:txBody>
                    <a:bodyPr/>
                    <a:lstStyle/>
                    <a:p>
                      <a:pPr algn="l" rtl="0" fontAlgn="ctr"/>
                      <a:r>
                        <a:rPr lang="es-MX" sz="1000" u="none" strike="noStrike">
                          <a:effectLst/>
                        </a:rPr>
                        <a:t>10-DESARROLLO RURAL</a:t>
                      </a:r>
                      <a:endParaRPr lang="es-MX" sz="1000" b="0" i="0" u="none" strike="noStrike">
                        <a:solidFill>
                          <a:srgbClr val="000000"/>
                        </a:solidFill>
                        <a:effectLst/>
                        <a:latin typeface="Calibri" panose="020F0502020204030204" pitchFamily="34" charset="0"/>
                      </a:endParaRPr>
                    </a:p>
                  </a:txBody>
                  <a:tcPr marL="6366" marR="6366" marT="6366" marB="0" anchor="ctr"/>
                </a:tc>
                <a:tc>
                  <a:txBody>
                    <a:bodyPr/>
                    <a:lstStyle/>
                    <a:p>
                      <a:pPr algn="r" rtl="0" fontAlgn="ctr"/>
                      <a:r>
                        <a:rPr lang="es-MX" sz="1000" b="0" i="0" u="none" strike="noStrike" dirty="0" smtClean="0">
                          <a:solidFill>
                            <a:srgbClr val="000000"/>
                          </a:solidFill>
                          <a:effectLst/>
                          <a:latin typeface="Calibri" panose="020F0502020204030204" pitchFamily="34" charset="0"/>
                        </a:rPr>
                        <a:t>284,860.00</a:t>
                      </a:r>
                      <a:endParaRPr lang="es-MX" sz="1000" b="0" i="0" u="none" strike="noStrike" dirty="0">
                        <a:solidFill>
                          <a:srgbClr val="000000"/>
                        </a:solidFill>
                        <a:effectLst/>
                        <a:latin typeface="Calibri" panose="020F0502020204030204" pitchFamily="34" charset="0"/>
                      </a:endParaRPr>
                    </a:p>
                  </a:txBody>
                  <a:tcPr marL="6366" marR="76388" marT="6366" marB="0" anchor="ctr"/>
                </a:tc>
              </a:tr>
              <a:tr h="192611">
                <a:tc>
                  <a:txBody>
                    <a:bodyPr/>
                    <a:lstStyle/>
                    <a:p>
                      <a:pPr algn="l" rtl="0" fontAlgn="ctr"/>
                      <a:r>
                        <a:rPr lang="es-MX" sz="1000" u="none" strike="noStrike">
                          <a:effectLst/>
                        </a:rPr>
                        <a:t>12-SECRETARIA DEL AYUNTAMIENTO</a:t>
                      </a:r>
                      <a:endParaRPr lang="es-MX" sz="1000" b="0" i="0" u="none" strike="noStrike">
                        <a:solidFill>
                          <a:srgbClr val="000000"/>
                        </a:solidFill>
                        <a:effectLst/>
                        <a:latin typeface="Calibri" panose="020F0502020204030204" pitchFamily="34" charset="0"/>
                      </a:endParaRPr>
                    </a:p>
                  </a:txBody>
                  <a:tcPr marL="6366" marR="6366" marT="6366" marB="0" anchor="ctr"/>
                </a:tc>
                <a:tc>
                  <a:txBody>
                    <a:bodyPr/>
                    <a:lstStyle/>
                    <a:p>
                      <a:pPr algn="r" rtl="0" fontAlgn="ctr"/>
                      <a:r>
                        <a:rPr lang="es-MX" sz="1000" b="0" i="0" u="none" strike="noStrike" dirty="0" smtClean="0">
                          <a:solidFill>
                            <a:srgbClr val="000000"/>
                          </a:solidFill>
                          <a:effectLst/>
                          <a:latin typeface="Calibri" panose="020F0502020204030204" pitchFamily="34" charset="0"/>
                        </a:rPr>
                        <a:t>565,463.00</a:t>
                      </a:r>
                      <a:endParaRPr lang="es-MX" sz="1000" b="0" i="0" u="none" strike="noStrike" dirty="0">
                        <a:solidFill>
                          <a:srgbClr val="000000"/>
                        </a:solidFill>
                        <a:effectLst/>
                        <a:latin typeface="Calibri" panose="020F0502020204030204" pitchFamily="34" charset="0"/>
                      </a:endParaRPr>
                    </a:p>
                  </a:txBody>
                  <a:tcPr marL="6366" marR="76388" marT="6366" marB="0" anchor="ctr"/>
                </a:tc>
              </a:tr>
              <a:tr h="192611">
                <a:tc>
                  <a:txBody>
                    <a:bodyPr/>
                    <a:lstStyle/>
                    <a:p>
                      <a:pPr algn="l" rtl="0" fontAlgn="ctr"/>
                      <a:r>
                        <a:rPr lang="es-MX" sz="1000" u="none" strike="noStrike">
                          <a:effectLst/>
                        </a:rPr>
                        <a:t>13-DESARROLLO SOCIAL</a:t>
                      </a:r>
                      <a:endParaRPr lang="es-MX" sz="1000" b="0" i="0" u="none" strike="noStrike">
                        <a:solidFill>
                          <a:srgbClr val="000000"/>
                        </a:solidFill>
                        <a:effectLst/>
                        <a:latin typeface="Calibri" panose="020F0502020204030204" pitchFamily="34" charset="0"/>
                      </a:endParaRPr>
                    </a:p>
                  </a:txBody>
                  <a:tcPr marL="6366" marR="6366" marT="6366" marB="0" anchor="ctr"/>
                </a:tc>
                <a:tc>
                  <a:txBody>
                    <a:bodyPr/>
                    <a:lstStyle/>
                    <a:p>
                      <a:pPr algn="r" rtl="0" fontAlgn="ctr"/>
                      <a:r>
                        <a:rPr lang="es-MX" sz="1000" b="0" i="0" u="none" strike="noStrike" dirty="0" smtClean="0">
                          <a:solidFill>
                            <a:srgbClr val="000000"/>
                          </a:solidFill>
                          <a:effectLst/>
                          <a:latin typeface="Calibri" panose="020F0502020204030204" pitchFamily="34" charset="0"/>
                        </a:rPr>
                        <a:t>1,238,244.00</a:t>
                      </a:r>
                      <a:endParaRPr lang="es-MX" sz="1000" b="0" i="0" u="none" strike="noStrike" dirty="0">
                        <a:solidFill>
                          <a:srgbClr val="000000"/>
                        </a:solidFill>
                        <a:effectLst/>
                        <a:latin typeface="Calibri" panose="020F0502020204030204" pitchFamily="34" charset="0"/>
                      </a:endParaRPr>
                    </a:p>
                  </a:txBody>
                  <a:tcPr marL="6366" marR="76388" marT="6366" marB="0" anchor="ctr"/>
                </a:tc>
              </a:tr>
              <a:tr h="192611">
                <a:tc>
                  <a:txBody>
                    <a:bodyPr/>
                    <a:lstStyle/>
                    <a:p>
                      <a:pPr algn="l" rtl="0" fontAlgn="ctr"/>
                      <a:r>
                        <a:rPr lang="es-MX" sz="1000" u="none" strike="noStrike">
                          <a:effectLst/>
                        </a:rPr>
                        <a:t>14-TESORERIA</a:t>
                      </a:r>
                      <a:endParaRPr lang="es-MX" sz="1000" b="0" i="0" u="none" strike="noStrike">
                        <a:solidFill>
                          <a:srgbClr val="000000"/>
                        </a:solidFill>
                        <a:effectLst/>
                        <a:latin typeface="Calibri" panose="020F0502020204030204" pitchFamily="34" charset="0"/>
                      </a:endParaRPr>
                    </a:p>
                  </a:txBody>
                  <a:tcPr marL="6366" marR="6366" marT="6366" marB="0" anchor="ctr"/>
                </a:tc>
                <a:tc>
                  <a:txBody>
                    <a:bodyPr/>
                    <a:lstStyle/>
                    <a:p>
                      <a:pPr algn="r" rtl="0" fontAlgn="ctr"/>
                      <a:r>
                        <a:rPr lang="es-MX" sz="1000" b="0" i="0" u="none" strike="noStrike" dirty="0" smtClean="0">
                          <a:solidFill>
                            <a:srgbClr val="000000"/>
                          </a:solidFill>
                          <a:effectLst/>
                          <a:latin typeface="Calibri" panose="020F0502020204030204" pitchFamily="34" charset="0"/>
                        </a:rPr>
                        <a:t>8,539,855.44</a:t>
                      </a:r>
                      <a:endParaRPr lang="es-MX" sz="1000" b="0" i="0" u="none" strike="noStrike" dirty="0">
                        <a:solidFill>
                          <a:srgbClr val="000000"/>
                        </a:solidFill>
                        <a:effectLst/>
                        <a:latin typeface="Calibri" panose="020F0502020204030204" pitchFamily="34" charset="0"/>
                      </a:endParaRPr>
                    </a:p>
                  </a:txBody>
                  <a:tcPr marL="6366" marR="76388" marT="6366" marB="0" anchor="ctr"/>
                </a:tc>
              </a:tr>
              <a:tr h="192611">
                <a:tc>
                  <a:txBody>
                    <a:bodyPr/>
                    <a:lstStyle/>
                    <a:p>
                      <a:pPr algn="l" rtl="0" fontAlgn="ctr"/>
                      <a:r>
                        <a:rPr lang="es-MX" sz="1000" u="none" strike="noStrike">
                          <a:effectLst/>
                        </a:rPr>
                        <a:t>21-PENSIONADOS Y JUBILADOS</a:t>
                      </a:r>
                      <a:endParaRPr lang="es-MX" sz="1000" b="0" i="0" u="none" strike="noStrike">
                        <a:solidFill>
                          <a:srgbClr val="000000"/>
                        </a:solidFill>
                        <a:effectLst/>
                        <a:latin typeface="Calibri" panose="020F0502020204030204" pitchFamily="34" charset="0"/>
                      </a:endParaRPr>
                    </a:p>
                  </a:txBody>
                  <a:tcPr marL="6366" marR="6366" marT="6366" marB="0" anchor="ctr"/>
                </a:tc>
                <a:tc>
                  <a:txBody>
                    <a:bodyPr/>
                    <a:lstStyle/>
                    <a:p>
                      <a:pPr algn="r" rtl="0" fontAlgn="ctr"/>
                      <a:r>
                        <a:rPr lang="es-MX" sz="1000" b="0" i="0" u="none" strike="noStrike" dirty="0" smtClean="0">
                          <a:solidFill>
                            <a:srgbClr val="000000"/>
                          </a:solidFill>
                          <a:effectLst/>
                          <a:latin typeface="Calibri" panose="020F0502020204030204" pitchFamily="34" charset="0"/>
                        </a:rPr>
                        <a:t>1,600,560.00</a:t>
                      </a:r>
                      <a:endParaRPr lang="es-MX" sz="1000" b="0" i="0" u="none" strike="noStrike" dirty="0">
                        <a:solidFill>
                          <a:srgbClr val="000000"/>
                        </a:solidFill>
                        <a:effectLst/>
                        <a:latin typeface="Calibri" panose="020F0502020204030204" pitchFamily="34" charset="0"/>
                      </a:endParaRPr>
                    </a:p>
                  </a:txBody>
                  <a:tcPr marL="6366" marR="76388" marT="6366" marB="0" anchor="ctr"/>
                </a:tc>
              </a:tr>
              <a:tr h="192611">
                <a:tc>
                  <a:txBody>
                    <a:bodyPr/>
                    <a:lstStyle/>
                    <a:p>
                      <a:pPr algn="l" rtl="0" fontAlgn="ctr"/>
                      <a:r>
                        <a:rPr lang="es-MX" sz="1000" u="none" strike="noStrike">
                          <a:effectLst/>
                        </a:rPr>
                        <a:t>19-D.I.F. MUNICIPAL</a:t>
                      </a:r>
                      <a:endParaRPr lang="es-MX" sz="1000" b="0" i="0" u="none" strike="noStrike">
                        <a:solidFill>
                          <a:srgbClr val="000000"/>
                        </a:solidFill>
                        <a:effectLst/>
                        <a:latin typeface="Calibri" panose="020F0502020204030204" pitchFamily="34" charset="0"/>
                      </a:endParaRPr>
                    </a:p>
                  </a:txBody>
                  <a:tcPr marL="6366" marR="6366" marT="6366" marB="0" anchor="ctr"/>
                </a:tc>
                <a:tc>
                  <a:txBody>
                    <a:bodyPr/>
                    <a:lstStyle/>
                    <a:p>
                      <a:pPr algn="r" rtl="0" fontAlgn="ctr"/>
                      <a:r>
                        <a:rPr lang="es-MX" sz="1000" b="0" i="0" u="none" strike="noStrike" dirty="0" smtClean="0">
                          <a:solidFill>
                            <a:srgbClr val="000000"/>
                          </a:solidFill>
                          <a:effectLst/>
                          <a:latin typeface="Calibri" panose="020F0502020204030204" pitchFamily="34" charset="0"/>
                        </a:rPr>
                        <a:t>5,417,178.00</a:t>
                      </a:r>
                      <a:endParaRPr lang="es-MX" sz="1000" b="0" i="0" u="none" strike="noStrike" dirty="0">
                        <a:solidFill>
                          <a:srgbClr val="000000"/>
                        </a:solidFill>
                        <a:effectLst/>
                        <a:latin typeface="Calibri" panose="020F0502020204030204" pitchFamily="34" charset="0"/>
                      </a:endParaRPr>
                    </a:p>
                  </a:txBody>
                  <a:tcPr marL="6366" marR="76388" marT="6366" marB="0" anchor="ctr"/>
                </a:tc>
              </a:tr>
              <a:tr h="192611">
                <a:tc>
                  <a:txBody>
                    <a:bodyPr/>
                    <a:lstStyle/>
                    <a:p>
                      <a:pPr algn="l" rtl="0" fontAlgn="ctr"/>
                      <a:r>
                        <a:rPr lang="es-MX" sz="1000" u="none" strike="noStrike">
                          <a:effectLst/>
                        </a:rPr>
                        <a:t>25-ADMINISTRACION DE JUSTICIA</a:t>
                      </a:r>
                      <a:endParaRPr lang="es-MX" sz="1000" b="0" i="0" u="none" strike="noStrike">
                        <a:solidFill>
                          <a:srgbClr val="000000"/>
                        </a:solidFill>
                        <a:effectLst/>
                        <a:latin typeface="Calibri" panose="020F0502020204030204" pitchFamily="34" charset="0"/>
                      </a:endParaRPr>
                    </a:p>
                  </a:txBody>
                  <a:tcPr marL="6366" marR="6366" marT="6366" marB="0" anchor="ctr"/>
                </a:tc>
                <a:tc>
                  <a:txBody>
                    <a:bodyPr/>
                    <a:lstStyle/>
                    <a:p>
                      <a:pPr algn="r" rtl="0" fontAlgn="ctr"/>
                      <a:r>
                        <a:rPr lang="es-MX" sz="1000" b="0" i="0" u="none" strike="noStrike" dirty="0" smtClean="0">
                          <a:solidFill>
                            <a:srgbClr val="000000"/>
                          </a:solidFill>
                          <a:effectLst/>
                          <a:latin typeface="Calibri" panose="020F0502020204030204" pitchFamily="34" charset="0"/>
                        </a:rPr>
                        <a:t>667,078.00</a:t>
                      </a:r>
                      <a:endParaRPr lang="es-MX" sz="1000" b="0" i="0" u="none" strike="noStrike" dirty="0">
                        <a:solidFill>
                          <a:srgbClr val="000000"/>
                        </a:solidFill>
                        <a:effectLst/>
                        <a:latin typeface="Calibri" panose="020F0502020204030204" pitchFamily="34" charset="0"/>
                      </a:endParaRPr>
                    </a:p>
                  </a:txBody>
                  <a:tcPr marL="6366" marR="76388" marT="6366" marB="0" anchor="ctr"/>
                </a:tc>
              </a:tr>
              <a:tr h="192611">
                <a:tc>
                  <a:txBody>
                    <a:bodyPr/>
                    <a:lstStyle/>
                    <a:p>
                      <a:pPr algn="l" rtl="0" fontAlgn="ctr"/>
                      <a:r>
                        <a:rPr lang="es-MX" sz="1000" u="none" strike="noStrike">
                          <a:effectLst/>
                        </a:rPr>
                        <a:t>26-DEPORTES</a:t>
                      </a:r>
                      <a:endParaRPr lang="es-MX" sz="1000" b="0" i="0" u="none" strike="noStrike">
                        <a:solidFill>
                          <a:srgbClr val="000000"/>
                        </a:solidFill>
                        <a:effectLst/>
                        <a:latin typeface="Calibri" panose="020F0502020204030204" pitchFamily="34" charset="0"/>
                      </a:endParaRPr>
                    </a:p>
                  </a:txBody>
                  <a:tcPr marL="6366" marR="6366" marT="6366" marB="0" anchor="ctr"/>
                </a:tc>
                <a:tc>
                  <a:txBody>
                    <a:bodyPr/>
                    <a:lstStyle/>
                    <a:p>
                      <a:pPr algn="r" rtl="0" fontAlgn="ctr"/>
                      <a:r>
                        <a:rPr lang="es-MX" sz="1000" b="0" i="0" u="none" strike="noStrike" dirty="0" smtClean="0">
                          <a:solidFill>
                            <a:srgbClr val="000000"/>
                          </a:solidFill>
                          <a:effectLst/>
                          <a:latin typeface="Calibri" panose="020F0502020204030204" pitchFamily="34" charset="0"/>
                        </a:rPr>
                        <a:t>525,700.00</a:t>
                      </a:r>
                      <a:endParaRPr lang="es-MX" sz="1000" b="0" i="0" u="none" strike="noStrike" dirty="0">
                        <a:solidFill>
                          <a:srgbClr val="000000"/>
                        </a:solidFill>
                        <a:effectLst/>
                        <a:latin typeface="Calibri" panose="020F0502020204030204" pitchFamily="34" charset="0"/>
                      </a:endParaRPr>
                    </a:p>
                  </a:txBody>
                  <a:tcPr marL="6366" marR="76388" marT="6366" marB="0" anchor="ctr"/>
                </a:tc>
              </a:tr>
              <a:tr h="192611">
                <a:tc>
                  <a:txBody>
                    <a:bodyPr/>
                    <a:lstStyle/>
                    <a:p>
                      <a:pPr algn="l" rtl="0" fontAlgn="ctr"/>
                      <a:r>
                        <a:rPr lang="es-MX" sz="1000" u="none" strike="noStrike">
                          <a:effectLst/>
                        </a:rPr>
                        <a:t>27-TURISMO</a:t>
                      </a:r>
                      <a:endParaRPr lang="es-MX" sz="1000" b="0" i="0" u="none" strike="noStrike">
                        <a:solidFill>
                          <a:srgbClr val="000000"/>
                        </a:solidFill>
                        <a:effectLst/>
                        <a:latin typeface="Calibri" panose="020F0502020204030204" pitchFamily="34" charset="0"/>
                      </a:endParaRPr>
                    </a:p>
                  </a:txBody>
                  <a:tcPr marL="6366" marR="6366" marT="6366" marB="0" anchor="ctr"/>
                </a:tc>
                <a:tc>
                  <a:txBody>
                    <a:bodyPr/>
                    <a:lstStyle/>
                    <a:p>
                      <a:pPr algn="r" rtl="0" fontAlgn="ctr"/>
                      <a:r>
                        <a:rPr lang="es-MX" sz="1000" b="0" i="0" u="none" strike="noStrike" dirty="0" smtClean="0">
                          <a:solidFill>
                            <a:srgbClr val="000000"/>
                          </a:solidFill>
                          <a:effectLst/>
                          <a:latin typeface="Calibri" panose="020F0502020204030204" pitchFamily="34" charset="0"/>
                        </a:rPr>
                        <a:t>1,320,887.00</a:t>
                      </a:r>
                      <a:endParaRPr lang="es-MX" sz="1000" b="0" i="0" u="none" strike="noStrike" dirty="0">
                        <a:solidFill>
                          <a:srgbClr val="000000"/>
                        </a:solidFill>
                        <a:effectLst/>
                        <a:latin typeface="Calibri" panose="020F0502020204030204" pitchFamily="34" charset="0"/>
                      </a:endParaRPr>
                    </a:p>
                  </a:txBody>
                  <a:tcPr marL="6366" marR="76388" marT="6366" marB="0" anchor="ctr"/>
                </a:tc>
              </a:tr>
              <a:tr h="192611">
                <a:tc>
                  <a:txBody>
                    <a:bodyPr/>
                    <a:lstStyle/>
                    <a:p>
                      <a:pPr algn="l" rtl="0" fontAlgn="ctr"/>
                      <a:r>
                        <a:rPr lang="es-MX" sz="1000" u="none" strike="noStrike" dirty="0">
                          <a:effectLst/>
                        </a:rPr>
                        <a:t>30-FONDO FORTALECIMIENTO</a:t>
                      </a:r>
                      <a:endParaRPr lang="es-MX" sz="1000" b="0" i="0" u="none" strike="noStrike" dirty="0">
                        <a:solidFill>
                          <a:srgbClr val="000000"/>
                        </a:solidFill>
                        <a:effectLst/>
                        <a:latin typeface="Calibri" panose="020F0502020204030204" pitchFamily="34" charset="0"/>
                      </a:endParaRPr>
                    </a:p>
                  </a:txBody>
                  <a:tcPr marL="6366" marR="6366" marT="6366" marB="0" anchor="ctr"/>
                </a:tc>
                <a:tc>
                  <a:txBody>
                    <a:bodyPr/>
                    <a:lstStyle/>
                    <a:p>
                      <a:pPr algn="r" rtl="0" fontAlgn="ctr"/>
                      <a:r>
                        <a:rPr lang="es-MX" sz="1000" b="0" i="0" u="none" strike="noStrike" dirty="0" smtClean="0">
                          <a:solidFill>
                            <a:srgbClr val="000000"/>
                          </a:solidFill>
                          <a:effectLst/>
                          <a:latin typeface="Calibri" panose="020F0502020204030204" pitchFamily="34" charset="0"/>
                        </a:rPr>
                        <a:t>6,075,000.00</a:t>
                      </a:r>
                      <a:endParaRPr lang="es-MX" sz="1000" b="0" i="0" u="none" strike="noStrike" dirty="0">
                        <a:solidFill>
                          <a:srgbClr val="000000"/>
                        </a:solidFill>
                        <a:effectLst/>
                        <a:latin typeface="Calibri" panose="020F0502020204030204" pitchFamily="34" charset="0"/>
                      </a:endParaRPr>
                    </a:p>
                  </a:txBody>
                  <a:tcPr marL="6366" marR="76388" marT="6366" marB="0" anchor="ctr"/>
                </a:tc>
              </a:tr>
              <a:tr h="192611">
                <a:tc>
                  <a:txBody>
                    <a:bodyPr/>
                    <a:lstStyle/>
                    <a:p>
                      <a:pPr algn="l" rtl="0" fontAlgn="ctr"/>
                      <a:r>
                        <a:rPr lang="es-MX" sz="1000" b="0" i="0" u="none" strike="noStrike" dirty="0" smtClean="0">
                          <a:solidFill>
                            <a:srgbClr val="000000"/>
                          </a:solidFill>
                          <a:effectLst/>
                          <a:latin typeface="Calibri" panose="020F0502020204030204" pitchFamily="34" charset="0"/>
                        </a:rPr>
                        <a:t>31-FONDO DE INFRAESTRUCTURA</a:t>
                      </a:r>
                      <a:endParaRPr lang="es-MX" sz="1000" b="0" i="0" u="none" strike="noStrike" dirty="0">
                        <a:solidFill>
                          <a:srgbClr val="000000"/>
                        </a:solidFill>
                        <a:effectLst/>
                        <a:latin typeface="Calibri" panose="020F0502020204030204" pitchFamily="34" charset="0"/>
                      </a:endParaRPr>
                    </a:p>
                  </a:txBody>
                  <a:tcPr marL="6366" marR="6366" marT="6366" marB="0" anchor="ctr"/>
                </a:tc>
                <a:tc>
                  <a:txBody>
                    <a:bodyPr/>
                    <a:lstStyle/>
                    <a:p>
                      <a:pPr algn="r" rtl="0" fontAlgn="ctr"/>
                      <a:r>
                        <a:rPr lang="es-MX" sz="1000" b="0" i="0" u="none" strike="noStrike" dirty="0" smtClean="0">
                          <a:solidFill>
                            <a:srgbClr val="000000"/>
                          </a:solidFill>
                          <a:effectLst/>
                          <a:latin typeface="Calibri" panose="020F0502020204030204" pitchFamily="34" charset="0"/>
                        </a:rPr>
                        <a:t>5,762,540.88</a:t>
                      </a:r>
                      <a:endParaRPr lang="es-MX" sz="1000" b="0" i="0" u="none" strike="noStrike" dirty="0">
                        <a:solidFill>
                          <a:srgbClr val="000000"/>
                        </a:solidFill>
                        <a:effectLst/>
                        <a:latin typeface="Calibri" panose="020F0502020204030204" pitchFamily="34" charset="0"/>
                      </a:endParaRPr>
                    </a:p>
                  </a:txBody>
                  <a:tcPr marL="6366" marR="76388" marT="6366" marB="0" anchor="ctr"/>
                </a:tc>
              </a:tr>
              <a:tr h="192611">
                <a:tc>
                  <a:txBody>
                    <a:bodyPr/>
                    <a:lstStyle/>
                    <a:p>
                      <a:pPr algn="l" rtl="0" fontAlgn="ctr"/>
                      <a:r>
                        <a:rPr lang="es-MX" sz="1000" u="none" strike="noStrike">
                          <a:effectLst/>
                        </a:rPr>
                        <a:t>32-COMUNICACION SOCIAL</a:t>
                      </a:r>
                      <a:endParaRPr lang="es-MX" sz="1000" b="0" i="0" u="none" strike="noStrike">
                        <a:solidFill>
                          <a:srgbClr val="000000"/>
                        </a:solidFill>
                        <a:effectLst/>
                        <a:latin typeface="Calibri" panose="020F0502020204030204" pitchFamily="34" charset="0"/>
                      </a:endParaRPr>
                    </a:p>
                  </a:txBody>
                  <a:tcPr marL="6366" marR="6366" marT="6366" marB="0" anchor="ctr"/>
                </a:tc>
                <a:tc>
                  <a:txBody>
                    <a:bodyPr/>
                    <a:lstStyle/>
                    <a:p>
                      <a:pPr algn="r" rtl="0" fontAlgn="ctr"/>
                      <a:r>
                        <a:rPr lang="es-MX" sz="1000" b="0" i="0" u="none" strike="noStrike" dirty="0" smtClean="0">
                          <a:solidFill>
                            <a:srgbClr val="000000"/>
                          </a:solidFill>
                          <a:effectLst/>
                          <a:latin typeface="Calibri" panose="020F0502020204030204" pitchFamily="34" charset="0"/>
                        </a:rPr>
                        <a:t>473,658.00</a:t>
                      </a:r>
                      <a:endParaRPr lang="es-MX" sz="1000" b="0" i="0" u="none" strike="noStrike" dirty="0">
                        <a:solidFill>
                          <a:srgbClr val="000000"/>
                        </a:solidFill>
                        <a:effectLst/>
                        <a:latin typeface="Calibri" panose="020F0502020204030204" pitchFamily="34" charset="0"/>
                      </a:endParaRPr>
                    </a:p>
                  </a:txBody>
                  <a:tcPr marL="6366" marR="76388" marT="6366" marB="0" anchor="ctr"/>
                </a:tc>
              </a:tr>
              <a:tr h="192611">
                <a:tc>
                  <a:txBody>
                    <a:bodyPr/>
                    <a:lstStyle/>
                    <a:p>
                      <a:pPr algn="l" rtl="0" fontAlgn="ctr"/>
                      <a:r>
                        <a:rPr lang="es-MX" sz="1000" u="none" strike="noStrike">
                          <a:effectLst/>
                        </a:rPr>
                        <a:t>35-ATENCION CIUDADANA</a:t>
                      </a:r>
                      <a:endParaRPr lang="es-MX" sz="1000" b="0" i="0" u="none" strike="noStrike">
                        <a:solidFill>
                          <a:srgbClr val="000000"/>
                        </a:solidFill>
                        <a:effectLst/>
                        <a:latin typeface="Calibri" panose="020F0502020204030204" pitchFamily="34" charset="0"/>
                      </a:endParaRPr>
                    </a:p>
                  </a:txBody>
                  <a:tcPr marL="6366" marR="6366" marT="6366" marB="0" anchor="ctr"/>
                </a:tc>
                <a:tc>
                  <a:txBody>
                    <a:bodyPr/>
                    <a:lstStyle/>
                    <a:p>
                      <a:pPr algn="r" rtl="0" fontAlgn="ctr"/>
                      <a:r>
                        <a:rPr lang="es-MX" sz="1000" b="0" i="0" u="none" strike="noStrike" dirty="0" smtClean="0">
                          <a:solidFill>
                            <a:srgbClr val="000000"/>
                          </a:solidFill>
                          <a:effectLst/>
                          <a:latin typeface="Calibri" panose="020F0502020204030204" pitchFamily="34" charset="0"/>
                        </a:rPr>
                        <a:t>201,698.00</a:t>
                      </a:r>
                      <a:endParaRPr lang="es-MX" sz="1000" b="0" i="0" u="none" strike="noStrike" dirty="0">
                        <a:solidFill>
                          <a:srgbClr val="000000"/>
                        </a:solidFill>
                        <a:effectLst/>
                        <a:latin typeface="Calibri" panose="020F0502020204030204" pitchFamily="34" charset="0"/>
                      </a:endParaRPr>
                    </a:p>
                  </a:txBody>
                  <a:tcPr marL="6366" marR="76388" marT="6366" marB="0" anchor="ctr"/>
                </a:tc>
              </a:tr>
              <a:tr h="192611">
                <a:tc>
                  <a:txBody>
                    <a:bodyPr/>
                    <a:lstStyle/>
                    <a:p>
                      <a:pPr algn="l" rtl="0" fontAlgn="ctr"/>
                      <a:r>
                        <a:rPr lang="es-MX" sz="1000" u="none" strike="noStrike">
                          <a:effectLst/>
                        </a:rPr>
                        <a:t>36-CATASTRO MUNICIPAL</a:t>
                      </a:r>
                      <a:endParaRPr lang="es-MX" sz="1000" b="0" i="0" u="none" strike="noStrike">
                        <a:solidFill>
                          <a:srgbClr val="000000"/>
                        </a:solidFill>
                        <a:effectLst/>
                        <a:latin typeface="Calibri" panose="020F0502020204030204" pitchFamily="34" charset="0"/>
                      </a:endParaRPr>
                    </a:p>
                  </a:txBody>
                  <a:tcPr marL="6366" marR="6366" marT="6366" marB="0" anchor="ctr"/>
                </a:tc>
                <a:tc>
                  <a:txBody>
                    <a:bodyPr/>
                    <a:lstStyle/>
                    <a:p>
                      <a:pPr algn="r" rtl="0" fontAlgn="ctr"/>
                      <a:r>
                        <a:rPr lang="es-MX" sz="1000" b="0" i="0" u="none" strike="noStrike" dirty="0" smtClean="0">
                          <a:solidFill>
                            <a:srgbClr val="000000"/>
                          </a:solidFill>
                          <a:effectLst/>
                          <a:latin typeface="Calibri" panose="020F0502020204030204" pitchFamily="34" charset="0"/>
                        </a:rPr>
                        <a:t>576,882.00</a:t>
                      </a:r>
                      <a:endParaRPr lang="es-MX" sz="1000" b="0" i="0" u="none" strike="noStrike" dirty="0">
                        <a:solidFill>
                          <a:srgbClr val="000000"/>
                        </a:solidFill>
                        <a:effectLst/>
                        <a:latin typeface="Calibri" panose="020F0502020204030204" pitchFamily="34" charset="0"/>
                      </a:endParaRPr>
                    </a:p>
                  </a:txBody>
                  <a:tcPr marL="6366" marR="76388" marT="6366" marB="0" anchor="ctr"/>
                </a:tc>
              </a:tr>
              <a:tr h="192611">
                <a:tc>
                  <a:txBody>
                    <a:bodyPr/>
                    <a:lstStyle/>
                    <a:p>
                      <a:pPr algn="l" rtl="0" fontAlgn="ctr"/>
                      <a:r>
                        <a:rPr lang="es-MX" sz="1000" u="none" strike="noStrike">
                          <a:effectLst/>
                        </a:rPr>
                        <a:t>38-UNIDAD DE SACRIFICIO</a:t>
                      </a:r>
                      <a:endParaRPr lang="es-MX" sz="1000" b="0" i="0" u="none" strike="noStrike">
                        <a:solidFill>
                          <a:srgbClr val="000000"/>
                        </a:solidFill>
                        <a:effectLst/>
                        <a:latin typeface="Calibri" panose="020F0502020204030204" pitchFamily="34" charset="0"/>
                      </a:endParaRPr>
                    </a:p>
                  </a:txBody>
                  <a:tcPr marL="6366" marR="6366" marT="6366" marB="0" anchor="ctr"/>
                </a:tc>
                <a:tc>
                  <a:txBody>
                    <a:bodyPr/>
                    <a:lstStyle/>
                    <a:p>
                      <a:pPr algn="r" rtl="0" fontAlgn="ctr"/>
                      <a:r>
                        <a:rPr lang="es-MX" sz="1000" b="0" i="0" u="none" strike="noStrike" dirty="0" smtClean="0">
                          <a:solidFill>
                            <a:srgbClr val="000000"/>
                          </a:solidFill>
                          <a:effectLst/>
                          <a:latin typeface="Calibri" panose="020F0502020204030204" pitchFamily="34" charset="0"/>
                        </a:rPr>
                        <a:t>116,000.00</a:t>
                      </a:r>
                      <a:endParaRPr lang="es-MX" sz="1000" b="0" i="0" u="none" strike="noStrike" dirty="0">
                        <a:solidFill>
                          <a:srgbClr val="000000"/>
                        </a:solidFill>
                        <a:effectLst/>
                        <a:latin typeface="Calibri" panose="020F0502020204030204" pitchFamily="34" charset="0"/>
                      </a:endParaRPr>
                    </a:p>
                  </a:txBody>
                  <a:tcPr marL="6366" marR="76388" marT="6366" marB="0" anchor="ctr"/>
                </a:tc>
              </a:tr>
              <a:tr h="192611">
                <a:tc>
                  <a:txBody>
                    <a:bodyPr/>
                    <a:lstStyle/>
                    <a:p>
                      <a:pPr algn="l" rtl="0" fontAlgn="ctr"/>
                      <a:r>
                        <a:rPr lang="es-MX" sz="1000" u="none" strike="noStrike">
                          <a:effectLst/>
                        </a:rPr>
                        <a:t>39-CENTRO DE REHABILITACION</a:t>
                      </a:r>
                      <a:endParaRPr lang="es-MX" sz="1000" b="0" i="0" u="none" strike="noStrike">
                        <a:solidFill>
                          <a:srgbClr val="000000"/>
                        </a:solidFill>
                        <a:effectLst/>
                        <a:latin typeface="Calibri" panose="020F0502020204030204" pitchFamily="34" charset="0"/>
                      </a:endParaRPr>
                    </a:p>
                  </a:txBody>
                  <a:tcPr marL="6366" marR="6366" marT="6366" marB="0" anchor="ctr"/>
                </a:tc>
                <a:tc>
                  <a:txBody>
                    <a:bodyPr/>
                    <a:lstStyle/>
                    <a:p>
                      <a:pPr algn="r" rtl="0" fontAlgn="ctr"/>
                      <a:r>
                        <a:rPr lang="es-MX" sz="1000" b="0" i="0" u="none" strike="noStrike" dirty="0" smtClean="0">
                          <a:solidFill>
                            <a:srgbClr val="000000"/>
                          </a:solidFill>
                          <a:effectLst/>
                          <a:latin typeface="Calibri" panose="020F0502020204030204" pitchFamily="34" charset="0"/>
                        </a:rPr>
                        <a:t>479,075.00</a:t>
                      </a:r>
                      <a:endParaRPr lang="es-MX" sz="1000" b="0" i="0" u="none" strike="noStrike" dirty="0">
                        <a:solidFill>
                          <a:srgbClr val="000000"/>
                        </a:solidFill>
                        <a:effectLst/>
                        <a:latin typeface="Calibri" panose="020F0502020204030204" pitchFamily="34" charset="0"/>
                      </a:endParaRPr>
                    </a:p>
                  </a:txBody>
                  <a:tcPr marL="6366" marR="76388" marT="6366" marB="0" anchor="ctr"/>
                </a:tc>
              </a:tr>
              <a:tr h="192611">
                <a:tc>
                  <a:txBody>
                    <a:bodyPr/>
                    <a:lstStyle/>
                    <a:p>
                      <a:pPr algn="l" rtl="0" fontAlgn="ctr"/>
                      <a:r>
                        <a:rPr lang="es-MX" sz="1000" u="none" strike="noStrike">
                          <a:effectLst/>
                        </a:rPr>
                        <a:t>40-FOMENTO ECONOMICO</a:t>
                      </a:r>
                      <a:endParaRPr lang="es-MX" sz="1000" b="0" i="0" u="none" strike="noStrike">
                        <a:solidFill>
                          <a:srgbClr val="000000"/>
                        </a:solidFill>
                        <a:effectLst/>
                        <a:latin typeface="Calibri" panose="020F0502020204030204" pitchFamily="34" charset="0"/>
                      </a:endParaRPr>
                    </a:p>
                  </a:txBody>
                  <a:tcPr marL="6366" marR="6366" marT="6366" marB="0" anchor="ctr"/>
                </a:tc>
                <a:tc>
                  <a:txBody>
                    <a:bodyPr/>
                    <a:lstStyle/>
                    <a:p>
                      <a:pPr algn="r" rtl="0" fontAlgn="ctr"/>
                      <a:r>
                        <a:rPr lang="es-MX" sz="1000" b="0" i="0" u="none" strike="noStrike" dirty="0" smtClean="0">
                          <a:solidFill>
                            <a:srgbClr val="000000"/>
                          </a:solidFill>
                          <a:effectLst/>
                          <a:latin typeface="Calibri" panose="020F0502020204030204" pitchFamily="34" charset="0"/>
                        </a:rPr>
                        <a:t>244,685.00</a:t>
                      </a:r>
                      <a:endParaRPr lang="es-MX" sz="1000" b="0" i="0" u="none" strike="noStrike" dirty="0">
                        <a:solidFill>
                          <a:srgbClr val="000000"/>
                        </a:solidFill>
                        <a:effectLst/>
                        <a:latin typeface="Calibri" panose="020F0502020204030204" pitchFamily="34" charset="0"/>
                      </a:endParaRPr>
                    </a:p>
                  </a:txBody>
                  <a:tcPr marL="6366" marR="76388" marT="6366" marB="0" anchor="ctr"/>
                </a:tc>
              </a:tr>
              <a:tr h="192611">
                <a:tc>
                  <a:txBody>
                    <a:bodyPr/>
                    <a:lstStyle/>
                    <a:p>
                      <a:pPr algn="l" rtl="0" fontAlgn="ctr"/>
                      <a:r>
                        <a:rPr lang="es-MX" sz="1000" u="none" strike="noStrike">
                          <a:effectLst/>
                        </a:rPr>
                        <a:t>41-DIRECCION DE EDUCACION</a:t>
                      </a:r>
                      <a:endParaRPr lang="es-MX" sz="1000" b="0" i="0" u="none" strike="noStrike">
                        <a:solidFill>
                          <a:srgbClr val="000000"/>
                        </a:solidFill>
                        <a:effectLst/>
                        <a:latin typeface="Calibri" panose="020F0502020204030204" pitchFamily="34" charset="0"/>
                      </a:endParaRPr>
                    </a:p>
                  </a:txBody>
                  <a:tcPr marL="6366" marR="6366" marT="6366" marB="0" anchor="ctr"/>
                </a:tc>
                <a:tc>
                  <a:txBody>
                    <a:bodyPr/>
                    <a:lstStyle/>
                    <a:p>
                      <a:pPr algn="r" rtl="0" fontAlgn="ctr"/>
                      <a:r>
                        <a:rPr lang="es-MX" sz="1000" b="0" i="0" u="none" strike="noStrike" dirty="0" smtClean="0">
                          <a:solidFill>
                            <a:srgbClr val="000000"/>
                          </a:solidFill>
                          <a:effectLst/>
                          <a:latin typeface="Calibri" panose="020F0502020204030204" pitchFamily="34" charset="0"/>
                        </a:rPr>
                        <a:t>234,750.00</a:t>
                      </a:r>
                      <a:endParaRPr lang="es-MX" sz="1000" b="0" i="0" u="none" strike="noStrike" dirty="0">
                        <a:solidFill>
                          <a:srgbClr val="000000"/>
                        </a:solidFill>
                        <a:effectLst/>
                        <a:latin typeface="Calibri" panose="020F0502020204030204" pitchFamily="34" charset="0"/>
                      </a:endParaRPr>
                    </a:p>
                  </a:txBody>
                  <a:tcPr marL="6366" marR="76388" marT="6366" marB="0" anchor="ctr"/>
                </a:tc>
              </a:tr>
              <a:tr h="192611">
                <a:tc>
                  <a:txBody>
                    <a:bodyPr/>
                    <a:lstStyle/>
                    <a:p>
                      <a:pPr algn="l" rtl="0" fontAlgn="ctr"/>
                      <a:r>
                        <a:rPr lang="es-MX" sz="1000" u="none" strike="noStrike" dirty="0">
                          <a:effectLst/>
                        </a:rPr>
                        <a:t>42-INFRAESTRUCTURA MUNICIPAL</a:t>
                      </a:r>
                      <a:endParaRPr lang="es-MX" sz="1000" b="0" i="0" u="none" strike="noStrike" dirty="0">
                        <a:solidFill>
                          <a:srgbClr val="000000"/>
                        </a:solidFill>
                        <a:effectLst/>
                        <a:latin typeface="Calibri" panose="020F0502020204030204" pitchFamily="34" charset="0"/>
                      </a:endParaRPr>
                    </a:p>
                  </a:txBody>
                  <a:tcPr marL="6366" marR="6366" marT="6366" marB="0" anchor="ctr"/>
                </a:tc>
                <a:tc>
                  <a:txBody>
                    <a:bodyPr/>
                    <a:lstStyle/>
                    <a:p>
                      <a:pPr algn="r" rtl="0" fontAlgn="ctr"/>
                      <a:r>
                        <a:rPr lang="es-MX" sz="1000" b="0" i="0" u="none" strike="noStrike" dirty="0" smtClean="0">
                          <a:solidFill>
                            <a:srgbClr val="000000"/>
                          </a:solidFill>
                          <a:effectLst/>
                          <a:latin typeface="Calibri" panose="020F0502020204030204" pitchFamily="34" charset="0"/>
                        </a:rPr>
                        <a:t>264,758.00</a:t>
                      </a:r>
                      <a:endParaRPr lang="es-MX" sz="1000" b="0" i="0" u="none" strike="noStrike" dirty="0">
                        <a:solidFill>
                          <a:srgbClr val="000000"/>
                        </a:solidFill>
                        <a:effectLst/>
                        <a:latin typeface="Calibri" panose="020F0502020204030204" pitchFamily="34" charset="0"/>
                      </a:endParaRPr>
                    </a:p>
                  </a:txBody>
                  <a:tcPr marL="6366" marR="76388" marT="6366" marB="0" anchor="ctr"/>
                </a:tc>
              </a:tr>
              <a:tr h="221146">
                <a:tc>
                  <a:txBody>
                    <a:bodyPr/>
                    <a:lstStyle/>
                    <a:p>
                      <a:pPr algn="ctr" rtl="0" fontAlgn="ctr"/>
                      <a:r>
                        <a:rPr lang="es-MX" sz="1200" b="1" u="none" strike="noStrike" dirty="0">
                          <a:effectLst/>
                        </a:rPr>
                        <a:t>TOTAL</a:t>
                      </a:r>
                      <a:endParaRPr lang="es-MX" sz="1200" b="1" i="0" u="none" strike="noStrike" dirty="0">
                        <a:solidFill>
                          <a:srgbClr val="FFFFFF"/>
                        </a:solidFill>
                        <a:effectLst/>
                        <a:latin typeface="Calibri" panose="020F0502020204030204" pitchFamily="34" charset="0"/>
                      </a:endParaRPr>
                    </a:p>
                  </a:txBody>
                  <a:tcPr marL="6366" marR="6366" marT="6366" marB="0" anchor="ctr"/>
                </a:tc>
                <a:tc>
                  <a:txBody>
                    <a:bodyPr/>
                    <a:lstStyle/>
                    <a:p>
                      <a:pPr algn="ctr" rtl="0" fontAlgn="ctr"/>
                      <a:r>
                        <a:rPr lang="es-MX" sz="1200" b="1" i="0" u="none" strike="noStrike" dirty="0" smtClean="0">
                          <a:solidFill>
                            <a:schemeClr val="tx1"/>
                          </a:solidFill>
                          <a:effectLst/>
                          <a:latin typeface="Calibri" panose="020F0502020204030204" pitchFamily="34" charset="0"/>
                        </a:rPr>
                        <a:t>                   56,601,029.08</a:t>
                      </a:r>
                      <a:endParaRPr lang="es-MX" sz="1200" b="1" i="0" u="none" strike="noStrike" dirty="0">
                        <a:solidFill>
                          <a:schemeClr val="tx1"/>
                        </a:solidFill>
                        <a:effectLst/>
                        <a:latin typeface="Calibri" panose="020F0502020204030204" pitchFamily="34" charset="0"/>
                      </a:endParaRPr>
                    </a:p>
                  </a:txBody>
                  <a:tcPr marL="6366" marR="76388" marT="6366" marB="0" anchor="ctr"/>
                </a:tc>
              </a:tr>
            </a:tbl>
          </a:graphicData>
        </a:graphic>
      </p:graphicFrame>
    </p:spTree>
    <p:extLst>
      <p:ext uri="{BB962C8B-B14F-4D97-AF65-F5344CB8AC3E}">
        <p14:creationId xmlns:p14="http://schemas.microsoft.com/office/powerpoint/2010/main" val="2753729925"/>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Personalizado 1">
      <a:dk1>
        <a:sysClr val="windowText" lastClr="000000"/>
      </a:dk1>
      <a:lt1>
        <a:sysClr val="window" lastClr="FFFFFF"/>
      </a:lt1>
      <a:dk2>
        <a:srgbClr val="1F497D"/>
      </a:dk2>
      <a:lt2>
        <a:srgbClr val="EEECE1"/>
      </a:lt2>
      <a:accent1>
        <a:srgbClr val="548DD4"/>
      </a:accent1>
      <a:accent2>
        <a:srgbClr val="C0504D"/>
      </a:accent2>
      <a:accent3>
        <a:srgbClr val="9BBB59"/>
      </a:accent3>
      <a:accent4>
        <a:srgbClr val="8064A2"/>
      </a:accent4>
      <a:accent5>
        <a:srgbClr val="4BACC6"/>
      </a:accent5>
      <a:accent6>
        <a:srgbClr val="F79646"/>
      </a:accent6>
      <a:hlink>
        <a:srgbClr val="0000B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Trek</Template>
  <TotalTime>14855</TotalTime>
  <Words>1195</Words>
  <Application>Microsoft Office PowerPoint</Application>
  <PresentationFormat>Presentación en pantalla (4:3)</PresentationFormat>
  <Paragraphs>206</Paragraphs>
  <Slides>14</Slides>
  <Notes>0</Notes>
  <HiddenSlides>0</HiddenSlides>
  <MMClips>0</MMClips>
  <ScaleCrop>false</ScaleCrop>
  <HeadingPairs>
    <vt:vector size="6" baseType="variant">
      <vt:variant>
        <vt:lpstr>Fuentes usadas</vt:lpstr>
      </vt:variant>
      <vt:variant>
        <vt:i4>6</vt:i4>
      </vt:variant>
      <vt:variant>
        <vt:lpstr>Tema</vt:lpstr>
      </vt:variant>
      <vt:variant>
        <vt:i4>1</vt:i4>
      </vt:variant>
      <vt:variant>
        <vt:lpstr>Títulos de diapositiva</vt:lpstr>
      </vt:variant>
      <vt:variant>
        <vt:i4>14</vt:i4>
      </vt:variant>
    </vt:vector>
  </HeadingPairs>
  <TitlesOfParts>
    <vt:vector size="21" baseType="lpstr">
      <vt:lpstr>Aharoni</vt:lpstr>
      <vt:lpstr>Arial</vt:lpstr>
      <vt:lpstr>Berlin Sans FB Demi</vt:lpstr>
      <vt:lpstr>Calibri</vt:lpstr>
      <vt:lpstr>Calibri Light</vt:lpstr>
      <vt:lpstr>Century Gothic</vt:lpstr>
      <vt:lpstr>Tema de Office</vt:lpstr>
      <vt:lpstr>   PRESUPUESTO CIUDADANO 2016   </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Irma Evelia Leija Rodriguez</dc:creator>
  <cp:lastModifiedBy>Gabriela Rivera Sanchez</cp:lastModifiedBy>
  <cp:revision>178</cp:revision>
  <dcterms:created xsi:type="dcterms:W3CDTF">2014-07-21T19:40:48Z</dcterms:created>
  <dcterms:modified xsi:type="dcterms:W3CDTF">2016-11-22T18:53:45Z</dcterms:modified>
</cp:coreProperties>
</file>