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92" d="100"/>
          <a:sy n="92" d="100"/>
        </p:scale>
        <p:origin x="1908" y="90"/>
      </p:cViewPr>
      <p:guideLst>
        <p:guide orient="horz" pos="2160"/>
        <p:guide pos="288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7164871-04F2-4BA5-A658-97A1F584BFEC}" type="datetimeFigureOut">
              <a:rPr lang="es-MX" smtClean="0"/>
              <a:t>18/11/2016</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18/11/2016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doc.aspx" TargetMode="External"/><Relationship Id="rId2" Type="http://schemas.openxmlformats.org/officeDocument/2006/relationships/hyperlink" Target="http://187.216.63.227/Transparencia/Consultapreg.aspx"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transparencia.asecoahuila.gob.m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2062103"/>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FRANCISCO I. MADERO,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246472940"/>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$65,135,158.64</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MATERIALES Y SUMINISTROS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$12,159,200.00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$12,540,000.00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$10,338,633.00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$1,979,098.56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$18,144,872.70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$5,836,000.00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smtClean="0">
                          <a:solidFill>
                            <a:schemeClr val="tx1"/>
                          </a:solidFill>
                          <a:effectLst/>
                          <a:latin typeface="Calibri" panose="020F0502020204030204" pitchFamily="34" charset="0"/>
                        </a:rPr>
                        <a:t>$126,132,962.90</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smtClean="0">
                <a:solidFill>
                  <a:schemeClr val="tx1"/>
                </a:solidFill>
              </a:rPr>
              <a:t>____________________________ </a:t>
            </a:r>
            <a:r>
              <a:rPr lang="es-MX" sz="1600" b="1" dirty="0" smtClean="0">
                <a:solidFill>
                  <a:srgbClr val="FF0000"/>
                </a:solidFill>
              </a:rPr>
              <a:t>(poner aquí la página del municipio)</a:t>
            </a:r>
          </a:p>
          <a:p>
            <a:pPr algn="just">
              <a:lnSpc>
                <a:spcPct val="150000"/>
              </a:lnSpc>
            </a:pPr>
            <a:r>
              <a:rPr lang="es-MX" sz="1600" b="1" dirty="0">
                <a:solidFill>
                  <a:schemeClr val="tx1"/>
                </a:solidFill>
                <a:hlinkClick r:id="rId2"/>
              </a:rPr>
              <a:t>http://</a:t>
            </a:r>
            <a:r>
              <a:rPr lang="es-MX" sz="1600" b="1" dirty="0" smtClean="0">
                <a:solidFill>
                  <a:schemeClr val="tx1"/>
                </a:solidFill>
                <a:hlinkClick r:id="rId2"/>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3"/>
              </a:rPr>
              <a:t>http://</a:t>
            </a:r>
            <a:r>
              <a:rPr lang="es-MX" sz="1600" b="1" dirty="0" smtClean="0">
                <a:solidFill>
                  <a:schemeClr val="tx1"/>
                </a:solidFill>
                <a:hlinkClick r:id="rId3"/>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4"/>
              </a:rPr>
              <a:t>http</a:t>
            </a:r>
            <a:r>
              <a:rPr lang="es-MX" sz="1600" b="1" dirty="0">
                <a:solidFill>
                  <a:schemeClr val="tx1"/>
                </a:solidFill>
                <a:hlinkClick r:id="rId4"/>
              </a:rPr>
              <a:t>://transparencia.asecoahuila.gob.mx</a:t>
            </a:r>
            <a:r>
              <a:rPr lang="es-MX" sz="1600" b="1" dirty="0" smtClean="0">
                <a:solidFill>
                  <a:schemeClr val="tx1"/>
                </a:solidFill>
                <a:hlinkClick r:id="rId4"/>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FRANCISCO I. MADERO,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636519546"/>
              </p:ext>
            </p:extLst>
          </p:nvPr>
        </p:nvGraphicFramePr>
        <p:xfrm>
          <a:off x="899592" y="3068960"/>
          <a:ext cx="6007100" cy="2506980"/>
        </p:xfrm>
        <a:graphic>
          <a:graphicData uri="http://schemas.openxmlformats.org/drawingml/2006/table">
            <a:tbl>
              <a:tblPr>
                <a:tableStyleId>{16D9F66E-5EB9-4882-86FB-DCBF35E3C3E4}</a:tableStyleId>
              </a:tblPr>
              <a:tblGrid>
                <a:gridCol w="4394200"/>
                <a:gridCol w="1612900"/>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6,328,724.00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CONTRIBUCIONES DE MEJORAS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285,000.00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12,631,539.80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650,000.00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3,370,000.00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102,867,699.19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1" i="0" u="none" strike="noStrike" dirty="0" smtClean="0">
                          <a:solidFill>
                            <a:schemeClr val="tx1"/>
                          </a:solidFill>
                          <a:effectLst/>
                          <a:latin typeface="Calibri" panose="020F0502020204030204" pitchFamily="34" charset="0"/>
                        </a:rPr>
                        <a:t>126,132,962.90</a:t>
                      </a:r>
                      <a:endParaRPr lang="es-MX" sz="12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128899097"/>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s-MX" sz="1000" b="0" i="0" u="none" strike="noStrike" dirty="0" smtClean="0">
                          <a:solidFill>
                            <a:srgbClr val="000000"/>
                          </a:solidFill>
                          <a:effectLst/>
                          <a:latin typeface="+mj-lt"/>
                        </a:rPr>
                        <a:t>75,375,268.20</a:t>
                      </a:r>
                      <a:endParaRPr lang="es-MX" sz="1000" b="0" i="0" u="none" strike="noStrike" dirty="0">
                        <a:solidFill>
                          <a:srgbClr val="000000"/>
                        </a:solidFill>
                        <a:effectLst/>
                        <a:latin typeface="+mj-lt"/>
                      </a:endParaRPr>
                    </a:p>
                  </a:txBody>
                  <a:tcPr marL="9525" marR="9525" marT="9525" marB="0" anchor="ctr"/>
                </a:tc>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s-MX" sz="1000" b="0" i="0" u="none" strike="noStrike" dirty="0" smtClean="0">
                          <a:solidFill>
                            <a:srgbClr val="000000"/>
                          </a:solidFill>
                          <a:effectLst/>
                          <a:latin typeface="+mj-lt"/>
                        </a:rPr>
                        <a:t>46,362,822.00</a:t>
                      </a:r>
                      <a:endParaRPr lang="es-MX" sz="1000" b="0" i="0" u="none" strike="noStrike" dirty="0">
                        <a:solidFill>
                          <a:srgbClr val="000000"/>
                        </a:solidFill>
                        <a:effectLst/>
                        <a:latin typeface="+mj-lt"/>
                      </a:endParaRPr>
                    </a:p>
                  </a:txBody>
                  <a:tcPr marL="9525" marR="9525" marT="9525" marB="0" anchor="ctr"/>
                </a:tc>
              </a:tr>
              <a:tr h="205740">
                <a:tc>
                  <a:txBody>
                    <a:bodyPr/>
                    <a:lstStyle/>
                    <a:p>
                      <a:pPr algn="l" rtl="0" fontAlgn="ctr"/>
                      <a:r>
                        <a:rPr lang="es-MX" sz="1200" u="none" strike="noStrike" dirty="0">
                          <a:effectLst/>
                        </a:rPr>
                        <a:t>DESARROLLO ECONÓMICO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s-MX" sz="1000" b="0" i="0" u="none" strike="noStrike" dirty="0" smtClean="0">
                          <a:solidFill>
                            <a:srgbClr val="000000"/>
                          </a:solidFill>
                          <a:effectLst/>
                          <a:latin typeface="+mj-lt"/>
                        </a:rPr>
                        <a:t>4,394,872.70</a:t>
                      </a:r>
                      <a:endParaRPr lang="es-MX" sz="1000" b="0" i="0" u="none" strike="noStrike" dirty="0">
                        <a:solidFill>
                          <a:srgbClr val="000000"/>
                        </a:solidFill>
                        <a:effectLst/>
                        <a:latin typeface="+mj-lt"/>
                      </a:endParaRPr>
                    </a:p>
                  </a:txBody>
                  <a:tcPr marL="9525" marR="9525" marT="9525" marB="0" anchor="ctr"/>
                </a:tc>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s-MX" sz="1000" b="0" i="0" u="none" strike="noStrike" dirty="0" smtClean="0">
                          <a:solidFill>
                            <a:srgbClr val="000000"/>
                          </a:solidFill>
                          <a:effectLst/>
                          <a:latin typeface="+mj-lt"/>
                        </a:rPr>
                        <a:t>0.00</a:t>
                      </a:r>
                      <a:endParaRPr lang="es-MX" sz="1000" b="0" i="0" u="none" strike="noStrike" dirty="0">
                        <a:solidFill>
                          <a:srgbClr val="000000"/>
                        </a:solidFill>
                        <a:effectLst/>
                        <a:latin typeface="+mj-lt"/>
                      </a:endParaRPr>
                    </a:p>
                  </a:txBody>
                  <a:tcPr marL="9525" marR="9525" marT="9525" marB="0" anchor="ctr"/>
                </a:tc>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fontAlgn="ctr"/>
                      <a:r>
                        <a:rPr lang="es-MX" sz="1000" b="1" i="0" u="none" strike="noStrike" dirty="0">
                          <a:solidFill>
                            <a:srgbClr val="000000"/>
                          </a:solidFill>
                          <a:effectLst/>
                          <a:latin typeface="+mj-lt"/>
                        </a:rPr>
                        <a:t>126,132,962.90</a:t>
                      </a:r>
                    </a:p>
                  </a:txBody>
                  <a:tcPr marL="9525" marR="9525" marT="9525"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06411397"/>
              </p:ext>
            </p:extLst>
          </p:nvPr>
        </p:nvGraphicFramePr>
        <p:xfrm>
          <a:off x="1547664" y="476672"/>
          <a:ext cx="6296417" cy="6113320"/>
        </p:xfrm>
        <a:graphic>
          <a:graphicData uri="http://schemas.openxmlformats.org/drawingml/2006/table">
            <a:tbl>
              <a:tblPr>
                <a:tableStyleId>{93296810-A885-4BE3-A3E7-6D5BEEA58F35}</a:tableStyleId>
              </a:tblPr>
              <a:tblGrid>
                <a:gridCol w="4620863"/>
                <a:gridCol w="1675554"/>
              </a:tblGrid>
              <a:tr h="187928">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tc>
              </a:tr>
              <a:tr h="169742">
                <a:tc>
                  <a:txBody>
                    <a:bodyPr/>
                    <a:lstStyle/>
                    <a:p>
                      <a:pPr algn="l" rtl="0" fontAlgn="ctr"/>
                      <a:r>
                        <a:rPr lang="es-MX" sz="1000" u="none" strike="noStrike" dirty="0">
                          <a:effectLst/>
                        </a:rPr>
                        <a:t>01-PRESIDENCIA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$9,968,932.00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02-CABILDO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$7,195,570.00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03-CONTRALORIA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$2,105,000.00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05-SEGURIDAD PUBLICA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$21,035,171.00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08-ECOLOGIA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$262,358.00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09-OBRAS PUBLICAS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$21,600,186.26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11-SERVICIOS</a:t>
                      </a:r>
                      <a:r>
                        <a:rPr lang="es-MX" sz="1000" b="0" i="0" u="none" strike="noStrike" baseline="0" dirty="0" smtClean="0">
                          <a:solidFill>
                            <a:srgbClr val="000000"/>
                          </a:solidFill>
                          <a:effectLst/>
                          <a:latin typeface="Calibri" panose="020F0502020204030204" pitchFamily="34" charset="0"/>
                        </a:rPr>
                        <a:t> PUBLICOS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chemeClr val="tx1"/>
                          </a:solidFill>
                          <a:effectLst/>
                          <a:latin typeface="Calibri" panose="020F0502020204030204" pitchFamily="34" charset="0"/>
                        </a:rPr>
                        <a:t>$937,138.00</a:t>
                      </a:r>
                      <a:endParaRPr lang="es-MX" sz="1000" b="0" i="0" u="none" strike="noStrike" dirty="0">
                        <a:solidFill>
                          <a:schemeClr val="tx1"/>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12-SECRETARIA DEL AYUNTAMIENTO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$6,329,246.00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13-DESARROLLO SOCIAL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$840,975.00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a:effectLst/>
                        </a:rPr>
                        <a:t>14-TESORERIA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$21,532,676.00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25-JUNTA</a:t>
                      </a:r>
                      <a:r>
                        <a:rPr lang="es-MX" sz="1000" u="none" strike="noStrike" baseline="0" dirty="0" smtClean="0">
                          <a:effectLst/>
                        </a:rPr>
                        <a:t> MUNICIPAL DE RECLUTAMIENTO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$239,299.00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27-GIMNASIO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$449,808.00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28-ATENCION CIUDADANA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$345,988.00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29-ASESORIA JURIDICA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$982,166.00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30-ARCHIVO</a:t>
                      </a:r>
                      <a:r>
                        <a:rPr lang="es-MX" sz="1000" u="none" strike="noStrike" baseline="0" dirty="0" smtClean="0">
                          <a:effectLst/>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$251,160.00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31-ALUMBRADO PUBLICO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$3,641,832.00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32-BIBLIOTECAS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$$710,504.00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33-CASA DE LA CULTURA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$1,245,360.00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35-TENENCIA DE LA TIERRA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$124,930.00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36-SALUD</a:t>
                      </a:r>
                      <a:r>
                        <a:rPr lang="es-MX" sz="1000" u="none" strike="noStrike" baseline="0" dirty="0" smtClean="0">
                          <a:effectLst/>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$4,988,656.00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38-LIMPIEZA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$10,442,472.00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39-PARQUES Y JARDINES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$1,985,632.00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40-PANTEONES </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$282,434.00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41-FOMENTO ECONOMICO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$228,008.00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42-FOMENTO</a:t>
                      </a:r>
                      <a:r>
                        <a:rPr lang="es-MX" sz="1000" b="0" i="0" u="none" strike="noStrike" baseline="0" dirty="0" smtClean="0">
                          <a:solidFill>
                            <a:srgbClr val="000000"/>
                          </a:solidFill>
                          <a:effectLst/>
                          <a:latin typeface="Calibri" panose="020F0502020204030204" pitchFamily="34" charset="0"/>
                        </a:rPr>
                        <a:t> AGROPECUARIO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$764,732.00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u="none" strike="noStrike" dirty="0" smtClean="0">
                          <a:effectLst/>
                        </a:rPr>
                        <a:t>43-COMUNICACIÓN SOCIAL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$1,475,112.00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44-EDUCACION CULTURA Y DEPORTE</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$1,358,000.00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45-PROTECCION CIVIL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$1,204,484.00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49-INSTITUTO DE LA MUJER</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$255,408.00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50-AREA DE PROYECTOS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$188,132.00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51-RASTRO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$1,457,844.32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52-EJECUCUIN FISCAL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$758,426.00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53-ALCOHOLES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$185,356.00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54-CONTROL AGRICOLA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$453,967.32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3679">
                <a:tc>
                  <a:txBody>
                    <a:bodyPr/>
                    <a:lstStyle/>
                    <a:p>
                      <a:pPr algn="l" rtl="0" fontAlgn="ctr"/>
                      <a:r>
                        <a:rPr lang="es-MX" sz="1000" b="0" i="0" u="none" strike="noStrike" dirty="0" smtClean="0">
                          <a:solidFill>
                            <a:srgbClr val="000000"/>
                          </a:solidFill>
                          <a:effectLst/>
                          <a:latin typeface="Calibri" panose="020F0502020204030204" pitchFamily="34" charset="0"/>
                        </a:rPr>
                        <a:t>57-TRANSPARENCIA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$306,000.00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87928">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r" rtl="0" fontAlgn="ctr"/>
                      <a:r>
                        <a:rPr lang="es-MX" sz="1200" b="1" dirty="0" smtClean="0"/>
                        <a:t>$126,132,962.90</a:t>
                      </a:r>
                      <a:endParaRPr lang="es-MX" sz="1200" b="1" dirty="0"/>
                    </a:p>
                  </a:txBody>
                  <a:tcPr marL="6366" marR="76388" marT="6366"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14873</TotalTime>
  <Words>1287</Words>
  <Application>Microsoft Office PowerPoint</Application>
  <PresentationFormat>Presentación en pantalla (4:3)</PresentationFormat>
  <Paragraphs>228</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Berlin Sans FB Demi</vt:lpstr>
      <vt:lpstr>Calibri</vt:lpstr>
      <vt:lpstr>Calibri Light</vt:lpstr>
      <vt:lpstr>Century Gothic</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Fabiola Loredo Rodriguez Becaria</cp:lastModifiedBy>
  <cp:revision>186</cp:revision>
  <cp:lastPrinted>2016-02-29T17:11:31Z</cp:lastPrinted>
  <dcterms:created xsi:type="dcterms:W3CDTF">2014-07-21T19:40:48Z</dcterms:created>
  <dcterms:modified xsi:type="dcterms:W3CDTF">2016-11-18T19:30:11Z</dcterms:modified>
</cp:coreProperties>
</file>