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6"/>
  </p:notesMasterIdLst>
  <p:sldIdLst>
    <p:sldId id="276" r:id="rId2"/>
    <p:sldId id="279" r:id="rId3"/>
    <p:sldId id="260" r:id="rId4"/>
    <p:sldId id="267" r:id="rId5"/>
    <p:sldId id="261" r:id="rId6"/>
    <p:sldId id="262" r:id="rId7"/>
    <p:sldId id="263" r:id="rId8"/>
    <p:sldId id="278" r:id="rId9"/>
    <p:sldId id="280" r:id="rId10"/>
    <p:sldId id="264" r:id="rId11"/>
    <p:sldId id="272" r:id="rId12"/>
    <p:sldId id="274" r:id="rId13"/>
    <p:sldId id="275" r:id="rId14"/>
    <p:sldId id="277" r:id="rId1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is Alejandro Flores" initials="LAF"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6918"/>
    <a:srgbClr val="806542"/>
    <a:srgbClr val="A68F70"/>
    <a:srgbClr val="C0C0C0"/>
    <a:srgbClr val="969696"/>
    <a:srgbClr val="E65F00"/>
    <a:srgbClr val="FFCD64"/>
    <a:srgbClr val="923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130" autoAdjust="0"/>
    <p:restoredTop sz="94660"/>
  </p:normalViewPr>
  <p:slideViewPr>
    <p:cSldViewPr>
      <p:cViewPr varScale="1">
        <p:scale>
          <a:sx n="60" d="100"/>
          <a:sy n="60" d="100"/>
        </p:scale>
        <p:origin x="1306"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1-21T14:37:24.692" idx="1">
    <p:pos x="4054" y="3467"/>
    <p:text>La presente tabla es sólo un ejemplo, y se debe tener en cuenta que la información se deberá extraer del SIIF una vez que se cargue el Layout del presupuesto de egresos 2016.
La clasificación administrativa en cuanto al ramo y unidad ejecutora a debe coincidir con la estructura organizacional del municipio.</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164871-04F2-4BA5-A658-97A1F584BFEC}" type="datetimeFigureOut">
              <a:rPr lang="es-MX" smtClean="0"/>
              <a:pPr/>
              <a:t>12/01/2017</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15DA54-DBA5-4754-996F-1FAD4B27EDF5}" type="slidenum">
              <a:rPr lang="es-MX" smtClean="0"/>
              <a:pPr/>
              <a:t>‹Nº›</a:t>
            </a:fld>
            <a:endParaRPr lang="es-MX"/>
          </a:p>
        </p:txBody>
      </p:sp>
    </p:spTree>
    <p:extLst>
      <p:ext uri="{BB962C8B-B14F-4D97-AF65-F5344CB8AC3E}">
        <p14:creationId xmlns:p14="http://schemas.microsoft.com/office/powerpoint/2010/main" val="769674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F5481A1F-706D-4AEB-B88C-02722704F753}" type="datetimeFigureOut">
              <a:rPr lang="es-MX" smtClean="0"/>
              <a:pPr/>
              <a:t>12/01/2017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2670974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F5481A1F-706D-4AEB-B88C-02722704F753}" type="datetimeFigureOut">
              <a:rPr lang="es-MX" smtClean="0"/>
              <a:pPr/>
              <a:t>12/01/2017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2994001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F5481A1F-706D-4AEB-B88C-02722704F753}" type="datetimeFigureOut">
              <a:rPr lang="es-MX" smtClean="0"/>
              <a:pPr/>
              <a:t>12/01/2017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826063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F5481A1F-706D-4AEB-B88C-02722704F753}" type="datetimeFigureOut">
              <a:rPr lang="es-MX" smtClean="0"/>
              <a:pPr/>
              <a:t>12/01/2017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51696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F5481A1F-706D-4AEB-B88C-02722704F753}" type="datetimeFigureOut">
              <a:rPr lang="es-MX" smtClean="0"/>
              <a:pPr/>
              <a:t>12/01/2017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961404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F5481A1F-706D-4AEB-B88C-02722704F753}" type="datetimeFigureOut">
              <a:rPr lang="es-MX" smtClean="0"/>
              <a:pPr/>
              <a:t>12/01/2017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1727487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F5481A1F-706D-4AEB-B88C-02722704F753}" type="datetimeFigureOut">
              <a:rPr lang="es-MX" smtClean="0"/>
              <a:pPr/>
              <a:t>12/01/2017</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230282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F5481A1F-706D-4AEB-B88C-02722704F753}" type="datetimeFigureOut">
              <a:rPr lang="es-MX" smtClean="0"/>
              <a:pPr/>
              <a:t>12/01/2017</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2776309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5481A1F-706D-4AEB-B88C-02722704F753}" type="datetimeFigureOut">
              <a:rPr lang="es-MX" smtClean="0"/>
              <a:pPr/>
              <a:t>12/01/2017</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1819005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5481A1F-706D-4AEB-B88C-02722704F753}" type="datetimeFigureOut">
              <a:rPr lang="es-MX" smtClean="0"/>
              <a:pPr/>
              <a:t>12/01/2017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2676220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5481A1F-706D-4AEB-B88C-02722704F753}" type="datetimeFigureOut">
              <a:rPr lang="es-MX" smtClean="0"/>
              <a:pPr/>
              <a:t>12/01/2017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2087469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481A1F-706D-4AEB-B88C-02722704F753}" type="datetimeFigureOut">
              <a:rPr lang="es-MX" smtClean="0"/>
              <a:pPr/>
              <a:t>12/01/2017</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DB12C0-C676-429D-9849-32BB3E243EBE}" type="slidenum">
              <a:rPr lang="es-MX" smtClean="0"/>
              <a:pPr/>
              <a:t>‹Nº›</a:t>
            </a:fld>
            <a:endParaRPr lang="es-MX"/>
          </a:p>
        </p:txBody>
      </p:sp>
    </p:spTree>
    <p:extLst>
      <p:ext uri="{BB962C8B-B14F-4D97-AF65-F5344CB8AC3E}">
        <p14:creationId xmlns:p14="http://schemas.microsoft.com/office/powerpoint/2010/main" val="307920340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png"/><Relationship Id="rId9"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hyperlink" Target="http://187.216.63.227/Transparencia/Consultadoc.aspx" TargetMode="External"/><Relationship Id="rId2" Type="http://schemas.openxmlformats.org/officeDocument/2006/relationships/hyperlink" Target="http://187.216.63.227/Transparencia/Consultapreg.aspx" TargetMode="Externa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hyperlink" Target="http://transparencia.asecoahuila.gob.mx/"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48592" y="548680"/>
            <a:ext cx="4594217" cy="1008112"/>
          </a:xfrm>
        </p:spPr>
        <p:txBody>
          <a:bodyPr>
            <a:normAutofit fontScale="90000"/>
          </a:bodyPr>
          <a:lstStyle/>
          <a:p>
            <a:r>
              <a:rPr lang="es-MX" sz="4400" b="1" dirty="0">
                <a:latin typeface="Berlin Sans FB Demi" pitchFamily="34" charset="0"/>
              </a:rPr>
              <a:t/>
            </a:r>
            <a:br>
              <a:rPr lang="es-MX" sz="4400" b="1" dirty="0">
                <a:latin typeface="Berlin Sans FB Demi" pitchFamily="34" charset="0"/>
              </a:rPr>
            </a:br>
            <a:r>
              <a:rPr lang="es-MX" b="1" dirty="0">
                <a:latin typeface="Berlin Sans FB Demi" pitchFamily="34" charset="0"/>
              </a:rPr>
              <a:t/>
            </a:r>
            <a:br>
              <a:rPr lang="es-MX" b="1" dirty="0">
                <a:latin typeface="Berlin Sans FB Demi" pitchFamily="34" charset="0"/>
              </a:rPr>
            </a:br>
            <a:r>
              <a:rPr lang="es-MX" b="1" dirty="0">
                <a:latin typeface="Berlin Sans FB Demi" pitchFamily="34" charset="0"/>
              </a:rPr>
              <a:t/>
            </a:r>
            <a:br>
              <a:rPr lang="es-MX" b="1" dirty="0">
                <a:latin typeface="Berlin Sans FB Demi" pitchFamily="34" charset="0"/>
              </a:rPr>
            </a:br>
            <a:r>
              <a:rPr lang="es-MX" sz="4400" b="1" dirty="0">
                <a:solidFill>
                  <a:srgbClr val="986918"/>
                </a:solidFill>
                <a:latin typeface="Berlin Sans FB Demi" pitchFamily="34" charset="0"/>
              </a:rPr>
              <a:t>PRESUPUESTO CIUDADANO</a:t>
            </a:r>
            <a:r>
              <a:rPr lang="es-MX" b="1" dirty="0">
                <a:solidFill>
                  <a:srgbClr val="986918"/>
                </a:solidFill>
                <a:latin typeface="Berlin Sans FB Demi" pitchFamily="34" charset="0"/>
              </a:rPr>
              <a:t> </a:t>
            </a:r>
            <a:r>
              <a:rPr lang="es-MX" sz="4400" b="1" dirty="0">
                <a:solidFill>
                  <a:srgbClr val="986918"/>
                </a:solidFill>
                <a:latin typeface="Berlin Sans FB Demi" pitchFamily="34" charset="0"/>
              </a:rPr>
              <a:t>2016</a:t>
            </a:r>
            <a:r>
              <a:rPr lang="es-MX" sz="4400" b="1" dirty="0">
                <a:solidFill>
                  <a:srgbClr val="E65F00"/>
                </a:solidFill>
                <a:latin typeface="Berlin Sans FB Demi" pitchFamily="34" charset="0"/>
              </a:rPr>
              <a:t/>
            </a:r>
            <a:br>
              <a:rPr lang="es-MX" sz="4400" b="1" dirty="0">
                <a:solidFill>
                  <a:srgbClr val="E65F00"/>
                </a:solidFill>
                <a:latin typeface="Berlin Sans FB Demi" pitchFamily="34" charset="0"/>
              </a:rPr>
            </a:br>
            <a:r>
              <a:rPr lang="es-MX" sz="4400" b="1" dirty="0">
                <a:solidFill>
                  <a:srgbClr val="E65F00"/>
                </a:solidFill>
                <a:latin typeface="Berlin Sans FB Demi" pitchFamily="34" charset="0"/>
              </a:rPr>
              <a:t/>
            </a:r>
            <a:br>
              <a:rPr lang="es-MX" sz="4400" b="1" dirty="0">
                <a:solidFill>
                  <a:srgbClr val="E65F00"/>
                </a:solidFill>
                <a:latin typeface="Berlin Sans FB Demi" pitchFamily="34" charset="0"/>
              </a:rPr>
            </a:br>
            <a:r>
              <a:rPr lang="es-MX" sz="4400" b="1" dirty="0">
                <a:latin typeface="Berlin Sans FB Demi" pitchFamily="34" charset="0"/>
              </a:rPr>
              <a:t/>
            </a:r>
            <a:br>
              <a:rPr lang="es-MX" sz="4400" b="1" dirty="0">
                <a:latin typeface="Berlin Sans FB Demi" pitchFamily="34" charset="0"/>
              </a:rPr>
            </a:br>
            <a:endParaRPr lang="es-MX" sz="4400" b="1" dirty="0">
              <a:latin typeface="Berlin Sans FB Demi" pitchFamily="34" charset="0"/>
            </a:endParaRPr>
          </a:p>
        </p:txBody>
      </p:sp>
      <p:sp>
        <p:nvSpPr>
          <p:cNvPr id="4" name="3 Rectángulo"/>
          <p:cNvSpPr/>
          <p:nvPr/>
        </p:nvSpPr>
        <p:spPr>
          <a:xfrm>
            <a:off x="3730241" y="2644170"/>
            <a:ext cx="5112568" cy="1569660"/>
          </a:xfrm>
          <a:prstGeom prst="rect">
            <a:avLst/>
          </a:prstGeom>
        </p:spPr>
        <p:txBody>
          <a:bodyPr wrap="square">
            <a:spAutoFit/>
          </a:bodyPr>
          <a:lstStyle/>
          <a:p>
            <a:pPr algn="ctr"/>
            <a:r>
              <a:rPr lang="es-MX" sz="3200" b="1" dirty="0">
                <a:solidFill>
                  <a:srgbClr val="806542"/>
                </a:solidFill>
                <a:latin typeface="Berlin Sans FB Demi" pitchFamily="34" charset="0"/>
              </a:rPr>
              <a:t>MUNICIPIO DE ESCOBEDO, COAHUILA DE ZARAGOZA.</a:t>
            </a:r>
            <a:endParaRPr lang="es-MX" sz="3200" dirty="0">
              <a:solidFill>
                <a:srgbClr val="806542"/>
              </a:solidFill>
            </a:endParaRPr>
          </a:p>
        </p:txBody>
      </p:sp>
      <p:pic>
        <p:nvPicPr>
          <p:cNvPr id="6" name="Imagen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703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1391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83568" y="548680"/>
            <a:ext cx="7488832" cy="5760640"/>
          </a:xfrm>
        </p:spPr>
        <p:txBody>
          <a:bodyPr>
            <a:normAutofit/>
          </a:bodyPr>
          <a:lstStyle/>
          <a:p>
            <a:r>
              <a:rPr lang="es-MX" sz="2800" b="1" dirty="0">
                <a:solidFill>
                  <a:srgbClr val="986918"/>
                </a:solidFill>
                <a:latin typeface="+mj-lt"/>
              </a:rPr>
              <a:t>¿En qué se gasta el Presupuesto?</a:t>
            </a:r>
          </a:p>
          <a:p>
            <a:endParaRPr lang="es-MX" sz="1600" b="1" dirty="0">
              <a:solidFill>
                <a:srgbClr val="0070C0"/>
              </a:solidFill>
              <a:latin typeface="+mj-lt"/>
            </a:endParaRPr>
          </a:p>
          <a:p>
            <a:pPr algn="just"/>
            <a:r>
              <a:rPr lang="es-MX" sz="1600" b="1" dirty="0">
                <a:solidFill>
                  <a:schemeClr val="tx1"/>
                </a:solidFill>
                <a:latin typeface="+mj-lt"/>
              </a:rPr>
              <a:t>El Clasificador por Objeto del Gasto (COG) permite la obtención de información para el análisis y seguimiento de la gestión financiera gubernamental, es considerado la clasificación operativa que permite conocer en qué se gasta, (base del registro de las transacciones económico-financieras) y a su vez permite cuantificar la demanda de bienes y servicios que realiza el Sector Público.</a:t>
            </a:r>
          </a:p>
          <a:p>
            <a:pPr algn="just"/>
            <a:endParaRPr lang="es-MX" sz="1600" b="1" dirty="0">
              <a:solidFill>
                <a:schemeClr val="tx1"/>
              </a:solidFill>
              <a:latin typeface="+mj-lt"/>
            </a:endParaRPr>
          </a:p>
          <a:p>
            <a:pPr algn="just"/>
            <a:endParaRPr lang="es-MX" sz="1600" b="1" dirty="0">
              <a:solidFill>
                <a:schemeClr val="tx1"/>
              </a:solidFill>
              <a:latin typeface="+mj-lt"/>
            </a:endParaRPr>
          </a:p>
          <a:p>
            <a:pPr algn="just"/>
            <a:endParaRPr lang="es-MX" sz="1600" b="1" dirty="0">
              <a:solidFill>
                <a:srgbClr val="0070C0"/>
              </a:solidFill>
              <a:latin typeface="+mj-lt"/>
            </a:endParaRPr>
          </a:p>
          <a:p>
            <a:pPr algn="just"/>
            <a:endParaRPr lang="es-MX" sz="1600" b="1" dirty="0">
              <a:solidFill>
                <a:srgbClr val="0070C0"/>
              </a:solidFill>
              <a:latin typeface="+mj-lt"/>
            </a:endParaRPr>
          </a:p>
          <a:p>
            <a:pPr algn="just"/>
            <a:endParaRPr lang="es-MX" sz="1600" b="1" dirty="0">
              <a:solidFill>
                <a:srgbClr val="0070C0"/>
              </a:solidFill>
              <a:latin typeface="+mj-lt"/>
            </a:endParaRPr>
          </a:p>
          <a:p>
            <a:pPr algn="just"/>
            <a:endParaRPr lang="es-MX" sz="1600" b="1" dirty="0">
              <a:solidFill>
                <a:srgbClr val="0070C0"/>
              </a:solidFill>
              <a:latin typeface="+mj-lt"/>
            </a:endParaRPr>
          </a:p>
          <a:p>
            <a:endParaRPr lang="es-MX" dirty="0"/>
          </a:p>
        </p:txBody>
      </p:sp>
      <p:pic>
        <p:nvPicPr>
          <p:cNvPr id="6146" name="Picture 2" descr="http://s3-eu-west-1.amazonaws.com/rankia/images/valoraciones/0016/8193/ganar-dinero-en-internet.png?141140348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7036" y="4078772"/>
            <a:ext cx="1504620" cy="153755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a 1"/>
          <p:cNvGraphicFramePr>
            <a:graphicFrameLocks noGrp="1"/>
          </p:cNvGraphicFramePr>
          <p:nvPr>
            <p:extLst>
              <p:ext uri="{D42A27DB-BD31-4B8C-83A1-F6EECF244321}">
                <p14:modId xmlns:p14="http://schemas.microsoft.com/office/powerpoint/2010/main" val="3944995473"/>
              </p:ext>
            </p:extLst>
          </p:nvPr>
        </p:nvGraphicFramePr>
        <p:xfrm>
          <a:off x="406036" y="3269367"/>
          <a:ext cx="6731000" cy="2346960"/>
        </p:xfrm>
        <a:graphic>
          <a:graphicData uri="http://schemas.openxmlformats.org/drawingml/2006/table">
            <a:tbl>
              <a:tblPr>
                <a:tableStyleId>{93296810-A885-4BE3-A3E7-6D5BEEA58F35}</a:tableStyleId>
              </a:tblPr>
              <a:tblGrid>
                <a:gridCol w="965200">
                  <a:extLst>
                    <a:ext uri="{9D8B030D-6E8A-4147-A177-3AD203B41FA5}">
                      <a16:colId xmlns:a16="http://schemas.microsoft.com/office/drawing/2014/main" xmlns="" val="20000"/>
                    </a:ext>
                  </a:extLst>
                </a:gridCol>
                <a:gridCol w="4343400">
                  <a:extLst>
                    <a:ext uri="{9D8B030D-6E8A-4147-A177-3AD203B41FA5}">
                      <a16:colId xmlns:a16="http://schemas.microsoft.com/office/drawing/2014/main" xmlns="" val="20001"/>
                    </a:ext>
                  </a:extLst>
                </a:gridCol>
                <a:gridCol w="1422400">
                  <a:extLst>
                    <a:ext uri="{9D8B030D-6E8A-4147-A177-3AD203B41FA5}">
                      <a16:colId xmlns:a16="http://schemas.microsoft.com/office/drawing/2014/main" xmlns="" val="20002"/>
                    </a:ext>
                  </a:extLst>
                </a:gridCol>
              </a:tblGrid>
              <a:tr h="236220">
                <a:tc gridSpan="2">
                  <a:txBody>
                    <a:bodyPr/>
                    <a:lstStyle/>
                    <a:p>
                      <a:pPr algn="ctr" rtl="0" fontAlgn="ctr"/>
                      <a:r>
                        <a:rPr lang="es-MX" sz="1400" b="1" u="none" strike="noStrike" dirty="0">
                          <a:effectLst/>
                        </a:rPr>
                        <a:t>CAPÍTULO</a:t>
                      </a:r>
                      <a:endParaRPr lang="es-MX" sz="1400" b="1" i="0" u="none" strike="noStrike" dirty="0">
                        <a:solidFill>
                          <a:srgbClr val="FFFFFF"/>
                        </a:solidFill>
                        <a:effectLst/>
                        <a:latin typeface="Calibri" panose="020F0502020204030204" pitchFamily="34" charset="0"/>
                      </a:endParaRPr>
                    </a:p>
                  </a:txBody>
                  <a:tcPr marL="7620" marR="7620" marT="7620" marB="0" anchor="ctr"/>
                </a:tc>
                <a:tc hMerge="1">
                  <a:txBody>
                    <a:bodyPr/>
                    <a:lstStyle/>
                    <a:p>
                      <a:endParaRPr lang="es-MX"/>
                    </a:p>
                  </a:txBody>
                  <a:tcPr/>
                </a:tc>
                <a:tc>
                  <a:txBody>
                    <a:bodyPr/>
                    <a:lstStyle/>
                    <a:p>
                      <a:pPr algn="ctr" rtl="0" fontAlgn="ctr"/>
                      <a:r>
                        <a:rPr lang="es-MX" sz="1400" b="1" u="none" strike="noStrike" dirty="0">
                          <a:effectLst/>
                        </a:rPr>
                        <a:t>IMPORTE</a:t>
                      </a:r>
                      <a:endParaRPr lang="es-MX" sz="1400" b="1" i="0" u="none" strike="noStrike" dirty="0">
                        <a:solidFill>
                          <a:srgbClr val="FFFFFF"/>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0"/>
                  </a:ext>
                </a:extLst>
              </a:tr>
              <a:tr h="213360">
                <a:tc>
                  <a:txBody>
                    <a:bodyPr/>
                    <a:lstStyle/>
                    <a:p>
                      <a:pPr algn="ctr" rtl="0" fontAlgn="ctr"/>
                      <a:r>
                        <a:rPr lang="es-MX" sz="1200" u="none" strike="noStrike">
                          <a:effectLst/>
                        </a:rPr>
                        <a:t>1000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SERVICIOS PERSONALES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a:solidFill>
                            <a:srgbClr val="000000"/>
                          </a:solidFill>
                          <a:effectLst/>
                          <a:latin typeface="Calibri" panose="020F0502020204030204" pitchFamily="34" charset="0"/>
                        </a:rPr>
                        <a:t>$8,862,794.00</a:t>
                      </a:r>
                    </a:p>
                  </a:txBody>
                  <a:tcPr marL="7620" marT="7620" marB="0" anchor="ctr"/>
                </a:tc>
                <a:extLst>
                  <a:ext uri="{0D108BD9-81ED-4DB2-BD59-A6C34878D82A}">
                    <a16:rowId xmlns:a16="http://schemas.microsoft.com/office/drawing/2014/main" xmlns="" val="10001"/>
                  </a:ext>
                </a:extLst>
              </a:tr>
              <a:tr h="205740">
                <a:tc>
                  <a:txBody>
                    <a:bodyPr/>
                    <a:lstStyle/>
                    <a:p>
                      <a:pPr algn="ctr" rtl="0" fontAlgn="ctr"/>
                      <a:r>
                        <a:rPr lang="es-MX" sz="1200" u="none" strike="noStrike">
                          <a:effectLst/>
                        </a:rPr>
                        <a:t>2000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dirty="0">
                          <a:effectLst/>
                        </a:rPr>
                        <a:t>MATERIALES Y SUMINISTROS</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a:solidFill>
                            <a:srgbClr val="000000"/>
                          </a:solidFill>
                          <a:effectLst/>
                          <a:latin typeface="Calibri" panose="020F0502020204030204" pitchFamily="34" charset="0"/>
                        </a:rPr>
                        <a:t>$3,101,750.00</a:t>
                      </a:r>
                    </a:p>
                  </a:txBody>
                  <a:tcPr marL="7620" marT="7620" marB="0" anchor="ctr"/>
                </a:tc>
                <a:extLst>
                  <a:ext uri="{0D108BD9-81ED-4DB2-BD59-A6C34878D82A}">
                    <a16:rowId xmlns:a16="http://schemas.microsoft.com/office/drawing/2014/main" xmlns="" val="10002"/>
                  </a:ext>
                </a:extLst>
              </a:tr>
              <a:tr h="205740">
                <a:tc>
                  <a:txBody>
                    <a:bodyPr/>
                    <a:lstStyle/>
                    <a:p>
                      <a:pPr algn="ctr" rtl="0" fontAlgn="ctr"/>
                      <a:r>
                        <a:rPr lang="es-MX" sz="1200" u="none" strike="noStrike">
                          <a:effectLst/>
                        </a:rPr>
                        <a:t>3000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SERVICIOS GENERALES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a:solidFill>
                            <a:srgbClr val="000000"/>
                          </a:solidFill>
                          <a:effectLst/>
                          <a:latin typeface="Calibri" panose="020F0502020204030204" pitchFamily="34" charset="0"/>
                        </a:rPr>
                        <a:t>$4,135,248.00</a:t>
                      </a:r>
                    </a:p>
                  </a:txBody>
                  <a:tcPr marL="7620" marT="7620" marB="0" anchor="ctr"/>
                </a:tc>
                <a:extLst>
                  <a:ext uri="{0D108BD9-81ED-4DB2-BD59-A6C34878D82A}">
                    <a16:rowId xmlns:a16="http://schemas.microsoft.com/office/drawing/2014/main" xmlns="" val="10003"/>
                  </a:ext>
                </a:extLst>
              </a:tr>
              <a:tr h="205740">
                <a:tc>
                  <a:txBody>
                    <a:bodyPr/>
                    <a:lstStyle/>
                    <a:p>
                      <a:pPr algn="ctr" rtl="0" fontAlgn="ctr"/>
                      <a:r>
                        <a:rPr lang="es-MX" sz="1200" u="none" strike="noStrike">
                          <a:effectLst/>
                        </a:rPr>
                        <a:t>4000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dirty="0">
                          <a:effectLst/>
                        </a:rPr>
                        <a:t>TRANSFERENCIAS, ASIGNACIONES, SUBSIDIOS Y OTRAS AYUDAS</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a:solidFill>
                            <a:srgbClr val="000000"/>
                          </a:solidFill>
                          <a:effectLst/>
                          <a:latin typeface="Calibri" panose="020F0502020204030204" pitchFamily="34" charset="0"/>
                        </a:rPr>
                        <a:t>$1,109,000.00</a:t>
                      </a:r>
                    </a:p>
                  </a:txBody>
                  <a:tcPr marL="7620" marT="7620" marB="0" anchor="ctr"/>
                </a:tc>
                <a:extLst>
                  <a:ext uri="{0D108BD9-81ED-4DB2-BD59-A6C34878D82A}">
                    <a16:rowId xmlns:a16="http://schemas.microsoft.com/office/drawing/2014/main" xmlns="" val="10004"/>
                  </a:ext>
                </a:extLst>
              </a:tr>
              <a:tr h="205740">
                <a:tc>
                  <a:txBody>
                    <a:bodyPr/>
                    <a:lstStyle/>
                    <a:p>
                      <a:pPr algn="ctr" rtl="0" fontAlgn="ctr"/>
                      <a:r>
                        <a:rPr lang="es-MX" sz="1200" u="none" strike="noStrike">
                          <a:effectLst/>
                        </a:rPr>
                        <a:t>5000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dirty="0">
                          <a:effectLst/>
                        </a:rPr>
                        <a:t>BIENES MUEBLES, INMUEBLES E INTANGIBLES</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a:solidFill>
                            <a:srgbClr val="000000"/>
                          </a:solidFill>
                          <a:effectLst/>
                          <a:latin typeface="Calibri" panose="020F0502020204030204" pitchFamily="34" charset="0"/>
                        </a:rPr>
                        <a:t>$325,000.00</a:t>
                      </a:r>
                    </a:p>
                  </a:txBody>
                  <a:tcPr marL="7620" marT="7620" marB="0" anchor="ctr"/>
                </a:tc>
                <a:extLst>
                  <a:ext uri="{0D108BD9-81ED-4DB2-BD59-A6C34878D82A}">
                    <a16:rowId xmlns:a16="http://schemas.microsoft.com/office/drawing/2014/main" xmlns="" val="10005"/>
                  </a:ext>
                </a:extLst>
              </a:tr>
              <a:tr h="205740">
                <a:tc>
                  <a:txBody>
                    <a:bodyPr/>
                    <a:lstStyle/>
                    <a:p>
                      <a:pPr algn="ctr" rtl="0" fontAlgn="ctr"/>
                      <a:r>
                        <a:rPr lang="es-MX" sz="1200" u="none" strike="noStrike">
                          <a:effectLst/>
                        </a:rPr>
                        <a:t>6000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INVERSIÓN PÚBLICA</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a:solidFill>
                            <a:srgbClr val="000000"/>
                          </a:solidFill>
                          <a:effectLst/>
                          <a:latin typeface="Calibri" panose="020F0502020204030204" pitchFamily="34" charset="0"/>
                        </a:rPr>
                        <a:t>$13,782,971.99</a:t>
                      </a:r>
                    </a:p>
                  </a:txBody>
                  <a:tcPr marL="7620" marT="7620" marB="0" anchor="ctr"/>
                </a:tc>
                <a:extLst>
                  <a:ext uri="{0D108BD9-81ED-4DB2-BD59-A6C34878D82A}">
                    <a16:rowId xmlns:a16="http://schemas.microsoft.com/office/drawing/2014/main" xmlns="" val="10006"/>
                  </a:ext>
                </a:extLst>
              </a:tr>
              <a:tr h="213360">
                <a:tc>
                  <a:txBody>
                    <a:bodyPr/>
                    <a:lstStyle/>
                    <a:p>
                      <a:pPr algn="ctr" rtl="0" fontAlgn="ctr"/>
                      <a:r>
                        <a:rPr lang="es-MX" sz="1200" u="none" strike="noStrike">
                          <a:effectLst/>
                        </a:rPr>
                        <a:t>7000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INVERSIONES FINANCIERAS Y OTRAS PROVISIONES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a:solidFill>
                            <a:srgbClr val="000000"/>
                          </a:solidFill>
                          <a:effectLst/>
                          <a:latin typeface="Calibri" panose="020F0502020204030204" pitchFamily="34" charset="0"/>
                        </a:rPr>
                        <a:t>$0.00</a:t>
                      </a:r>
                    </a:p>
                  </a:txBody>
                  <a:tcPr marL="7620" marT="7620" marB="0" anchor="ctr"/>
                </a:tc>
                <a:extLst>
                  <a:ext uri="{0D108BD9-81ED-4DB2-BD59-A6C34878D82A}">
                    <a16:rowId xmlns:a16="http://schemas.microsoft.com/office/drawing/2014/main" xmlns="" val="10007"/>
                  </a:ext>
                </a:extLst>
              </a:tr>
              <a:tr h="205740">
                <a:tc>
                  <a:txBody>
                    <a:bodyPr/>
                    <a:lstStyle/>
                    <a:p>
                      <a:pPr algn="ctr" rtl="0" fontAlgn="ctr"/>
                      <a:r>
                        <a:rPr lang="es-MX" sz="1200" u="none" strike="noStrike">
                          <a:effectLst/>
                        </a:rPr>
                        <a:t>8000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PARTICIPACIONES Y APORTACIONES </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a:solidFill>
                            <a:srgbClr val="000000"/>
                          </a:solidFill>
                          <a:effectLst/>
                          <a:latin typeface="Calibri" panose="020F0502020204030204" pitchFamily="34" charset="0"/>
                        </a:rPr>
                        <a:t>$0.00</a:t>
                      </a:r>
                    </a:p>
                  </a:txBody>
                  <a:tcPr marL="7620" marT="7620" marB="0" anchor="ctr"/>
                </a:tc>
                <a:extLst>
                  <a:ext uri="{0D108BD9-81ED-4DB2-BD59-A6C34878D82A}">
                    <a16:rowId xmlns:a16="http://schemas.microsoft.com/office/drawing/2014/main" xmlns="" val="10008"/>
                  </a:ext>
                </a:extLst>
              </a:tr>
              <a:tr h="213360">
                <a:tc>
                  <a:txBody>
                    <a:bodyPr/>
                    <a:lstStyle/>
                    <a:p>
                      <a:pPr algn="ctr" rtl="0" fontAlgn="ctr"/>
                      <a:r>
                        <a:rPr lang="es-MX" sz="1200" u="none" strike="noStrike">
                          <a:effectLst/>
                        </a:rPr>
                        <a:t>9000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DEUDA PÚBLICA</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a:solidFill>
                            <a:srgbClr val="000000"/>
                          </a:solidFill>
                          <a:effectLst/>
                          <a:latin typeface="Calibri" panose="020F0502020204030204" pitchFamily="34" charset="0"/>
                        </a:rPr>
                        <a:t>$0.00</a:t>
                      </a:r>
                    </a:p>
                  </a:txBody>
                  <a:tcPr marL="7620" marT="7620" marB="0" anchor="ctr"/>
                </a:tc>
                <a:extLst>
                  <a:ext uri="{0D108BD9-81ED-4DB2-BD59-A6C34878D82A}">
                    <a16:rowId xmlns:a16="http://schemas.microsoft.com/office/drawing/2014/main" xmlns="" val="10009"/>
                  </a:ext>
                </a:extLst>
              </a:tr>
              <a:tr h="236220">
                <a:tc gridSpan="2">
                  <a:txBody>
                    <a:bodyPr/>
                    <a:lstStyle/>
                    <a:p>
                      <a:pPr algn="ctr" fontAlgn="ctr"/>
                      <a:r>
                        <a:rPr lang="es-MX" sz="1400" b="1" u="none" strike="noStrike" dirty="0">
                          <a:effectLst/>
                        </a:rPr>
                        <a:t>TOTAL</a:t>
                      </a:r>
                      <a:endParaRPr lang="es-MX" sz="1400" b="1" i="0" u="none" strike="noStrike" dirty="0">
                        <a:solidFill>
                          <a:srgbClr val="FFFFFF"/>
                        </a:solidFill>
                        <a:effectLst/>
                        <a:latin typeface="Calibri" panose="020F0502020204030204" pitchFamily="34" charset="0"/>
                      </a:endParaRPr>
                    </a:p>
                  </a:txBody>
                  <a:tcPr marL="7620" marR="7620" marT="7620" marB="0" anchor="ctr"/>
                </a:tc>
                <a:tc hMerge="1">
                  <a:txBody>
                    <a:bodyPr/>
                    <a:lstStyle/>
                    <a:p>
                      <a:endParaRPr lang="es-MX"/>
                    </a:p>
                  </a:txBody>
                  <a:tcPr/>
                </a:tc>
                <a:tc>
                  <a:txBody>
                    <a:bodyPr/>
                    <a:lstStyle/>
                    <a:p>
                      <a:pPr algn="r" rtl="0" fontAlgn="ctr"/>
                      <a:r>
                        <a:rPr lang="es-MX" sz="1400" b="1" i="0" u="none" strike="noStrike" dirty="0">
                          <a:solidFill>
                            <a:schemeClr val="tx1"/>
                          </a:solidFill>
                          <a:effectLst/>
                          <a:latin typeface="Calibri" panose="020F0502020204030204" pitchFamily="34" charset="0"/>
                        </a:rPr>
                        <a:t>$31,316,763.99</a:t>
                      </a:r>
                    </a:p>
                  </a:txBody>
                  <a:tcPr marL="7620" marT="7620" marB="0" anchor="ct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2967713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971600" y="562029"/>
            <a:ext cx="7272808" cy="4585871"/>
          </a:xfrm>
          <a:prstGeom prst="rect">
            <a:avLst/>
          </a:prstGeom>
        </p:spPr>
        <p:txBody>
          <a:bodyPr wrap="square">
            <a:spAutoFit/>
          </a:bodyPr>
          <a:lstStyle/>
          <a:p>
            <a:pPr algn="ctr"/>
            <a:endParaRPr lang="es-MX" sz="2800" b="1" dirty="0">
              <a:solidFill>
                <a:schemeClr val="accent3">
                  <a:lumMod val="75000"/>
                </a:schemeClr>
              </a:solidFill>
            </a:endParaRPr>
          </a:p>
          <a:p>
            <a:pPr algn="ctr"/>
            <a:r>
              <a:rPr lang="es-MX" sz="2800" b="1" dirty="0">
                <a:solidFill>
                  <a:srgbClr val="986918"/>
                </a:solidFill>
              </a:rPr>
              <a:t>                          ¿Se está trabajando para mejorar el Presupuesto?</a:t>
            </a:r>
          </a:p>
          <a:p>
            <a:pPr algn="just"/>
            <a:endParaRPr lang="es-MX" sz="1600" b="1" dirty="0"/>
          </a:p>
          <a:p>
            <a:pPr algn="just"/>
            <a:r>
              <a:rPr lang="es-MX" sz="1600" b="1" dirty="0"/>
              <a:t>- Si. </a:t>
            </a:r>
          </a:p>
          <a:p>
            <a:pPr algn="just"/>
            <a:endParaRPr lang="es-MX" sz="1600" b="1" dirty="0"/>
          </a:p>
          <a:p>
            <a:pPr algn="just"/>
            <a:r>
              <a:rPr lang="es-MX" sz="1600" b="1" dirty="0"/>
              <a:t>- Fortaleciendo el Presupuesto basado en Resultados con la finalidad de orientar las acciones gubernamentales hacía la generación del valor público.</a:t>
            </a:r>
          </a:p>
          <a:p>
            <a:pPr algn="just"/>
            <a:endParaRPr lang="es-MX" sz="1600" b="1" dirty="0"/>
          </a:p>
          <a:p>
            <a:pPr algn="just"/>
            <a:r>
              <a:rPr lang="es-MX" sz="1600" b="1" dirty="0"/>
              <a:t>- Fortaleciendo las estructuras orgánicas y funcionales de las instituciones públicas.</a:t>
            </a:r>
          </a:p>
          <a:p>
            <a:pPr algn="just"/>
            <a:endParaRPr lang="es-MX" sz="1600" b="1" dirty="0"/>
          </a:p>
          <a:p>
            <a:pPr algn="just"/>
            <a:r>
              <a:rPr lang="es-MX" sz="1600" b="1" dirty="0"/>
              <a:t>- Regulando el ciclo presupuestarios con base en los principios de eficiencia, transparencia y honradez.</a:t>
            </a:r>
          </a:p>
          <a:p>
            <a:pPr algn="just"/>
            <a:endParaRPr lang="es-MX" sz="1600" b="1" dirty="0"/>
          </a:p>
          <a:p>
            <a:pPr algn="just"/>
            <a:r>
              <a:rPr lang="es-MX" sz="1600" b="1" dirty="0"/>
              <a:t>Todos estos esfuerzos se seguirán reflejando en más obras y mejores servicios públicos de calidad.</a:t>
            </a:r>
          </a:p>
        </p:txBody>
      </p:sp>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95" b="7797"/>
          <a:stretch/>
        </p:blipFill>
        <p:spPr bwMode="auto">
          <a:xfrm>
            <a:off x="1054574" y="908720"/>
            <a:ext cx="1734511" cy="981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http://www.ctm-media.com/openads/adimage.php?filename=man-with-dollar-sign-02_2.png&amp;contentty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5115572"/>
            <a:ext cx="136815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encrypted-tbn2.gstatic.com/images?q=tbn:ANd9GcQ1avRlUM4FRnqzzhJQScOG4cCcxkpV-lNHgoNGFtLPbEP7cTB4z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4574" y="5263867"/>
            <a:ext cx="1071562" cy="1071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114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5774" y="2348879"/>
            <a:ext cx="940272" cy="1093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319857" y="1844824"/>
            <a:ext cx="4836319" cy="584775"/>
          </a:xfrm>
          <a:prstGeom prst="rect">
            <a:avLst/>
          </a:prstGeom>
          <a:noFill/>
        </p:spPr>
        <p:txBody>
          <a:bodyPr wrap="square">
            <a:spAutoFit/>
          </a:bodyPr>
          <a:lstStyle/>
          <a:p>
            <a:pPr algn="just"/>
            <a:r>
              <a:rPr lang="es-MX" sz="1600" b="1" dirty="0"/>
              <a:t>El Presupuesto se elabora de las siguientes maneras:</a:t>
            </a:r>
          </a:p>
          <a:p>
            <a:pPr algn="just"/>
            <a:endParaRPr lang="es-MX" sz="1600" b="1" dirty="0"/>
          </a:p>
        </p:txBody>
      </p:sp>
      <p:sp>
        <p:nvSpPr>
          <p:cNvPr id="2" name="1 CuadroTexto"/>
          <p:cNvSpPr txBox="1"/>
          <p:nvPr/>
        </p:nvSpPr>
        <p:spPr>
          <a:xfrm>
            <a:off x="1676840" y="692696"/>
            <a:ext cx="6696744" cy="584775"/>
          </a:xfrm>
          <a:prstGeom prst="rect">
            <a:avLst/>
          </a:prstGeom>
          <a:noFill/>
        </p:spPr>
        <p:txBody>
          <a:bodyPr wrap="square" rtlCol="0">
            <a:spAutoFit/>
          </a:bodyPr>
          <a:lstStyle/>
          <a:p>
            <a:pPr lvl="0" algn="ctr"/>
            <a:r>
              <a:rPr lang="es-MX" sz="3200" b="1" dirty="0">
                <a:solidFill>
                  <a:srgbClr val="986918"/>
                </a:solidFill>
              </a:rPr>
              <a:t>¿Cómo se organiza un presupuesto?</a:t>
            </a:r>
          </a:p>
        </p:txBody>
      </p:sp>
      <p:sp>
        <p:nvSpPr>
          <p:cNvPr id="8" name="7 Llamada con línea 2 (barra de énfasis)"/>
          <p:cNvSpPr/>
          <p:nvPr/>
        </p:nvSpPr>
        <p:spPr>
          <a:xfrm>
            <a:off x="4797904" y="2348880"/>
            <a:ext cx="3672407" cy="648072"/>
          </a:xfrm>
          <a:prstGeom prst="accentCallout2">
            <a:avLst>
              <a:gd name="adj1" fmla="val 18750"/>
              <a:gd name="adj2" fmla="val -8333"/>
              <a:gd name="adj3" fmla="val 18750"/>
              <a:gd name="adj4" fmla="val -16667"/>
              <a:gd name="adj5" fmla="val 101970"/>
              <a:gd name="adj6" fmla="val -54100"/>
            </a:avLst>
          </a:prstGeom>
          <a:solidFill>
            <a:srgbClr val="986918"/>
          </a:solidFill>
          <a:ln>
            <a:solidFill>
              <a:srgbClr val="986918"/>
            </a:solidFill>
          </a:ln>
          <a:scene3d>
            <a:camera prst="orthographicFront"/>
            <a:lightRig rig="contrasting" dir="t"/>
          </a:scene3d>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just"/>
            <a:r>
              <a:rPr lang="es-MX" sz="1200" b="1" dirty="0">
                <a:solidFill>
                  <a:schemeClr val="bg1"/>
                </a:solidFill>
              </a:rPr>
              <a:t>¿Quién lo gasta?</a:t>
            </a:r>
          </a:p>
          <a:p>
            <a:pPr lvl="0" algn="just"/>
            <a:r>
              <a:rPr lang="es-MX" sz="1200" dirty="0">
                <a:solidFill>
                  <a:schemeClr val="bg1"/>
                </a:solidFill>
              </a:rPr>
              <a:t>Es la dependencia o entidad encargada de realizar el gasto, esta Clasificación es Administrativa.</a:t>
            </a:r>
          </a:p>
        </p:txBody>
      </p:sp>
      <p:sp>
        <p:nvSpPr>
          <p:cNvPr id="15" name="14 Llamada con línea 2 (barra de énfasis)"/>
          <p:cNvSpPr/>
          <p:nvPr/>
        </p:nvSpPr>
        <p:spPr>
          <a:xfrm>
            <a:off x="4775480" y="4713695"/>
            <a:ext cx="3684952" cy="864095"/>
          </a:xfrm>
          <a:prstGeom prst="accentCallout2">
            <a:avLst>
              <a:gd name="adj1" fmla="val 18750"/>
              <a:gd name="adj2" fmla="val -8333"/>
              <a:gd name="adj3" fmla="val 18750"/>
              <a:gd name="adj4" fmla="val -16667"/>
              <a:gd name="adj5" fmla="val 96706"/>
              <a:gd name="adj6" fmla="val -50741"/>
            </a:avLst>
          </a:prstGeom>
          <a:solidFill>
            <a:srgbClr val="986918"/>
          </a:solidFill>
          <a:ln>
            <a:solidFill>
              <a:srgbClr val="986918"/>
            </a:solidFill>
          </a:ln>
          <a:scene3d>
            <a:camera prst="orthographicFront"/>
            <a:lightRig rig="balanced" dir="t"/>
          </a:scene3d>
          <a:sp3d prstMaterial="matte"/>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just"/>
            <a:endParaRPr lang="es-MX" sz="1200" b="1" dirty="0">
              <a:solidFill>
                <a:schemeClr val="bg1"/>
              </a:solidFill>
            </a:endParaRPr>
          </a:p>
          <a:p>
            <a:pPr lvl="0" algn="just"/>
            <a:r>
              <a:rPr lang="es-MX" sz="1200" b="1" dirty="0">
                <a:solidFill>
                  <a:schemeClr val="bg1"/>
                </a:solidFill>
              </a:rPr>
              <a:t>¿Para qué se gasta?</a:t>
            </a:r>
          </a:p>
          <a:p>
            <a:pPr lvl="0" algn="just"/>
            <a:r>
              <a:rPr lang="es-MX" sz="1200" dirty="0">
                <a:solidFill>
                  <a:schemeClr val="bg1"/>
                </a:solidFill>
              </a:rPr>
              <a:t>El destino que tienen los recursos, como en salud, desarrollo económico, infraestructura, etc. esta Clasificación es Funcional del Gasto.</a:t>
            </a:r>
          </a:p>
          <a:p>
            <a:pPr lvl="0" algn="just"/>
            <a:r>
              <a:rPr lang="es-MX" sz="1200" b="1" dirty="0">
                <a:solidFill>
                  <a:schemeClr val="tx1"/>
                </a:solidFill>
              </a:rPr>
              <a:t>.</a:t>
            </a:r>
          </a:p>
        </p:txBody>
      </p:sp>
      <p:sp>
        <p:nvSpPr>
          <p:cNvPr id="16" name="15 Llamada con línea 2 (barra de énfasis)"/>
          <p:cNvSpPr/>
          <p:nvPr/>
        </p:nvSpPr>
        <p:spPr>
          <a:xfrm>
            <a:off x="4788025" y="3241552"/>
            <a:ext cx="3672407" cy="956504"/>
          </a:xfrm>
          <a:prstGeom prst="accentCallout2">
            <a:avLst>
              <a:gd name="adj1" fmla="val 18750"/>
              <a:gd name="adj2" fmla="val -8333"/>
              <a:gd name="adj3" fmla="val 18750"/>
              <a:gd name="adj4" fmla="val -16667"/>
              <a:gd name="adj5" fmla="val 86816"/>
              <a:gd name="adj6" fmla="val -51498"/>
            </a:avLst>
          </a:prstGeom>
          <a:solidFill>
            <a:srgbClr val="986918"/>
          </a:solidFill>
          <a:ln>
            <a:solidFill>
              <a:srgbClr val="986918"/>
            </a:solidFill>
          </a:ln>
          <a:scene3d>
            <a:camera prst="orthographicFront"/>
            <a:lightRig rig="balanced" dir="t"/>
          </a:scene3d>
          <a:sp3d prstMaterial="matte"/>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just"/>
            <a:endParaRPr lang="es-MX" sz="1200" b="1" dirty="0">
              <a:solidFill>
                <a:schemeClr val="tx1"/>
              </a:solidFill>
            </a:endParaRPr>
          </a:p>
          <a:p>
            <a:pPr lvl="0" algn="just"/>
            <a:r>
              <a:rPr lang="es-MX" sz="1200" b="1" dirty="0">
                <a:solidFill>
                  <a:schemeClr val="bg1"/>
                </a:solidFill>
              </a:rPr>
              <a:t>¿En qué se gasta?</a:t>
            </a:r>
          </a:p>
          <a:p>
            <a:pPr lvl="0" algn="just"/>
            <a:r>
              <a:rPr lang="es-MX" sz="1200" dirty="0">
                <a:solidFill>
                  <a:schemeClr val="bg1"/>
                </a:solidFill>
              </a:rPr>
              <a:t>En que se van a utilizar los recursos, como en inversión pública, nomina, entre otros, esta Clasificación es Objeto del Gasto.</a:t>
            </a:r>
          </a:p>
          <a:p>
            <a:pPr lvl="0" algn="just"/>
            <a:r>
              <a:rPr lang="es-MX" sz="1200" dirty="0">
                <a:solidFill>
                  <a:schemeClr val="tx1"/>
                </a:solidFill>
              </a:rPr>
              <a:t>.</a:t>
            </a:r>
          </a:p>
        </p:txBody>
      </p:sp>
      <p:pic>
        <p:nvPicPr>
          <p:cNvPr id="7170" name="Picture 2" descr="https://loseconomistasenlaweb.files.wordpress.com/2014/04/diner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76398">
            <a:off x="409800" y="233409"/>
            <a:ext cx="1503348" cy="150334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esoterismoyenergia.com/wp-content/uploads/2014/02/zzzzzzzzzzzzzzzzzzzzzzzzzzzzzzzzzzzzzzzzzzzzzzzzzzzzzzzzzzzzzzzzzzzzzdiner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5774" y="3641265"/>
            <a:ext cx="1516624" cy="108389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us.123rf.com/450wm/cteconsulting/cteconsulting1302/cteconsulting130200053/17937622-an-image-of-a-security-police-ic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4086" y="4958826"/>
            <a:ext cx="618964" cy="618964"/>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thumbs.dreamstime.com/thumb_592/1300554340gW6C1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23622" y="4973296"/>
            <a:ext cx="790464" cy="526976"/>
          </a:xfrm>
          <a:prstGeom prst="rect">
            <a:avLst/>
          </a:prstGeom>
          <a:noFill/>
          <a:extLst>
            <a:ext uri="{909E8E84-426E-40DD-AFC4-6F175D3DCCD1}">
              <a14:hiddenFill xmlns:a14="http://schemas.microsoft.com/office/drawing/2010/main">
                <a:solidFill>
                  <a:srgbClr val="FFFFFF"/>
                </a:solidFill>
              </a14:hiddenFill>
            </a:ext>
          </a:extLst>
        </p:spPr>
      </p:pic>
      <p:pic>
        <p:nvPicPr>
          <p:cNvPr id="7179"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14086" y="5577790"/>
            <a:ext cx="618964" cy="548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1" name="Picture 13" descr="http://us.cdn1.123rf.com/168nwm/texelart/texelart1202/texelart120200008/12164339-doctor-en-3d-con-un-maletin-y-un-estetoscopio-dictada-en-alta-resolucion-en-un-fondo-blanco-con-somb.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15938" y="5524584"/>
            <a:ext cx="598148" cy="816983"/>
          </a:xfrm>
          <a:prstGeom prst="rect">
            <a:avLst/>
          </a:prstGeom>
          <a:noFill/>
          <a:extLst>
            <a:ext uri="{909E8E84-426E-40DD-AFC4-6F175D3DCCD1}">
              <a14:hiddenFill xmlns:a14="http://schemas.microsoft.com/office/drawing/2010/main">
                <a:solidFill>
                  <a:srgbClr val="FFFFFF"/>
                </a:solidFill>
              </a14:hiddenFill>
            </a:ext>
          </a:extLst>
        </p:spPr>
      </p:pic>
      <p:pic>
        <p:nvPicPr>
          <p:cNvPr id="7185" name="Picture 17" descr="http://us.cdn4.123rf.com/168nwm/texelart/texelart1205/texelart120500001/13486766-3d-workers--team-of-work-rendered-at-high-resolution-on-a-white-background-with-diffuse-shadow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5838" y="4874833"/>
            <a:ext cx="691274" cy="625439"/>
          </a:xfrm>
          <a:prstGeom prst="rect">
            <a:avLst/>
          </a:prstGeom>
          <a:noFill/>
          <a:extLst>
            <a:ext uri="{909E8E84-426E-40DD-AFC4-6F175D3DCCD1}">
              <a14:hiddenFill xmlns:a14="http://schemas.microsoft.com/office/drawing/2010/main">
                <a:solidFill>
                  <a:srgbClr val="FFFFFF"/>
                </a:solidFill>
              </a14:hiddenFill>
            </a:ext>
          </a:extLst>
        </p:spPr>
      </p:pic>
      <p:pic>
        <p:nvPicPr>
          <p:cNvPr id="7187" name="Picture 19" descr="http://us.cdn4.123rf.com/168nwm/coramax/coramax1208/coramax120801756/14815598-3d-people--men--person-with-pointer-in-hand-close-to-blackboard-concept-of-education-and-learning.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4220" y="5527715"/>
            <a:ext cx="921554" cy="680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841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a:xfrm>
            <a:off x="971600" y="548680"/>
            <a:ext cx="7128792" cy="5256584"/>
          </a:xfrm>
        </p:spPr>
        <p:txBody>
          <a:bodyPr>
            <a:normAutofit/>
          </a:bodyPr>
          <a:lstStyle/>
          <a:p>
            <a:pPr>
              <a:lnSpc>
                <a:spcPct val="150000"/>
              </a:lnSpc>
            </a:pPr>
            <a:r>
              <a:rPr lang="es-MX" b="1" dirty="0">
                <a:solidFill>
                  <a:srgbClr val="986918"/>
                </a:solidFill>
              </a:rPr>
              <a:t>¿Qué pueden hacer los ciudadanos?</a:t>
            </a:r>
          </a:p>
          <a:p>
            <a:pPr algn="just">
              <a:lnSpc>
                <a:spcPct val="150000"/>
              </a:lnSpc>
            </a:pPr>
            <a:endParaRPr lang="es-MX" sz="1600" b="1" dirty="0">
              <a:solidFill>
                <a:srgbClr val="0070C0"/>
              </a:solidFill>
            </a:endParaRPr>
          </a:p>
          <a:p>
            <a:pPr algn="just">
              <a:lnSpc>
                <a:spcPct val="150000"/>
              </a:lnSpc>
            </a:pPr>
            <a:r>
              <a:rPr lang="es-MX" sz="1600" b="1" dirty="0">
                <a:solidFill>
                  <a:schemeClr val="tx1"/>
                </a:solidFill>
              </a:rPr>
              <a:t>Visitar la página en la cual se encuentra la información presupuestal del municipio: </a:t>
            </a:r>
          </a:p>
          <a:p>
            <a:pPr algn="just">
              <a:lnSpc>
                <a:spcPct val="150000"/>
              </a:lnSpc>
            </a:pPr>
            <a:endParaRPr lang="es-MX" sz="1600" b="1" dirty="0">
              <a:solidFill>
                <a:schemeClr val="tx1"/>
              </a:solidFill>
            </a:endParaRPr>
          </a:p>
          <a:p>
            <a:pPr algn="just">
              <a:lnSpc>
                <a:spcPct val="150000"/>
              </a:lnSpc>
            </a:pPr>
            <a:r>
              <a:rPr lang="es-MX" sz="1600" b="1">
                <a:solidFill>
                  <a:schemeClr val="tx1"/>
                </a:solidFill>
              </a:rPr>
              <a:t>www.icai.org.mx</a:t>
            </a:r>
            <a:endParaRPr lang="es-MX" sz="1600" b="1" dirty="0">
              <a:solidFill>
                <a:srgbClr val="FF0000"/>
              </a:solidFill>
            </a:endParaRPr>
          </a:p>
          <a:p>
            <a:pPr algn="just">
              <a:lnSpc>
                <a:spcPct val="150000"/>
              </a:lnSpc>
            </a:pPr>
            <a:r>
              <a:rPr lang="es-MX" sz="1600" b="1" dirty="0">
                <a:solidFill>
                  <a:schemeClr val="tx1"/>
                </a:solidFill>
                <a:hlinkClick r:id="rId2"/>
              </a:rPr>
              <a:t>http://187.216.63.227/Transparencia/Consultapreg.aspx</a:t>
            </a:r>
            <a:endParaRPr lang="es-MX" sz="1600" b="1" dirty="0">
              <a:solidFill>
                <a:schemeClr val="tx1"/>
              </a:solidFill>
            </a:endParaRPr>
          </a:p>
          <a:p>
            <a:pPr algn="just">
              <a:lnSpc>
                <a:spcPct val="150000"/>
              </a:lnSpc>
            </a:pPr>
            <a:r>
              <a:rPr lang="es-MX" sz="1600" b="1" dirty="0">
                <a:solidFill>
                  <a:schemeClr val="tx1"/>
                </a:solidFill>
                <a:hlinkClick r:id="rId3"/>
              </a:rPr>
              <a:t>http://187.216.63.227/Transparencia/Consultadoc.aspx</a:t>
            </a:r>
            <a:endParaRPr lang="es-MX" sz="1600" b="1" dirty="0">
              <a:solidFill>
                <a:schemeClr val="tx1"/>
              </a:solidFill>
            </a:endParaRPr>
          </a:p>
          <a:p>
            <a:pPr algn="just">
              <a:lnSpc>
                <a:spcPct val="150000"/>
              </a:lnSpc>
            </a:pPr>
            <a:r>
              <a:rPr lang="es-MX" sz="1600" b="1" dirty="0">
                <a:solidFill>
                  <a:schemeClr val="tx1"/>
                </a:solidFill>
                <a:hlinkClick r:id="rId4"/>
              </a:rPr>
              <a:t>http://transparencia.asecoahuila.gob.mx/</a:t>
            </a:r>
            <a:endParaRPr lang="es-MX" sz="1600" b="1" dirty="0">
              <a:solidFill>
                <a:schemeClr val="tx1"/>
              </a:solidFill>
            </a:endParaRPr>
          </a:p>
          <a:p>
            <a:pPr algn="just">
              <a:lnSpc>
                <a:spcPct val="150000"/>
              </a:lnSpc>
            </a:pPr>
            <a:endParaRPr lang="es-MX" sz="1600" b="1" dirty="0">
              <a:solidFill>
                <a:schemeClr val="tx1"/>
              </a:solidFill>
            </a:endParaRPr>
          </a:p>
          <a:p>
            <a:pPr algn="just">
              <a:lnSpc>
                <a:spcPct val="150000"/>
              </a:lnSpc>
            </a:pPr>
            <a:endParaRPr lang="es-MX" sz="1600" b="1" dirty="0">
              <a:solidFill>
                <a:schemeClr val="tx1"/>
              </a:solidFill>
            </a:endParaRPr>
          </a:p>
          <a:p>
            <a:pPr algn="just">
              <a:lnSpc>
                <a:spcPct val="150000"/>
              </a:lnSpc>
            </a:pPr>
            <a:endParaRPr lang="es-MX" sz="1600" b="1" dirty="0">
              <a:solidFill>
                <a:srgbClr val="0070C0"/>
              </a:solidFill>
            </a:endParaRPr>
          </a:p>
          <a:p>
            <a:endParaRPr lang="es-MX" dirty="0">
              <a:solidFill>
                <a:srgbClr val="0070C0"/>
              </a:solidFill>
            </a:endParaRPr>
          </a:p>
        </p:txBody>
      </p:sp>
      <p:sp>
        <p:nvSpPr>
          <p:cNvPr id="3" name="AutoShape 2" descr="data:image/jpeg;base64,/9j/4AAQSkZJRgABAQAAAQABAAD/2wCEAAkGBxQTERUUEBAUFBQUFBUVFBUTFRQVFRQVGBUWGBQVFBYYHCggGBolHRQUITEhJSkrLi4uGB8zODMsNygtLisBCgoKDg0OGhAQGCwcHBwsLCwsLCwsLCwsLCwsKywsLCwsLCwsKywsLCwsMSwsLSwsLCwsLCwrLCwtLCssKywsLP/AABEIANkA6QMBIgACEQEDEQH/xAAcAAEAAgMBAQEAAAAAAAAAAAAABAUCAwYBBwj/xABDEAABAwEFBAgDBQYEBwEAAAABAAIDEQQFEiExQVFhcQYTIjKBkaGxQsHRFCNScvAHFTOSsuFDU2LCJGNzgtLi8Rb/xAAYAQEAAwEAAAAAAAAAAAAAAAAAAQIDBP/EACIRAQEAAgICAwADAQAAAAAAAAABAhESIQMxE0FRQmGxIv/aAAwDAQACEQMRAD8A+4oiICIiAiIgIiICIiAiIgIiICIiAiIgIiICLwlYlx2BBmi1EO3rW6Vw1AKCSi0RWoHI5Hj8it6AiIgIiICIiAiIgIiICIiAiIgISvCvKIPDKFh9pbtNOYW2ijWxoogktcDoar1UPXlhq0+Gw81bWK1CRtRyI3FBIRFiSg9LgFgJQTQVXi9HBBlRZLEFZICwlGSzWqQoIU8aysdqIOFx/KfkVlIoVoagu0UewzY2AnXQ8wpCAiIgIiICIiAiIgIiICIvCgwL160qH1qdetJhtnckx7slW2qVezWpVtonVp49RHNrtEqxuq24Jhnk7snx0PmoNpmUAz5jms8ppeXb6O4rF7lgX5+S1yPUzFW5dsZHraHKvmmoRzClNcp0naQHLYHKMCvQ5UqyQXLS5yxLli4qEsHlRZlIcVGmKDfczu+OIPnX6KzVZcze+eQ9/qrNAREQEREBERAREQEREBERBSzvoSNxUd06l35ZzTG0aDtAbt65p9tG9dXisrn8m4sZZ1CnnUOS2cVDltS2sYyt1omWN2xGSVjB8Th5ak+VVXvmqu16H3QWDrpBRzh2AdQ07TxPtzXJ5HTguZ3UefD2Wp71nejaUf4H5FQTMtMMdzbDO8c7Gi2lS7JaMTQfPntUC0vUKz2zq3Z9068DvTKaaY3bpQ9ZYlBjnB2rYJljlGsqViXhco3XLwyqi7a96izPWMk63XbZ+sdiPdB/mP0QWV3w4WCupzPj+gpKIgIiICIiAiIgIiIC8J3r1RL0ZWJ3Ch8iglVXq5RspGjiORK3st8g+M+OajadJnSG3zwBskNn+0Rt/ixsNJg38cQOTyNrcjuqqG12CC1NbJZZOqklBc2ORro8WurHCrDlyOvFXLb2ftAPmFwPSK6WyWzrIiYJg0kSMFSdKY698ZkU14q2NVyiHeTpYHmOZha4eII2EEZEKG638D5LoLJZ3vbScNDwaVYatd/qFcxXcrBl1Mp2mg811S2xz2SVadGeiYZhltBD3ZFrAasbtBJ+I+nNdeuFsgEWUcsjBsaHnCP+05LoLmvcvd1clMXwu0xU1BG9c+WOU7rbHKXqLiRgIIIqDkVzF5ROhOdSw913yO4rqVhLGHAhwBByIOYKnx+S4X+keTxzOOIltirbVaArS/rmDH/8PIDXWMmpZxB3cCuVvWzzM0bXlmujOzKcoxwll1U2G+nRGmrdx2cirm7b4E1era8loq4BpNBxIyXJXHdjJHYrdOYGA5MDXYn7+1Qho9V9Ouy32GGMMgmhawbA9tSd5qak8SuW5OiYqV14gbVGlvpoyrmru+J7PMBgfE94OwgmlDWvDRc8+7HE0Zl+UAeya62nfelxcdnNoq5xoxpoR8TjrTgF1TGAAACgGgC4mwRy2d2RodoOjuDgutu+3CQbnDVu7iN4VUpaIiAiIgIiICIiAiIgLCdlWuG8EeizRByNUWVqbhe4bnEeq0l6qlsVLezaTsO9pHkrTrFW3uc43bngeeSnH2i3pMsTBqVnNIoZlotUk2WQc51aBrRUnWp12UXdrpx7Ud/3y6GRmVWucGnhXaruG2FpY9vwkOHgud6SPEzBFGRrieXAVa8ZNFRU0FTpvUy7XhkTWySAkClW1pTZrwWdvuVpJ9x9ajna4Va4Ea5EFU98XwGigdQep5L53dtqs1mdJIwF0riSHONQ0HUMGg56qZ0Ykfa7T1kgPVR5gnRz/hA5a+AUePDGd08mddayHgtNssOLNtK7a7RuB2eStC1QJ5j1zGDbUnkB/wDFtbLO2WO/cczbLHJHnI5mHMuZTYATk4mpOSn3f0OkfGyVk7B1jGvAwOoMQBpWvHcsem5Aj8FZdF+l9l+zwRy2iOOURNaWuNKYeyKk5AmlacVx5e3XPTXYLkkheete1xIFMNchU1rUcFd2Fg02hZSyB7y5pDhlQgggimwjxUeKWkwGxwp4j9FX/ir9pN9QVFd1D5KDFVpDm6j14Hgru0MxMVNCNm7JZNF9BKHNDht/RC2KsuuShLDtzHzVmgIiICIiAi8WLpmjVw80Rtmi0G1s3+QKw+3N2AnwU8arzx/UpeOdTVRxaidGOWL5XEt7G3aRuKcannK5u+30mdsxAOHiP7KuMysOmVQ5jiAMQpruNf8Acuehmz4bfkmlbasOsVffkrhFVtMjU19Pmtwl/XgVGvR1YnDkp0iXtvtLnENLMOYBNeIBWiO0ujcDIAW5g0qCMjoQajw3LfG/7qOjSSWN9BT3CwfYJH98YRu2+X1XTL0xs30qL/fPK7su7LR/ikuNanuuwNJFKaqgsj3vmET3NFQTUV2HTVddeUTqdkUNdo2Z12clx9qDo7TZ3uIp1uE0yyNBu4lZ5e2uHrTZf1k6ksDXYsdc3Cn4aUFcu8uu6GyysgJaG0xE7+e1UXTGIl8XVtLqONAASadmmnJXfR8TMgwuhc3Fi7zXA58+Ct45N9qeXdjrP3j91jpnpTZWtP7qBYZZnz4gG5M4bSOPBSZbuc2z0e4DQ5cTXJao5nws+7a3MDM0qRsrmpzyhhjdOe6aWh57MlK1plyXzK/XAPy1ou7v+Z0jqupUVrTSuxfPekeUg4hc8vbezp9o/ZfaMd2w72mRp8JX/IhXtvNCCNQargP2L3hWKaAnNrhI3k4YXU5Fg/mX0eSAvIaNvttV76UxW9lfjjB3iqqpWUkPHNWwAY0NGgFFVSOq8nwWTV5jwuDtx9Nvor0FUcrclZ3dJWNvDLyyQSUREBQprUa0b5qaos1mrmFbHW+2Xl5a/wCUN7ydSSsKLa+IjUFayuia+nFbftisSVmvKKyNsPtDxo4+/usX3k8UJANDXSmwj5rMtWuRipcI0nkyn2or8vOWTDlH2SSMiDmKEVLj7LmeveDRwoBteR6uBoPJdnaLKDsUJ93jYKcvoqcGnzVRNe4CpBpvb2hoR8Nd+pWE8uJhDSDyIpxz02q1tF0AgilKgglpLTnvpqosd2SNFGvxbDiqHlu7Hnl+qqtwq08mNYWFzwGlgrgNKVFKgk7TxVm68JCM4gORB93Kj6q1Mq2LC1pJJx0edKDOh3DnRZfZrWaVnDchXCNfICi2wtk0plZve1nbX1d2BiFPiwihqa7uCrp4W1Bniq0GoLQHUIzBNCXbNg1Uae7XmoktjquIAAoDroKn6qW7oXOxmPDNJpliYXbdlFXKrY2X1/iTaulEberbHZ34Rt7A3ZuGKo04qYOk32hrmso00xAEbtMxlnp4qPN0fZBY3PtLAJpHBjGvcCIwXDPdioCa7Ml7fsEEMML4Hwh1MEjWOZiOLMEgZmhy8RuWXJvx66SJbRK6HCdRQUy0By27vZaXxPLAHOOgFMt3BQrHeYJzV3FIHBRbKmTTmLxstGr5z0tj7TTxK+t3tF2SubFrs4aIprpFtcX5Flet7RDRoMhUgVqBmFETXOfs1txitsWtJD1RA24+7l+YNX6Is8WBtT3j6KruboxY7JR1nsscb6d7N7xXUB7qup4qbaZ/NTbvpEmmu2WmmQ1PotEDFiGZ1UljVVZg8ZKTc57Lhud7gLRIFtub4+Y9kFkiIgIiICxLAdQFkiDUbO38IWJsjd3qVvRTyqtwxv0jGxt4rXNYgATU5A7vopqwl7p5H2U8r+q/Fh+OGtd6PBIAbruP1VTe1/yxhuEMzcBm06E81KvEdo81SX02uHmE539Piw/Gu9+lNoYSGYNtOxXltXKy9OLaSQZmsO4RMBHmCujis5fb4mj/AD4/LG0n0X2a02SN4PWRsf8Ama13uFPOnxY/j5OLwlwtxSOPZbXQZ0FdFUW+1OqSXPIAJpiOdNitLSKlVNoYC6h0OR5HIqu6tMZPpzjppLS7CG4WnMjhxO1dRdENojYWttUzGEUIbI8DwFcvBXlr6KwWObq4HyPqxpeZC0kZmgFGjZn4hRr3nDG56DclpIrHxxh1XAvd+J5LifErKSziQUbF46K9ui4sRBcKk+i6GSysjFGtA4qFnAsuCetRLhG4ivrVXd1tkYaPeCN9CrSd4CgT2oBBIt8nZzU3oIW/e4Ymtc3J01e0cRqGDcAGkmh3Li7yvxgIaZGtqQKmtG1OpoCaBfWOi9ihjszBBI2VjhiMjSCJHHVwI2ZUpwQbIXGuEA0OYG0De7mdn6EG2uMctJZGfefw2gEENbQOxE65uG7WivcDWYnmgFKuJOQAGZ8guLsgNstbpnj7qGjqHgCYYzxoS8je6mxTEV0EakNC0WePJSQEpGqbRb7pZRhP4nE/L5LRKK0A1OSs42YQANAKKEskREBERAREQEREBYyHI8lkq+9Yy4spWge0mnMaoOKvMdo81SXsO7z+Svr0HbdzVFew7vj7FBs6PTht5xFwFDIW573Mc1vqQvrRC+f3F0UkfJFaC5rW42SjUuIBDhls0XWdJb0Fngc4d93ZYP8AUdvhqg+ZW8UcQNhI8ioNkY10rA80aXsDjuBcKqWx1MyqgkuLgONEHdX0K2yc1r2m+FI2CnouevNmJ7Rvc33Cuo5TJV7hRzu0eZ1Ve6MGZo/1V8s0HX3QygrwVN0ntj44pHsAc5rSQDoSN6vruZRp5KivtrXUa7Nr3NaRpUOcARXZqg4v952p4q9jW/lBPrVRpmvd33nzp6BdzH0eillIhY8sp2GGQ0La/wAWR2rWn4W5k6ncJp/Z+w69U3k17v6nLTeMZayr5XNYmbSFldV6S2JxfZbRg2uZ3o3/AJ2aHnkdxC+qx/s5h2yeTAPbNTY+g0A+J3k0/wBQKXKJ4VTHpa612SFojpLKB1sYDhU1IZGA7PC6gcdgbUVNV09ku8WeyiOtXuNXu/E9xq8+6k3ZckMBrGztaYjStOFMh4BZXiauY3m4+w+aouRNyXpWZC0zyUBKipe2N1ZTwaT6gKxVVc7auc7hTzNfkrVAREQEREBERAREQF4ULlqdOEHC3qO27mqe3srT9bCrm9u+7mqufUIJUl9WyKKOCB8TQGDtYDJKARkAO74lQpbLPhxTOlmc41Je7ERlsaMmDgFcSz02bB7BaTbSgp4bEZTTTePqrGC5Ws1zWXX9rFTM6nfzW37fwCD2VgAoAqxkJEzSBtPsVPday6oDKHYaaealXfYy4gnM7TSnoEF3Yndhcn0mfV8bdjpWA+eXrRda+TC3CFynSBvaiP8Azo/6gg7LorFSJzvidI+p/KcIHLI+ZV0uauO8Gsio57W/eS94gf4jt6nDpHZttphr/wBVlfKqC3RVX/6Ozf57c9NaHkaUU2y26OT+FKx/5XB1OdEEhVx7UrjuoPr7lWKrbEagu/ESfMoNzlT2+1Avwg5DXnuVpaTRp5LnbRZ+rmc3ZWreLTmPp4ILKw2jq31Pddk75HwXQLnIhUK1uyarcJ1b6t2fRBOREQEREBERAWqeYNFXGi2qDelnLhkdPJBAtN6/hb4n6KPZ5ZZHjDoCK5CgFdpWiVtEs9sczJpyOoQU15ucXu7JyJ0z2qrvcuiaHuaQKjMhWFraeuccTsJPaFTmPAhc/f0Li6pc4sr2WlzqDwJKnSu7+LixXi2QCru1tByI8FIIB0XJ2QYcwrKC2mtBU8BmfRErnql4Yl7ZLK91CQRuH1U58BUJSbks7XNoe8DmNqvH2drW0aKb1yEjSDlUHeFpnmkdkXvI3FxIQX1ttrG6uqdzcyqR8vWuaDGKBwcO0a9k1rkNclDwnct1neWuB3FBg2xtL3OwR4i53aLSXd40zqFPjhP4yOX/ALVUO1TdU8lwcY3HE1zQXUrq0gZ61PivBfEY2uPJjvmFKFo2wg/Gf5Y//FR3XeYnFzWBwJBJYMEgIrRwLaUOZzbhOZ10Wqz3xiNI4ZXc+rYPNzwpf22an8Fg/PM0f0tcnZ0sbD0heR1b6yBwIZKA0OrTSQCgqN4A2dkZlX1kbRgXGWJ7jO0ubE2ta9W97id1atAK7SE9kIMLV3TyUHpRgDWuL2h7SBhqMTmnWg1y181Ktx7DqakUC5mC4xWrjn6qEraxPqFYWXKRvGoPKlfkFCs0IbkFNg/iM5n2KC1REQEREBERAREQRLRd0b+8wV3jI+igv6PM+GSRviCPZXKIOdf0XBNeuPi3+61S9EGO77q+B+q6dEHMM6HQj4a+A+imwXHGzuxgK6RBWfYuCxdYAditUQUj7oB2LUbkC6BEFALlbuWLrkYdWroV5RBzH7haNC4cK5eRXn7maN/nT2XTloWL4QUHKzWBjRmCeFSa+ZWiOyYj2Y2jwqVfzwYX1eOzv2DnuU+MADsjyQU9huWhxOyVm5gGi2OK1k70EK3g0FBXPTRRWl22N3gWH/cptoOKgbma6DNSobOdqCujJ/y3+QPsSpVnjJc04TQGpqKbKfNWDYwFmgIiICIiAiIgIiICIiAiIgIiICIiAiIgIiICIiAtRszDqxv8oW1EGoWdn4G+QWQhb+EeQWaIFEREBERAREQ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4" descr="data:image/jpeg;base64,/9j/4AAQSkZJRgABAQAAAQABAAD/2wCEAAkGBxQTERUUEBAUFBQUFBUVFBUTFRQVFRQVGBUWGBQVFBYYHCggGBolHRQUITEhJSkrLi4uGB8zODMsNygtLisBCgoKDg0OGhAQGCwcHBwsLCwsLCwsLCwsLCwsKywsLCwsLCwsKywsLCwsMSwsLSwsLCwsLCwrLCwtLCssKywsLP/AABEIANkA6QMBIgACEQEDEQH/xAAcAAEAAgMBAQEAAAAAAAAAAAAABAUCAwYBBwj/xABDEAABAwEFBAgDBQYEBwEAAAABAAIDEQQFEiExQVFhcQYTIjKBkaGxQsHRFCNScvAHFTOSsuFDU2LCJGNzgtLi8Rb/xAAYAQEAAwEAAAAAAAAAAAAAAAAAAQIDBP/EACIRAQEAAgICAwADAQAAAAAAAAABAhESIQMxE0FRQmGxIv/aAAwDAQACEQMRAD8A+4oiICIiAiIgIiICIiAiIgIiICIiAiIgIiICLwlYlx2BBmi1EO3rW6Vw1AKCSi0RWoHI5Hj8it6AiIgIiICIiAiIgIiICIiAiIgISvCvKIPDKFh9pbtNOYW2ijWxoogktcDoar1UPXlhq0+Gw81bWK1CRtRyI3FBIRFiSg9LgFgJQTQVXi9HBBlRZLEFZICwlGSzWqQoIU8aysdqIOFx/KfkVlIoVoagu0UewzY2AnXQ8wpCAiIgIiICIiAiIgIiICIvCgwL160qH1qdetJhtnckx7slW2qVezWpVtonVp49RHNrtEqxuq24Jhnk7snx0PmoNpmUAz5jms8ppeXb6O4rF7lgX5+S1yPUzFW5dsZHraHKvmmoRzClNcp0naQHLYHKMCvQ5UqyQXLS5yxLli4qEsHlRZlIcVGmKDfczu+OIPnX6KzVZcze+eQ9/qrNAREQEREBERAREQEREBERBSzvoSNxUd06l35ZzTG0aDtAbt65p9tG9dXisrn8m4sZZ1CnnUOS2cVDltS2sYyt1omWN2xGSVjB8Th5ak+VVXvmqu16H3QWDrpBRzh2AdQ07TxPtzXJ5HTguZ3UefD2Wp71nejaUf4H5FQTMtMMdzbDO8c7Gi2lS7JaMTQfPntUC0vUKz2zq3Z9068DvTKaaY3bpQ9ZYlBjnB2rYJljlGsqViXhco3XLwyqi7a96izPWMk63XbZ+sdiPdB/mP0QWV3w4WCupzPj+gpKIgIiICIiAiIgIiIC8J3r1RL0ZWJ3Ch8iglVXq5RspGjiORK3st8g+M+OajadJnSG3zwBskNn+0Rt/ixsNJg38cQOTyNrcjuqqG12CC1NbJZZOqklBc2ORro8WurHCrDlyOvFXLb2ftAPmFwPSK6WyWzrIiYJg0kSMFSdKY698ZkU14q2NVyiHeTpYHmOZha4eII2EEZEKG638D5LoLJZ3vbScNDwaVYatd/qFcxXcrBl1Mp2mg811S2xz2SVadGeiYZhltBD3ZFrAasbtBJ+I+nNdeuFsgEWUcsjBsaHnCP+05LoLmvcvd1clMXwu0xU1BG9c+WOU7rbHKXqLiRgIIIqDkVzF5ROhOdSw913yO4rqVhLGHAhwBByIOYKnx+S4X+keTxzOOIltirbVaArS/rmDH/8PIDXWMmpZxB3cCuVvWzzM0bXlmujOzKcoxwll1U2G+nRGmrdx2cirm7b4E1era8loq4BpNBxIyXJXHdjJHYrdOYGA5MDXYn7+1Qho9V9Ouy32GGMMgmhawbA9tSd5qak8SuW5OiYqV14gbVGlvpoyrmru+J7PMBgfE94OwgmlDWvDRc8+7HE0Zl+UAeya62nfelxcdnNoq5xoxpoR8TjrTgF1TGAAACgGgC4mwRy2d2RodoOjuDgutu+3CQbnDVu7iN4VUpaIiAiIgIiICIiAiIgLCdlWuG8EeizRByNUWVqbhe4bnEeq0l6qlsVLezaTsO9pHkrTrFW3uc43bngeeSnH2i3pMsTBqVnNIoZlotUk2WQc51aBrRUnWp12UXdrpx7Ud/3y6GRmVWucGnhXaruG2FpY9vwkOHgud6SPEzBFGRrieXAVa8ZNFRU0FTpvUy7XhkTWySAkClW1pTZrwWdvuVpJ9x9ajna4Va4Ea5EFU98XwGigdQep5L53dtqs1mdJIwF0riSHONQ0HUMGg56qZ0Ykfa7T1kgPVR5gnRz/hA5a+AUePDGd08mddayHgtNssOLNtK7a7RuB2eStC1QJ5j1zGDbUnkB/wDFtbLO2WO/cczbLHJHnI5mHMuZTYATk4mpOSn3f0OkfGyVk7B1jGvAwOoMQBpWvHcsem5Aj8FZdF+l9l+zwRy2iOOURNaWuNKYeyKk5AmlacVx5e3XPTXYLkkheete1xIFMNchU1rUcFd2Fg02hZSyB7y5pDhlQgggimwjxUeKWkwGxwp4j9FX/ir9pN9QVFd1D5KDFVpDm6j14Hgru0MxMVNCNm7JZNF9BKHNDht/RC2KsuuShLDtzHzVmgIiICIiAi8WLpmjVw80Rtmi0G1s3+QKw+3N2AnwU8arzx/UpeOdTVRxaidGOWL5XEt7G3aRuKcannK5u+30mdsxAOHiP7KuMysOmVQ5jiAMQpruNf8Acuehmz4bfkmlbasOsVffkrhFVtMjU19Pmtwl/XgVGvR1YnDkp0iXtvtLnENLMOYBNeIBWiO0ujcDIAW5g0qCMjoQajw3LfG/7qOjSSWN9BT3CwfYJH98YRu2+X1XTL0xs30qL/fPK7su7LR/ikuNanuuwNJFKaqgsj3vmET3NFQTUV2HTVddeUTqdkUNdo2Z12clx9qDo7TZ3uIp1uE0yyNBu4lZ5e2uHrTZf1k6ksDXYsdc3Cn4aUFcu8uu6GyysgJaG0xE7+e1UXTGIl8XVtLqONAASadmmnJXfR8TMgwuhc3Fi7zXA58+Ct45N9qeXdjrP3j91jpnpTZWtP7qBYZZnz4gG5M4bSOPBSZbuc2z0e4DQ5cTXJao5nws+7a3MDM0qRsrmpzyhhjdOe6aWh57MlK1plyXzK/XAPy1ou7v+Z0jqupUVrTSuxfPekeUg4hc8vbezp9o/ZfaMd2w72mRp8JX/IhXtvNCCNQargP2L3hWKaAnNrhI3k4YXU5Fg/mX0eSAvIaNvttV76UxW9lfjjB3iqqpWUkPHNWwAY0NGgFFVSOq8nwWTV5jwuDtx9Nvor0FUcrclZ3dJWNvDLyyQSUREBQprUa0b5qaos1mrmFbHW+2Xl5a/wCUN7ydSSsKLa+IjUFayuia+nFbftisSVmvKKyNsPtDxo4+/usX3k8UJANDXSmwj5rMtWuRipcI0nkyn2or8vOWTDlH2SSMiDmKEVLj7LmeveDRwoBteR6uBoPJdnaLKDsUJ93jYKcvoqcGnzVRNe4CpBpvb2hoR8Nd+pWE8uJhDSDyIpxz02q1tF0AgilKgglpLTnvpqosd2SNFGvxbDiqHlu7Hnl+qqtwq08mNYWFzwGlgrgNKVFKgk7TxVm68JCM4gORB93Kj6q1Mq2LC1pJJx0edKDOh3DnRZfZrWaVnDchXCNfICi2wtk0plZve1nbX1d2BiFPiwihqa7uCrp4W1Bniq0GoLQHUIzBNCXbNg1Uae7XmoktjquIAAoDroKn6qW7oXOxmPDNJpliYXbdlFXKrY2X1/iTaulEberbHZ34Rt7A3ZuGKo04qYOk32hrmso00xAEbtMxlnp4qPN0fZBY3PtLAJpHBjGvcCIwXDPdioCa7Ml7fsEEMML4Hwh1MEjWOZiOLMEgZmhy8RuWXJvx66SJbRK6HCdRQUy0By27vZaXxPLAHOOgFMt3BQrHeYJzV3FIHBRbKmTTmLxstGr5z0tj7TTxK+t3tF2SubFrs4aIprpFtcX5Flet7RDRoMhUgVqBmFETXOfs1txitsWtJD1RA24+7l+YNX6Is8WBtT3j6KruboxY7JR1nsscb6d7N7xXUB7qup4qbaZ/NTbvpEmmu2WmmQ1PotEDFiGZ1UljVVZg8ZKTc57Lhud7gLRIFtub4+Y9kFkiIgIiICxLAdQFkiDUbO38IWJsjd3qVvRTyqtwxv0jGxt4rXNYgATU5A7vopqwl7p5H2U8r+q/Fh+OGtd6PBIAbruP1VTe1/yxhuEMzcBm06E81KvEdo81SX02uHmE539Piw/Gu9+lNoYSGYNtOxXltXKy9OLaSQZmsO4RMBHmCujis5fb4mj/AD4/LG0n0X2a02SN4PWRsf8Ama13uFPOnxY/j5OLwlwtxSOPZbXQZ0FdFUW+1OqSXPIAJpiOdNitLSKlVNoYC6h0OR5HIqu6tMZPpzjppLS7CG4WnMjhxO1dRdENojYWttUzGEUIbI8DwFcvBXlr6KwWObq4HyPqxpeZC0kZmgFGjZn4hRr3nDG56DclpIrHxxh1XAvd+J5LifErKSziQUbF46K9ui4sRBcKk+i6GSysjFGtA4qFnAsuCetRLhG4ivrVXd1tkYaPeCN9CrSd4CgT2oBBIt8nZzU3oIW/e4Ymtc3J01e0cRqGDcAGkmh3Li7yvxgIaZGtqQKmtG1OpoCaBfWOi9ihjszBBI2VjhiMjSCJHHVwI2ZUpwQbIXGuEA0OYG0De7mdn6EG2uMctJZGfefw2gEENbQOxE65uG7WivcDWYnmgFKuJOQAGZ8guLsgNstbpnj7qGjqHgCYYzxoS8je6mxTEV0EakNC0WePJSQEpGqbRb7pZRhP4nE/L5LRKK0A1OSs42YQANAKKEskREBERAREQEREBYyHI8lkq+9Yy4spWge0mnMaoOKvMdo81SXsO7z+Svr0HbdzVFew7vj7FBs6PTht5xFwFDIW573Mc1vqQvrRC+f3F0UkfJFaC5rW42SjUuIBDhls0XWdJb0Fngc4d93ZYP8AUdvhqg+ZW8UcQNhI8ioNkY10rA80aXsDjuBcKqWx1MyqgkuLgONEHdX0K2yc1r2m+FI2CnouevNmJ7Rvc33Cuo5TJV7hRzu0eZ1Ve6MGZo/1V8s0HX3QygrwVN0ntj44pHsAc5rSQDoSN6vruZRp5KivtrXUa7Nr3NaRpUOcARXZqg4v952p4q9jW/lBPrVRpmvd33nzp6BdzH0eillIhY8sp2GGQ0La/wAWR2rWn4W5k6ncJp/Z+w69U3k17v6nLTeMZayr5XNYmbSFldV6S2JxfZbRg2uZ3o3/AJ2aHnkdxC+qx/s5h2yeTAPbNTY+g0A+J3k0/wBQKXKJ4VTHpa612SFojpLKB1sYDhU1IZGA7PC6gcdgbUVNV09ku8WeyiOtXuNXu/E9xq8+6k3ZckMBrGztaYjStOFMh4BZXiauY3m4+w+aouRNyXpWZC0zyUBKipe2N1ZTwaT6gKxVVc7auc7hTzNfkrVAREQEREBERAREQF4ULlqdOEHC3qO27mqe3srT9bCrm9u+7mqufUIJUl9WyKKOCB8TQGDtYDJKARkAO74lQpbLPhxTOlmc41Je7ERlsaMmDgFcSz02bB7BaTbSgp4bEZTTTePqrGC5Ws1zWXX9rFTM6nfzW37fwCD2VgAoAqxkJEzSBtPsVPday6oDKHYaaealXfYy4gnM7TSnoEF3Yndhcn0mfV8bdjpWA+eXrRda+TC3CFynSBvaiP8Azo/6gg7LorFSJzvidI+p/KcIHLI+ZV0uauO8Gsio57W/eS94gf4jt6nDpHZttphr/wBVlfKqC3RVX/6Ozf57c9NaHkaUU2y26OT+FKx/5XB1OdEEhVx7UrjuoPr7lWKrbEagu/ESfMoNzlT2+1Avwg5DXnuVpaTRp5LnbRZ+rmc3ZWreLTmPp4ILKw2jq31Pddk75HwXQLnIhUK1uyarcJ1b6t2fRBOREQEREBERAWqeYNFXGi2qDelnLhkdPJBAtN6/hb4n6KPZ5ZZHjDoCK5CgFdpWiVtEs9sczJpyOoQU15ucXu7JyJ0z2qrvcuiaHuaQKjMhWFraeuccTsJPaFTmPAhc/f0Li6pc4sr2WlzqDwJKnSu7+LixXi2QCru1tByI8FIIB0XJ2QYcwrKC2mtBU8BmfRErnql4Yl7ZLK91CQRuH1U58BUJSbks7XNoe8DmNqvH2drW0aKb1yEjSDlUHeFpnmkdkXvI3FxIQX1ttrG6uqdzcyqR8vWuaDGKBwcO0a9k1rkNclDwnct1neWuB3FBg2xtL3OwR4i53aLSXd40zqFPjhP4yOX/ALVUO1TdU8lwcY3HE1zQXUrq0gZ61PivBfEY2uPJjvmFKFo2wg/Gf5Y//FR3XeYnFzWBwJBJYMEgIrRwLaUOZzbhOZ10Wqz3xiNI4ZXc+rYPNzwpf22an8Fg/PM0f0tcnZ0sbD0heR1b6yBwIZKA0OrTSQCgqN4A2dkZlX1kbRgXGWJ7jO0ubE2ta9W97id1atAK7SE9kIMLV3TyUHpRgDWuL2h7SBhqMTmnWg1y181Ktx7DqakUC5mC4xWrjn6qEraxPqFYWXKRvGoPKlfkFCs0IbkFNg/iM5n2KC1REQEREBERAREQRLRd0b+8wV3jI+igv6PM+GSRviCPZXKIOdf0XBNeuPi3+61S9EGO77q+B+q6dEHMM6HQj4a+A+imwXHGzuxgK6RBWfYuCxdYAditUQUj7oB2LUbkC6BEFALlbuWLrkYdWroV5RBzH7haNC4cK5eRXn7maN/nT2XTloWL4QUHKzWBjRmCeFSa+ZWiOyYj2Y2jwqVfzwYX1eOzv2DnuU+MADsjyQU9huWhxOyVm5gGi2OK1k70EK3g0FBXPTRRWl22N3gWH/cptoOKgbma6DNSobOdqCujJ/y3+QPsSpVnjJc04TQGpqKbKfNWDYwFmgIiICIiAiIgIiICIiAiIgIiICIiAiIgIiICIiAtRszDqxv8oW1EGoWdn4G+QWQhb+EeQWaIFEREBERAREQ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6" descr="data:image/jpeg;base64,/9j/4AAQSkZJRgABAQAAAQABAAD/2wCEAAkGBxQTERUUEBAUFBQUFBUVFBUTFRQVFRQVGBUWGBQVFBYYHCggGBolHRQUITEhJSkrLi4uGB8zODMsNygtLisBCgoKDg0OGhAQGCwcHBwsLCwsLCwsLCwsLCwsKywsLCwsLCwsKywsLCwsMSwsLSwsLCwsLCwrLCwtLCssKywsLP/AABEIANkA6QMBIgACEQEDEQH/xAAcAAEAAgMBAQEAAAAAAAAAAAAABAUCAwYBBwj/xABDEAABAwEFBAgDBQYEBwEAAAABAAIDEQQFEiExQVFhcQYTIjKBkaGxQsHRFCNScvAHFTOSsuFDU2LCJGNzgtLi8Rb/xAAYAQEAAwEAAAAAAAAAAAAAAAAAAQIDBP/EACIRAQEAAgICAwADAQAAAAAAAAABAhESIQMxE0FRQmGxIv/aAAwDAQACEQMRAD8A+4oiICIiAiIgIiICIiAiIgIiICIiAiIgIiICLwlYlx2BBmi1EO3rW6Vw1AKCSi0RWoHI5Hj8it6AiIgIiICIiAiIgIiICIiAiIgISvCvKIPDKFh9pbtNOYW2ijWxoogktcDoar1UPXlhq0+Gw81bWK1CRtRyI3FBIRFiSg9LgFgJQTQVXi9HBBlRZLEFZICwlGSzWqQoIU8aysdqIOFx/KfkVlIoVoagu0UewzY2AnXQ8wpCAiIgIiICIiAiIgIiICIvCgwL160qH1qdetJhtnckx7slW2qVezWpVtonVp49RHNrtEqxuq24Jhnk7snx0PmoNpmUAz5jms8ppeXb6O4rF7lgX5+S1yPUzFW5dsZHraHKvmmoRzClNcp0naQHLYHKMCvQ5UqyQXLS5yxLli4qEsHlRZlIcVGmKDfczu+OIPnX6KzVZcze+eQ9/qrNAREQEREBERAREQEREBERBSzvoSNxUd06l35ZzTG0aDtAbt65p9tG9dXisrn8m4sZZ1CnnUOS2cVDltS2sYyt1omWN2xGSVjB8Th5ak+VVXvmqu16H3QWDrpBRzh2AdQ07TxPtzXJ5HTguZ3UefD2Wp71nejaUf4H5FQTMtMMdzbDO8c7Gi2lS7JaMTQfPntUC0vUKz2zq3Z9068DvTKaaY3bpQ9ZYlBjnB2rYJljlGsqViXhco3XLwyqi7a96izPWMk63XbZ+sdiPdB/mP0QWV3w4WCupzPj+gpKIgIiICIiAiIgIiIC8J3r1RL0ZWJ3Ch8iglVXq5RspGjiORK3st8g+M+OajadJnSG3zwBskNn+0Rt/ixsNJg38cQOTyNrcjuqqG12CC1NbJZZOqklBc2ORro8WurHCrDlyOvFXLb2ftAPmFwPSK6WyWzrIiYJg0kSMFSdKY698ZkU14q2NVyiHeTpYHmOZha4eII2EEZEKG638D5LoLJZ3vbScNDwaVYatd/qFcxXcrBl1Mp2mg811S2xz2SVadGeiYZhltBD3ZFrAasbtBJ+I+nNdeuFsgEWUcsjBsaHnCP+05LoLmvcvd1clMXwu0xU1BG9c+WOU7rbHKXqLiRgIIIqDkVzF5ROhOdSw913yO4rqVhLGHAhwBByIOYKnx+S4X+keTxzOOIltirbVaArS/rmDH/8PIDXWMmpZxB3cCuVvWzzM0bXlmujOzKcoxwll1U2G+nRGmrdx2cirm7b4E1era8loq4BpNBxIyXJXHdjJHYrdOYGA5MDXYn7+1Qho9V9Ouy32GGMMgmhawbA9tSd5qak8SuW5OiYqV14gbVGlvpoyrmru+J7PMBgfE94OwgmlDWvDRc8+7HE0Zl+UAeya62nfelxcdnNoq5xoxpoR8TjrTgF1TGAAACgGgC4mwRy2d2RodoOjuDgutu+3CQbnDVu7iN4VUpaIiAiIgIiICIiAiIgLCdlWuG8EeizRByNUWVqbhe4bnEeq0l6qlsVLezaTsO9pHkrTrFW3uc43bngeeSnH2i3pMsTBqVnNIoZlotUk2WQc51aBrRUnWp12UXdrpx7Ud/3y6GRmVWucGnhXaruG2FpY9vwkOHgud6SPEzBFGRrieXAVa8ZNFRU0FTpvUy7XhkTWySAkClW1pTZrwWdvuVpJ9x9ajna4Va4Ea5EFU98XwGigdQep5L53dtqs1mdJIwF0riSHONQ0HUMGg56qZ0Ykfa7T1kgPVR5gnRz/hA5a+AUePDGd08mddayHgtNssOLNtK7a7RuB2eStC1QJ5j1zGDbUnkB/wDFtbLO2WO/cczbLHJHnI5mHMuZTYATk4mpOSn3f0OkfGyVk7B1jGvAwOoMQBpWvHcsem5Aj8FZdF+l9l+zwRy2iOOURNaWuNKYeyKk5AmlacVx5e3XPTXYLkkheete1xIFMNchU1rUcFd2Fg02hZSyB7y5pDhlQgggimwjxUeKWkwGxwp4j9FX/ir9pN9QVFd1D5KDFVpDm6j14Hgru0MxMVNCNm7JZNF9BKHNDht/RC2KsuuShLDtzHzVmgIiICIiAi8WLpmjVw80Rtmi0G1s3+QKw+3N2AnwU8arzx/UpeOdTVRxaidGOWL5XEt7G3aRuKcannK5u+30mdsxAOHiP7KuMysOmVQ5jiAMQpruNf8Acuehmz4bfkmlbasOsVffkrhFVtMjU19Pmtwl/XgVGvR1YnDkp0iXtvtLnENLMOYBNeIBWiO0ujcDIAW5g0qCMjoQajw3LfG/7qOjSSWN9BT3CwfYJH98YRu2+X1XTL0xs30qL/fPK7su7LR/ikuNanuuwNJFKaqgsj3vmET3NFQTUV2HTVddeUTqdkUNdo2Z12clx9qDo7TZ3uIp1uE0yyNBu4lZ5e2uHrTZf1k6ksDXYsdc3Cn4aUFcu8uu6GyysgJaG0xE7+e1UXTGIl8XVtLqONAASadmmnJXfR8TMgwuhc3Fi7zXA58+Ct45N9qeXdjrP3j91jpnpTZWtP7qBYZZnz4gG5M4bSOPBSZbuc2z0e4DQ5cTXJao5nws+7a3MDM0qRsrmpzyhhjdOe6aWh57MlK1plyXzK/XAPy1ou7v+Z0jqupUVrTSuxfPekeUg4hc8vbezp9o/ZfaMd2w72mRp8JX/IhXtvNCCNQargP2L3hWKaAnNrhI3k4YXU5Fg/mX0eSAvIaNvttV76UxW9lfjjB3iqqpWUkPHNWwAY0NGgFFVSOq8nwWTV5jwuDtx9Nvor0FUcrclZ3dJWNvDLyyQSUREBQprUa0b5qaos1mrmFbHW+2Xl5a/wCUN7ydSSsKLa+IjUFayuia+nFbftisSVmvKKyNsPtDxo4+/usX3k8UJANDXSmwj5rMtWuRipcI0nkyn2or8vOWTDlH2SSMiDmKEVLj7LmeveDRwoBteR6uBoPJdnaLKDsUJ93jYKcvoqcGnzVRNe4CpBpvb2hoR8Nd+pWE8uJhDSDyIpxz02q1tF0AgilKgglpLTnvpqosd2SNFGvxbDiqHlu7Hnl+qqtwq08mNYWFzwGlgrgNKVFKgk7TxVm68JCM4gORB93Kj6q1Mq2LC1pJJx0edKDOh3DnRZfZrWaVnDchXCNfICi2wtk0plZve1nbX1d2BiFPiwihqa7uCrp4W1Bniq0GoLQHUIzBNCXbNg1Uae7XmoktjquIAAoDroKn6qW7oXOxmPDNJpliYXbdlFXKrY2X1/iTaulEberbHZ34Rt7A3ZuGKo04qYOk32hrmso00xAEbtMxlnp4qPN0fZBY3PtLAJpHBjGvcCIwXDPdioCa7Ml7fsEEMML4Hwh1MEjWOZiOLMEgZmhy8RuWXJvx66SJbRK6HCdRQUy0By27vZaXxPLAHOOgFMt3BQrHeYJzV3FIHBRbKmTTmLxstGr5z0tj7TTxK+t3tF2SubFrs4aIprpFtcX5Flet7RDRoMhUgVqBmFETXOfs1txitsWtJD1RA24+7l+YNX6Is8WBtT3j6KruboxY7JR1nsscb6d7N7xXUB7qup4qbaZ/NTbvpEmmu2WmmQ1PotEDFiGZ1UljVVZg8ZKTc57Lhud7gLRIFtub4+Y9kFkiIgIiICxLAdQFkiDUbO38IWJsjd3qVvRTyqtwxv0jGxt4rXNYgATU5A7vopqwl7p5H2U8r+q/Fh+OGtd6PBIAbruP1VTe1/yxhuEMzcBm06E81KvEdo81SX02uHmE539Piw/Gu9+lNoYSGYNtOxXltXKy9OLaSQZmsO4RMBHmCujis5fb4mj/AD4/LG0n0X2a02SN4PWRsf8Ama13uFPOnxY/j5OLwlwtxSOPZbXQZ0FdFUW+1OqSXPIAJpiOdNitLSKlVNoYC6h0OR5HIqu6tMZPpzjppLS7CG4WnMjhxO1dRdENojYWttUzGEUIbI8DwFcvBXlr6KwWObq4HyPqxpeZC0kZmgFGjZn4hRr3nDG56DclpIrHxxh1XAvd+J5LifErKSziQUbF46K9ui4sRBcKk+i6GSysjFGtA4qFnAsuCetRLhG4ivrVXd1tkYaPeCN9CrSd4CgT2oBBIt8nZzU3oIW/e4Ymtc3J01e0cRqGDcAGkmh3Li7yvxgIaZGtqQKmtG1OpoCaBfWOi9ihjszBBI2VjhiMjSCJHHVwI2ZUpwQbIXGuEA0OYG0De7mdn6EG2uMctJZGfefw2gEENbQOxE65uG7WivcDWYnmgFKuJOQAGZ8guLsgNstbpnj7qGjqHgCYYzxoS8je6mxTEV0EakNC0WePJSQEpGqbRb7pZRhP4nE/L5LRKK0A1OSs42YQANAKKEskREBERAREQEREBYyHI8lkq+9Yy4spWge0mnMaoOKvMdo81SXsO7z+Svr0HbdzVFew7vj7FBs6PTht5xFwFDIW573Mc1vqQvrRC+f3F0UkfJFaC5rW42SjUuIBDhls0XWdJb0Fngc4d93ZYP8AUdvhqg+ZW8UcQNhI8ioNkY10rA80aXsDjuBcKqWx1MyqgkuLgONEHdX0K2yc1r2m+FI2CnouevNmJ7Rvc33Cuo5TJV7hRzu0eZ1Ve6MGZo/1V8s0HX3QygrwVN0ntj44pHsAc5rSQDoSN6vruZRp5KivtrXUa7Nr3NaRpUOcARXZqg4v952p4q9jW/lBPrVRpmvd33nzp6BdzH0eillIhY8sp2GGQ0La/wAWR2rWn4W5k6ncJp/Z+w69U3k17v6nLTeMZayr5XNYmbSFldV6S2JxfZbRg2uZ3o3/AJ2aHnkdxC+qx/s5h2yeTAPbNTY+g0A+J3k0/wBQKXKJ4VTHpa612SFojpLKB1sYDhU1IZGA7PC6gcdgbUVNV09ku8WeyiOtXuNXu/E9xq8+6k3ZckMBrGztaYjStOFMh4BZXiauY3m4+w+aouRNyXpWZC0zyUBKipe2N1ZTwaT6gKxVVc7auc7hTzNfkrVAREQEREBERAREQF4ULlqdOEHC3qO27mqe3srT9bCrm9u+7mqufUIJUl9WyKKOCB8TQGDtYDJKARkAO74lQpbLPhxTOlmc41Je7ERlsaMmDgFcSz02bB7BaTbSgp4bEZTTTePqrGC5Ws1zWXX9rFTM6nfzW37fwCD2VgAoAqxkJEzSBtPsVPday6oDKHYaaealXfYy4gnM7TSnoEF3Yndhcn0mfV8bdjpWA+eXrRda+TC3CFynSBvaiP8Azo/6gg7LorFSJzvidI+p/KcIHLI+ZV0uauO8Gsio57W/eS94gf4jt6nDpHZttphr/wBVlfKqC3RVX/6Ozf57c9NaHkaUU2y26OT+FKx/5XB1OdEEhVx7UrjuoPr7lWKrbEagu/ESfMoNzlT2+1Avwg5DXnuVpaTRp5LnbRZ+rmc3ZWreLTmPp4ILKw2jq31Pddk75HwXQLnIhUK1uyarcJ1b6t2fRBOREQEREBERAWqeYNFXGi2qDelnLhkdPJBAtN6/hb4n6KPZ5ZZHjDoCK5CgFdpWiVtEs9sczJpyOoQU15ucXu7JyJ0z2qrvcuiaHuaQKjMhWFraeuccTsJPaFTmPAhc/f0Li6pc4sr2WlzqDwJKnSu7+LixXi2QCru1tByI8FIIB0XJ2QYcwrKC2mtBU8BmfRErnql4Yl7ZLK91CQRuH1U58BUJSbks7XNoe8DmNqvH2drW0aKb1yEjSDlUHeFpnmkdkXvI3FxIQX1ttrG6uqdzcyqR8vWuaDGKBwcO0a9k1rkNclDwnct1neWuB3FBg2xtL3OwR4i53aLSXd40zqFPjhP4yOX/ALVUO1TdU8lwcY3HE1zQXUrq0gZ61PivBfEY2uPJjvmFKFo2wg/Gf5Y//FR3XeYnFzWBwJBJYMEgIrRwLaUOZzbhOZ10Wqz3xiNI4ZXc+rYPNzwpf22an8Fg/PM0f0tcnZ0sbD0heR1b6yBwIZKA0OrTSQCgqN4A2dkZlX1kbRgXGWJ7jO0ubE2ta9W97id1atAK7SE9kIMLV3TyUHpRgDWuL2h7SBhqMTmnWg1y181Ktx7DqakUC5mC4xWrjn6qEraxPqFYWXKRvGoPKlfkFCs0IbkFNg/iM5n2KC1REQEREBERAREQRLRd0b+8wV3jI+igv6PM+GSRviCPZXKIOdf0XBNeuPi3+61S9EGO77q+B+q6dEHMM6HQj4a+A+imwXHGzuxgK6RBWfYuCxdYAditUQUj7oB2LUbkC6BEFALlbuWLrkYdWroV5RBzH7haNC4cK5eRXn7maN/nT2XTloWL4QUHKzWBjRmCeFSa+ZWiOyYj2Y2jwqVfzwYX1eOzv2DnuU+MADsjyQU9huWhxOyVm5gGi2OK1k70EK3g0FBXPTRRWl22N3gWH/cptoOKgbma6DNSobOdqCujJ/y3+QPsSpVnjJc04TQGpqKbKfNWDYwFmgIiICIiAiIgIiICIiAiIgIiICIiAiIgIiICIiAtRszDqxv8oW1EGoWdn4G+QWQhb+EeQWaIFEREBERAREQ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8" descr="data:image/jpeg;base64,/9j/4AAQSkZJRgABAQAAAQABAAD/2wCEAAkGBxQTERUUEBAUFBQUFBUVFBUTFRQVFRQVGBUWGBQVFBYYHCggGBolHRQUITEhJSkrLi4uGB8zODMsNygtLisBCgoKDg0OGhAQGCwcHBwsLCwsLCwsLCwsLCwsKywsLCwsLCwsKywsLCwsMSwsLSwsLCwsLCwrLCwtLCssKywsLP/AABEIANkA6QMBIgACEQEDEQH/xAAcAAEAAgMBAQEAAAAAAAAAAAAABAUCAwYBBwj/xABDEAABAwEFBAgDBQYEBwEAAAABAAIDEQQFEiExQVFhcQYTIjKBkaGxQsHRFCNScvAHFTOSsuFDU2LCJGNzgtLi8Rb/xAAYAQEAAwEAAAAAAAAAAAAAAAAAAQIDBP/EACIRAQEAAgICAwADAQAAAAAAAAABAhESIQMxE0FRQmGxIv/aAAwDAQACEQMRAD8A+4oiICIiAiIgIiICIiAiIgIiICIiAiIgIiICLwlYlx2BBmi1EO3rW6Vw1AKCSi0RWoHI5Hj8it6AiIgIiICIiAiIgIiICIiAiIgISvCvKIPDKFh9pbtNOYW2ijWxoogktcDoar1UPXlhq0+Gw81bWK1CRtRyI3FBIRFiSg9LgFgJQTQVXi9HBBlRZLEFZICwlGSzWqQoIU8aysdqIOFx/KfkVlIoVoagu0UewzY2AnXQ8wpCAiIgIiICIiAiIgIiICIvCgwL160qH1qdetJhtnckx7slW2qVezWpVtonVp49RHNrtEqxuq24Jhnk7snx0PmoNpmUAz5jms8ppeXb6O4rF7lgX5+S1yPUzFW5dsZHraHKvmmoRzClNcp0naQHLYHKMCvQ5UqyQXLS5yxLli4qEsHlRZlIcVGmKDfczu+OIPnX6KzVZcze+eQ9/qrNAREQEREBERAREQEREBERBSzvoSNxUd06l35ZzTG0aDtAbt65p9tG9dXisrn8m4sZZ1CnnUOS2cVDltS2sYyt1omWN2xGSVjB8Th5ak+VVXvmqu16H3QWDrpBRzh2AdQ07TxPtzXJ5HTguZ3UefD2Wp71nejaUf4H5FQTMtMMdzbDO8c7Gi2lS7JaMTQfPntUC0vUKz2zq3Z9068DvTKaaY3bpQ9ZYlBjnB2rYJljlGsqViXhco3XLwyqi7a96izPWMk63XbZ+sdiPdB/mP0QWV3w4WCupzPj+gpKIgIiICIiAiIgIiIC8J3r1RL0ZWJ3Ch8iglVXq5RspGjiORK3st8g+M+OajadJnSG3zwBskNn+0Rt/ixsNJg38cQOTyNrcjuqqG12CC1NbJZZOqklBc2ORro8WurHCrDlyOvFXLb2ftAPmFwPSK6WyWzrIiYJg0kSMFSdKY698ZkU14q2NVyiHeTpYHmOZha4eII2EEZEKG638D5LoLJZ3vbScNDwaVYatd/qFcxXcrBl1Mp2mg811S2xz2SVadGeiYZhltBD3ZFrAasbtBJ+I+nNdeuFsgEWUcsjBsaHnCP+05LoLmvcvd1clMXwu0xU1BG9c+WOU7rbHKXqLiRgIIIqDkVzF5ROhOdSw913yO4rqVhLGHAhwBByIOYKnx+S4X+keTxzOOIltirbVaArS/rmDH/8PIDXWMmpZxB3cCuVvWzzM0bXlmujOzKcoxwll1U2G+nRGmrdx2cirm7b4E1era8loq4BpNBxIyXJXHdjJHYrdOYGA5MDXYn7+1Qho9V9Ouy32GGMMgmhawbA9tSd5qak8SuW5OiYqV14gbVGlvpoyrmru+J7PMBgfE94OwgmlDWvDRc8+7HE0Zl+UAeya62nfelxcdnNoq5xoxpoR8TjrTgF1TGAAACgGgC4mwRy2d2RodoOjuDgutu+3CQbnDVu7iN4VUpaIiAiIgIiICIiAiIgLCdlWuG8EeizRByNUWVqbhe4bnEeq0l6qlsVLezaTsO9pHkrTrFW3uc43bngeeSnH2i3pMsTBqVnNIoZlotUk2WQc51aBrRUnWp12UXdrpx7Ud/3y6GRmVWucGnhXaruG2FpY9vwkOHgud6SPEzBFGRrieXAVa8ZNFRU0FTpvUy7XhkTWySAkClW1pTZrwWdvuVpJ9x9ajna4Va4Ea5EFU98XwGigdQep5L53dtqs1mdJIwF0riSHONQ0HUMGg56qZ0Ykfa7T1kgPVR5gnRz/hA5a+AUePDGd08mddayHgtNssOLNtK7a7RuB2eStC1QJ5j1zGDbUnkB/wDFtbLO2WO/cczbLHJHnI5mHMuZTYATk4mpOSn3f0OkfGyVk7B1jGvAwOoMQBpWvHcsem5Aj8FZdF+l9l+zwRy2iOOURNaWuNKYeyKk5AmlacVx5e3XPTXYLkkheete1xIFMNchU1rUcFd2Fg02hZSyB7y5pDhlQgggimwjxUeKWkwGxwp4j9FX/ir9pN9QVFd1D5KDFVpDm6j14Hgru0MxMVNCNm7JZNF9BKHNDht/RC2KsuuShLDtzHzVmgIiICIiAi8WLpmjVw80Rtmi0G1s3+QKw+3N2AnwU8arzx/UpeOdTVRxaidGOWL5XEt7G3aRuKcannK5u+30mdsxAOHiP7KuMysOmVQ5jiAMQpruNf8Acuehmz4bfkmlbasOsVffkrhFVtMjU19Pmtwl/XgVGvR1YnDkp0iXtvtLnENLMOYBNeIBWiO0ujcDIAW5g0qCMjoQajw3LfG/7qOjSSWN9BT3CwfYJH98YRu2+X1XTL0xs30qL/fPK7su7LR/ikuNanuuwNJFKaqgsj3vmET3NFQTUV2HTVddeUTqdkUNdo2Z12clx9qDo7TZ3uIp1uE0yyNBu4lZ5e2uHrTZf1k6ksDXYsdc3Cn4aUFcu8uu6GyysgJaG0xE7+e1UXTGIl8XVtLqONAASadmmnJXfR8TMgwuhc3Fi7zXA58+Ct45N9qeXdjrP3j91jpnpTZWtP7qBYZZnz4gG5M4bSOPBSZbuc2z0e4DQ5cTXJao5nws+7a3MDM0qRsrmpzyhhjdOe6aWh57MlK1plyXzK/XAPy1ou7v+Z0jqupUVrTSuxfPekeUg4hc8vbezp9o/ZfaMd2w72mRp8JX/IhXtvNCCNQargP2L3hWKaAnNrhI3k4YXU5Fg/mX0eSAvIaNvttV76UxW9lfjjB3iqqpWUkPHNWwAY0NGgFFVSOq8nwWTV5jwuDtx9Nvor0FUcrclZ3dJWNvDLyyQSUREBQprUa0b5qaos1mrmFbHW+2Xl5a/wCUN7ydSSsKLa+IjUFayuia+nFbftisSVmvKKyNsPtDxo4+/usX3k8UJANDXSmwj5rMtWuRipcI0nkyn2or8vOWTDlH2SSMiDmKEVLj7LmeveDRwoBteR6uBoPJdnaLKDsUJ93jYKcvoqcGnzVRNe4CpBpvb2hoR8Nd+pWE8uJhDSDyIpxz02q1tF0AgilKgglpLTnvpqosd2SNFGvxbDiqHlu7Hnl+qqtwq08mNYWFzwGlgrgNKVFKgk7TxVm68JCM4gORB93Kj6q1Mq2LC1pJJx0edKDOh3DnRZfZrWaVnDchXCNfICi2wtk0plZve1nbX1d2BiFPiwihqa7uCrp4W1Bniq0GoLQHUIzBNCXbNg1Uae7XmoktjquIAAoDroKn6qW7oXOxmPDNJpliYXbdlFXKrY2X1/iTaulEberbHZ34Rt7A3ZuGKo04qYOk32hrmso00xAEbtMxlnp4qPN0fZBY3PtLAJpHBjGvcCIwXDPdioCa7Ml7fsEEMML4Hwh1MEjWOZiOLMEgZmhy8RuWXJvx66SJbRK6HCdRQUy0By27vZaXxPLAHOOgFMt3BQrHeYJzV3FIHBRbKmTTmLxstGr5z0tj7TTxK+t3tF2SubFrs4aIprpFtcX5Flet7RDRoMhUgVqBmFETXOfs1txitsWtJD1RA24+7l+YNX6Is8WBtT3j6KruboxY7JR1nsscb6d7N7xXUB7qup4qbaZ/NTbvpEmmu2WmmQ1PotEDFiGZ1UljVVZg8ZKTc57Lhud7gLRIFtub4+Y9kFkiIgIiICxLAdQFkiDUbO38IWJsjd3qVvRTyqtwxv0jGxt4rXNYgATU5A7vopqwl7p5H2U8r+q/Fh+OGtd6PBIAbruP1VTe1/yxhuEMzcBm06E81KvEdo81SX02uHmE539Piw/Gu9+lNoYSGYNtOxXltXKy9OLaSQZmsO4RMBHmCujis5fb4mj/AD4/LG0n0X2a02SN4PWRsf8Ama13uFPOnxY/j5OLwlwtxSOPZbXQZ0FdFUW+1OqSXPIAJpiOdNitLSKlVNoYC6h0OR5HIqu6tMZPpzjppLS7CG4WnMjhxO1dRdENojYWttUzGEUIbI8DwFcvBXlr6KwWObq4HyPqxpeZC0kZmgFGjZn4hRr3nDG56DclpIrHxxh1XAvd+J5LifErKSziQUbF46K9ui4sRBcKk+i6GSysjFGtA4qFnAsuCetRLhG4ivrVXd1tkYaPeCN9CrSd4CgT2oBBIt8nZzU3oIW/e4Ymtc3J01e0cRqGDcAGkmh3Li7yvxgIaZGtqQKmtG1OpoCaBfWOi9ihjszBBI2VjhiMjSCJHHVwI2ZUpwQbIXGuEA0OYG0De7mdn6EG2uMctJZGfefw2gEENbQOxE65uG7WivcDWYnmgFKuJOQAGZ8guLsgNstbpnj7qGjqHgCYYzxoS8je6mxTEV0EakNC0WePJSQEpGqbRb7pZRhP4nE/L5LRKK0A1OSs42YQANAKKEskREBERAREQEREBYyHI8lkq+9Yy4spWge0mnMaoOKvMdo81SXsO7z+Svr0HbdzVFew7vj7FBs6PTht5xFwFDIW573Mc1vqQvrRC+f3F0UkfJFaC5rW42SjUuIBDhls0XWdJb0Fngc4d93ZYP8AUdvhqg+ZW8UcQNhI8ioNkY10rA80aXsDjuBcKqWx1MyqgkuLgONEHdX0K2yc1r2m+FI2CnouevNmJ7Rvc33Cuo5TJV7hRzu0eZ1Ve6MGZo/1V8s0HX3QygrwVN0ntj44pHsAc5rSQDoSN6vruZRp5KivtrXUa7Nr3NaRpUOcARXZqg4v952p4q9jW/lBPrVRpmvd33nzp6BdzH0eillIhY8sp2GGQ0La/wAWR2rWn4W5k6ncJp/Z+w69U3k17v6nLTeMZayr5XNYmbSFldV6S2JxfZbRg2uZ3o3/AJ2aHnkdxC+qx/s5h2yeTAPbNTY+g0A+J3k0/wBQKXKJ4VTHpa612SFojpLKB1sYDhU1IZGA7PC6gcdgbUVNV09ku8WeyiOtXuNXu/E9xq8+6k3ZckMBrGztaYjStOFMh4BZXiauY3m4+w+aouRNyXpWZC0zyUBKipe2N1ZTwaT6gKxVVc7auc7hTzNfkrVAREQEREBERAREQF4ULlqdOEHC3qO27mqe3srT9bCrm9u+7mqufUIJUl9WyKKOCB8TQGDtYDJKARkAO74lQpbLPhxTOlmc41Je7ERlsaMmDgFcSz02bB7BaTbSgp4bEZTTTePqrGC5Ws1zWXX9rFTM6nfzW37fwCD2VgAoAqxkJEzSBtPsVPday6oDKHYaaealXfYy4gnM7TSnoEF3Yndhcn0mfV8bdjpWA+eXrRda+TC3CFynSBvaiP8Azo/6gg7LorFSJzvidI+p/KcIHLI+ZV0uauO8Gsio57W/eS94gf4jt6nDpHZttphr/wBVlfKqC3RVX/6Ozf57c9NaHkaUU2y26OT+FKx/5XB1OdEEhVx7UrjuoPr7lWKrbEagu/ESfMoNzlT2+1Avwg5DXnuVpaTRp5LnbRZ+rmc3ZWreLTmPp4ILKw2jq31Pddk75HwXQLnIhUK1uyarcJ1b6t2fRBOREQEREBERAWqeYNFXGi2qDelnLhkdPJBAtN6/hb4n6KPZ5ZZHjDoCK5CgFdpWiVtEs9sczJpyOoQU15ucXu7JyJ0z2qrvcuiaHuaQKjMhWFraeuccTsJPaFTmPAhc/f0Li6pc4sr2WlzqDwJKnSu7+LixXi2QCru1tByI8FIIB0XJ2QYcwrKC2mtBU8BmfRErnql4Yl7ZLK91CQRuH1U58BUJSbks7XNoe8DmNqvH2drW0aKb1yEjSDlUHeFpnmkdkXvI3FxIQX1ttrG6uqdzcyqR8vWuaDGKBwcO0a9k1rkNclDwnct1neWuB3FBg2xtL3OwR4i53aLSXd40zqFPjhP4yOX/ALVUO1TdU8lwcY3HE1zQXUrq0gZ61PivBfEY2uPJjvmFKFo2wg/Gf5Y//FR3XeYnFzWBwJBJYMEgIrRwLaUOZzbhOZ10Wqz3xiNI4ZXc+rYPNzwpf22an8Fg/PM0f0tcnZ0sbD0heR1b6yBwIZKA0OrTSQCgqN4A2dkZlX1kbRgXGWJ7jO0ubE2ta9W97id1atAK7SE9kIMLV3TyUHpRgDWuL2h7SBhqMTmnWg1y181Ktx7DqakUC5mC4xWrjn6qEraxPqFYWXKRvGoPKlfkFCs0IbkFNg/iM5n2KC1REQEREBERAREQRLRd0b+8wV3jI+igv6PM+GSRviCPZXKIOdf0XBNeuPi3+61S9EGO77q+B+q6dEHMM6HQj4a+A+imwXHGzuxgK6RBWfYuCxdYAditUQUj7oB2LUbkC6BEFALlbuWLrkYdWroV5RBzH7haNC4cK5eRXn7maN/nT2XTloWL4QUHKzWBjRmCeFSa+ZWiOyYj2Y2jwqVfzwYX1eOzv2DnuU+MADsjyQU9huWhxOyVm5gGi2OK1k70EK3g0FBXPTRRWl22N3gWH/cptoOKgbma6DNSobOdqCujJ/y3+QPsSpVnjJc04TQGpqKbKfNWDYwFmgIiICIiAiIgIiICIiAiIgIiICIiAiIgIiICIiAtRszDqxv8oW1EGoWdn4G+QWQhb+EeQWaIFEREBERAREQf/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8202" name="Picture 10" descr="http://us.cdn3.123rf.com/168nwm/digitalgenetics/digitalgenetics1011/digitalgenetics101100236/8164997-hombre-3d-trabajando-en-equip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168" y="4653136"/>
            <a:ext cx="2676401"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841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5" name="4 Pergamino horizontal"/>
          <p:cNvSpPr/>
          <p:nvPr/>
        </p:nvSpPr>
        <p:spPr>
          <a:xfrm>
            <a:off x="-15389" y="2663577"/>
            <a:ext cx="9159389" cy="1512168"/>
          </a:xfrm>
          <a:prstGeom prst="horizontalScroll">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pPr>
            <a:endParaRPr lang="es-MX" sz="2400" b="1" dirty="0">
              <a:solidFill>
                <a:schemeClr val="tx1"/>
              </a:solidFill>
              <a:latin typeface="+mj-lt"/>
            </a:endParaRPr>
          </a:p>
          <a:p>
            <a:pPr lvl="0" algn="ctr">
              <a:spcBef>
                <a:spcPct val="20000"/>
              </a:spcBef>
            </a:pPr>
            <a:r>
              <a:rPr lang="es-MX" sz="2400" b="1" dirty="0">
                <a:solidFill>
                  <a:srgbClr val="986918"/>
                </a:solidFill>
                <a:latin typeface="+mj-lt"/>
              </a:rPr>
              <a:t>PRESUPUESTO DE EGRESOS </a:t>
            </a:r>
            <a:r>
              <a:rPr lang="es-MX" sz="2400" b="1" dirty="0">
                <a:solidFill>
                  <a:srgbClr val="986918"/>
                </a:solidFill>
              </a:rPr>
              <a:t>CIUDADANO </a:t>
            </a:r>
            <a:r>
              <a:rPr lang="es-MX" sz="2400" b="1" dirty="0">
                <a:solidFill>
                  <a:srgbClr val="986918"/>
                </a:solidFill>
                <a:latin typeface="+mj-lt"/>
              </a:rPr>
              <a:t>2016</a:t>
            </a:r>
          </a:p>
          <a:p>
            <a:pPr lvl="0" algn="ctr">
              <a:spcBef>
                <a:spcPct val="20000"/>
              </a:spcBef>
            </a:pPr>
            <a:r>
              <a:rPr lang="es-MX" sz="2400" b="1" dirty="0">
                <a:solidFill>
                  <a:srgbClr val="986918"/>
                </a:solidFill>
                <a:latin typeface="+mj-lt"/>
              </a:rPr>
              <a:t>ADMINISTRACIÓN 2014-2017 – ESCOBEDO,COAHUILA.</a:t>
            </a:r>
          </a:p>
          <a:p>
            <a:pPr lvl="0" algn="ctr">
              <a:spcBef>
                <a:spcPct val="20000"/>
              </a:spcBef>
            </a:pPr>
            <a:endParaRPr lang="es-MX" b="1" dirty="0">
              <a:solidFill>
                <a:srgbClr val="986918"/>
              </a:solidFill>
              <a:latin typeface="Century Gothic"/>
            </a:endParaRPr>
          </a:p>
        </p:txBody>
      </p:sp>
    </p:spTree>
    <p:extLst>
      <p:ext uri="{BB962C8B-B14F-4D97-AF65-F5344CB8AC3E}">
        <p14:creationId xmlns:p14="http://schemas.microsoft.com/office/powerpoint/2010/main" val="4002664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971601" y="836712"/>
            <a:ext cx="7200800" cy="4339650"/>
          </a:xfrm>
          <a:prstGeom prst="rect">
            <a:avLst/>
          </a:prstGeom>
          <a:noFill/>
        </p:spPr>
        <p:txBody>
          <a:bodyPr wrap="square" rtlCol="0">
            <a:spAutoFit/>
          </a:bodyPr>
          <a:lstStyle/>
          <a:p>
            <a:pPr algn="ctr"/>
            <a:r>
              <a:rPr lang="es-MX" sz="3000" b="1" dirty="0">
                <a:solidFill>
                  <a:srgbClr val="986918"/>
                </a:solidFill>
                <a:latin typeface="Calibri" pitchFamily="34" charset="0"/>
              </a:rPr>
              <a:t>¿Qué es la Ley de Ingresos y cual es su importancia?</a:t>
            </a:r>
          </a:p>
          <a:p>
            <a:pPr algn="just"/>
            <a:endParaRPr lang="es-MX" b="1" dirty="0">
              <a:latin typeface="Calibri" pitchFamily="34" charset="0"/>
            </a:endParaRPr>
          </a:p>
          <a:p>
            <a:pPr algn="just"/>
            <a:r>
              <a:rPr lang="es-MX" b="1" dirty="0">
                <a:latin typeface="Calibri" pitchFamily="34" charset="0"/>
              </a:rPr>
              <a:t>Es un documento en el cual se consignan las cantidades monetarias de los ingresos municipales correspondientes a un ejercicio fiscal, identificándolos por rubro;  es de gran importancia, ya que </a:t>
            </a:r>
            <a:r>
              <a:rPr lang="es-MX" b="1" dirty="0"/>
              <a:t>ofrece información valiosa del presupuesto de ingresos, indicando las contribuciones y el ingreso estimado de cada una de ellas, así como los demás ingresos que espera recibir el municipio e incorporar las partidas que cada municipio estime como fuente de ingresos para cada ejercicio fiscal.</a:t>
            </a:r>
          </a:p>
          <a:p>
            <a:pPr algn="just"/>
            <a:endParaRPr lang="es-MX" b="1" dirty="0"/>
          </a:p>
          <a:p>
            <a:pPr algn="just"/>
            <a:r>
              <a:rPr lang="es-MX" b="1" dirty="0"/>
              <a:t>Además de ser una importante herramienta de transparencia y rendición de cuentas. </a:t>
            </a:r>
            <a:endParaRPr lang="es-MX" b="1" dirty="0">
              <a:latin typeface="Calibri" pitchFamily="34" charset="0"/>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877" y="332656"/>
            <a:ext cx="1371600" cy="132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5225815"/>
            <a:ext cx="1512168" cy="1390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8683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71600" y="548680"/>
            <a:ext cx="7200800" cy="5328592"/>
          </a:xfrm>
        </p:spPr>
        <p:txBody>
          <a:bodyPr>
            <a:normAutofit/>
          </a:bodyPr>
          <a:lstStyle/>
          <a:p>
            <a:r>
              <a:rPr lang="es-MX" b="1" dirty="0">
                <a:solidFill>
                  <a:srgbClr val="986918"/>
                </a:solidFill>
                <a:cs typeface="Aharoni" pitchFamily="2" charset="-79"/>
              </a:rPr>
              <a:t>¿Qué es el presupuesto ciudadano?</a:t>
            </a:r>
          </a:p>
          <a:p>
            <a:pPr algn="just"/>
            <a:endParaRPr lang="es-MX" sz="1800" b="1" dirty="0">
              <a:solidFill>
                <a:schemeClr val="accent3">
                  <a:lumMod val="50000"/>
                </a:schemeClr>
              </a:solidFill>
              <a:latin typeface="+mj-lt"/>
              <a:cs typeface="Aharoni" pitchFamily="2" charset="-79"/>
            </a:endParaRPr>
          </a:p>
          <a:p>
            <a:pPr algn="just"/>
            <a:r>
              <a:rPr lang="es-MX" sz="1800" b="1" dirty="0">
                <a:solidFill>
                  <a:schemeClr val="tx1"/>
                </a:solidFill>
                <a:latin typeface="+mj-lt"/>
              </a:rPr>
              <a:t>Para todos los ciudadanos es de importancia conocer que hace el Gobierno con los recursos que pagamos a través de nuestros impuestos. </a:t>
            </a:r>
          </a:p>
          <a:p>
            <a:pPr algn="just"/>
            <a:endParaRPr lang="es-MX" sz="1800" b="1" dirty="0">
              <a:solidFill>
                <a:schemeClr val="tx1"/>
              </a:solidFill>
              <a:latin typeface="+mj-lt"/>
            </a:endParaRPr>
          </a:p>
          <a:p>
            <a:pPr algn="just"/>
            <a:r>
              <a:rPr lang="es-MX" sz="1800" b="1" dirty="0">
                <a:solidFill>
                  <a:schemeClr val="tx1"/>
                </a:solidFill>
                <a:latin typeface="+mj-lt"/>
              </a:rPr>
              <a:t>Este presupuesto esta diseñado para que el ciudadano comprenda como se utilizan los recursos públicos, respondiendo preguntas tales como: ¿Cuánto es lo que se recauda?, ¿Cómo se administran los recursos?,  ¿Cómo y en que se gastan?, ¿A quiénes beneficia ese gasto?....</a:t>
            </a:r>
          </a:p>
          <a:p>
            <a:pPr algn="just"/>
            <a:endParaRPr lang="es-MX" sz="1800" b="1" dirty="0">
              <a:solidFill>
                <a:schemeClr val="tx1"/>
              </a:solidFill>
              <a:latin typeface="+mj-lt"/>
            </a:endParaRPr>
          </a:p>
          <a:p>
            <a:pPr algn="just"/>
            <a:r>
              <a:rPr lang="es-MX" sz="1800" b="1" dirty="0">
                <a:solidFill>
                  <a:schemeClr val="tx1"/>
                </a:solidFill>
                <a:latin typeface="+mj-lt"/>
              </a:rPr>
              <a:t>De esta manera el Presupuesto Ciudadano tiene la finalidad de que conozcamos las decisiones de la administración pública que benefician a la sociedad, permitiéndonos analizar los resultados que brinda el Gobierno en materia de Transparencia Presupuestal.</a:t>
            </a:r>
          </a:p>
          <a:p>
            <a:endParaRPr lang="es-MX" sz="1600" dirty="0">
              <a:solidFill>
                <a:schemeClr val="accent3">
                  <a:lumMod val="50000"/>
                </a:schemeClr>
              </a:solidFill>
            </a:endParaRPr>
          </a:p>
        </p:txBody>
      </p:sp>
      <p:pic>
        <p:nvPicPr>
          <p:cNvPr id="5" name="Picture 2" descr="http://cdn2.letraslibres.com/cdn/farfuture/D90dVl6WbmmwOoz8DBT8I5wDkpY51siBTj2-sqJ2zjw/mtime:1316455758/sites/default/files/imagecache/revista_articulo_588_480/cari-presupues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5085184"/>
            <a:ext cx="1656184" cy="14293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995230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contenido"/>
          <p:cNvSpPr>
            <a:spLocks noGrp="1"/>
          </p:cNvSpPr>
          <p:nvPr>
            <p:ph idx="1"/>
          </p:nvPr>
        </p:nvSpPr>
        <p:spPr>
          <a:xfrm>
            <a:off x="971600" y="1988840"/>
            <a:ext cx="7200800" cy="2736304"/>
          </a:xfrm>
        </p:spPr>
        <p:txBody>
          <a:bodyPr>
            <a:normAutofit fontScale="77500" lnSpcReduction="20000"/>
          </a:bodyPr>
          <a:lstStyle/>
          <a:p>
            <a:pPr algn="just"/>
            <a:endParaRPr lang="es-MX" sz="2600" b="1" dirty="0">
              <a:latin typeface="Calibri Light" pitchFamily="34" charset="0"/>
            </a:endParaRPr>
          </a:p>
          <a:p>
            <a:pPr marL="0" indent="0" algn="just">
              <a:buNone/>
            </a:pPr>
            <a:r>
              <a:rPr lang="es-MX" sz="2600" b="1" dirty="0"/>
              <a:t>El Presupuesto son los recursos que el Gobierno planea gastar durante el año, los cuales satisfacen las demandas y necesidades de la población.</a:t>
            </a:r>
          </a:p>
          <a:p>
            <a:pPr marL="0" indent="0" algn="just">
              <a:buNone/>
            </a:pPr>
            <a:endParaRPr lang="es-MX" sz="2600" b="1" dirty="0"/>
          </a:p>
          <a:p>
            <a:pPr marL="0" indent="0" algn="just">
              <a:buNone/>
            </a:pPr>
            <a:r>
              <a:rPr lang="es-MX" sz="2600" b="1" dirty="0"/>
              <a:t>Estos son las estimaciones de los fondos que recibe el Gobierno y de los recursos que este planea gastar. También genera un valor público en las acciones gubernamentales, y somos nosotros como ciudadanos quienes las calificamos en cuanto a los beneficios y prioridades que se obtienen</a:t>
            </a:r>
            <a:r>
              <a:rPr lang="es-MX" sz="2600" b="1" dirty="0">
                <a:latin typeface="+mj-lt"/>
              </a:rPr>
              <a:t>.</a:t>
            </a:r>
          </a:p>
          <a:p>
            <a:pPr algn="just"/>
            <a:endParaRPr lang="es-MX" sz="2600" dirty="0"/>
          </a:p>
        </p:txBody>
      </p:sp>
      <p:sp>
        <p:nvSpPr>
          <p:cNvPr id="9" name="8 CuadroTexto"/>
          <p:cNvSpPr txBox="1"/>
          <p:nvPr/>
        </p:nvSpPr>
        <p:spPr>
          <a:xfrm>
            <a:off x="1979712" y="548680"/>
            <a:ext cx="5472608" cy="1569660"/>
          </a:xfrm>
          <a:prstGeom prst="rect">
            <a:avLst/>
          </a:prstGeom>
          <a:noFill/>
        </p:spPr>
        <p:txBody>
          <a:bodyPr wrap="square" rtlCol="0">
            <a:spAutoFit/>
          </a:bodyPr>
          <a:lstStyle/>
          <a:p>
            <a:pPr algn="ctr"/>
            <a:r>
              <a:rPr lang="es-MX" sz="3200" b="1" dirty="0">
                <a:solidFill>
                  <a:srgbClr val="986918"/>
                </a:solidFill>
              </a:rPr>
              <a:t>¿Qué es el Presupuesto de Egresos y cuál es su importancia?</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1" y="501353"/>
            <a:ext cx="1944215" cy="12714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diego.aguilerah\Desktop\dinero_3d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8244" y="4725144"/>
            <a:ext cx="1368152" cy="13681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353296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71600" y="548680"/>
            <a:ext cx="7200800" cy="4968552"/>
          </a:xfrm>
        </p:spPr>
        <p:txBody>
          <a:bodyPr>
            <a:normAutofit/>
          </a:bodyPr>
          <a:lstStyle/>
          <a:p>
            <a:r>
              <a:rPr lang="es-MX" b="1" dirty="0">
                <a:solidFill>
                  <a:srgbClr val="986918"/>
                </a:solidFill>
              </a:rPr>
              <a:t>¿Qué es el Presupuesto de Egresos y cuál es su importancia?</a:t>
            </a:r>
          </a:p>
          <a:p>
            <a:endParaRPr lang="es-MX" sz="3200" b="1" dirty="0">
              <a:solidFill>
                <a:srgbClr val="0070C0"/>
              </a:solidFill>
            </a:endParaRPr>
          </a:p>
          <a:p>
            <a:pPr algn="just"/>
            <a:r>
              <a:rPr lang="es-MX" sz="2000" b="1" dirty="0">
                <a:solidFill>
                  <a:schemeClr val="tx1"/>
                </a:solidFill>
              </a:rPr>
              <a:t>La elaboración del Presupuesto es de vital importancia, pues el ciudadano necesita servicios y obras de calidad, los cuales el Gobierno tiene la obligación de proporcionarlos, es donde el Presupuesto nos da a conocer cuales fueron dichos trabajos, y sabemos cual es la calidad de vida a través de la economía, educación, atención en salud, seguridad pública, entre otros</a:t>
            </a:r>
            <a:r>
              <a:rPr lang="es-MX" sz="2000" dirty="0">
                <a:solidFill>
                  <a:schemeClr val="tx1"/>
                </a:solidFill>
              </a:rPr>
              <a:t>.</a:t>
            </a:r>
          </a:p>
          <a:p>
            <a:endParaRPr lang="es-MX" dirty="0">
              <a:solidFill>
                <a:schemeClr val="tx1"/>
              </a:solidFill>
            </a:endParaRPr>
          </a:p>
        </p:txBody>
      </p:sp>
      <p:pic>
        <p:nvPicPr>
          <p:cNvPr id="9218" name="Picture 2" descr="http://us.cdn1.123rf.com/168nwm/johan2011/johan20111209/johan2011120900030/15508131-business-review-3d-%D0%BC%D0%B0%D0%BB%D0%B5%D0%BD%D1%8C%D0%BA%D0%B8%D0%B5-%D1%87%D0%B5%D0%BB%D0%BE%D0%B2%D0%B5%D1%87%D0%B5%D1%81%D0%BA%D0%B8%D0%B5-%D1%85%D0%B0%D1%80%D0%B0%D0%BA%D1%82%D0%B5%D1%80%D1%8B-x2,-%D0%B3%D0%BB%D1%8F%D0%B4%D1%8F-%D0%BD%EF%BF%B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4483021"/>
            <a:ext cx="1872208"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220" name="Picture 4" descr="http://previews.123rf.com/images/coramax/coramax1208/coramax120801167/14802329-3d-people--human-character--person-sitting-on-the-bench-and-a-read-book-3d-ren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4577983"/>
            <a:ext cx="2024970" cy="16822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967713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71600" y="548680"/>
            <a:ext cx="7229770" cy="5162128"/>
          </a:xfrm>
        </p:spPr>
        <p:txBody>
          <a:bodyPr>
            <a:normAutofit/>
          </a:bodyPr>
          <a:lstStyle/>
          <a:p>
            <a:r>
              <a:rPr lang="es-MX" sz="2800" b="1" dirty="0">
                <a:solidFill>
                  <a:srgbClr val="986918"/>
                </a:solidFill>
                <a:latin typeface="+mj-lt"/>
              </a:rPr>
              <a:t>¿De dónde obtiene el Municipio los ingresos?</a:t>
            </a:r>
          </a:p>
          <a:p>
            <a:pPr algn="just"/>
            <a:endParaRPr lang="es-MX" sz="1600" b="1" dirty="0">
              <a:solidFill>
                <a:srgbClr val="0070C0"/>
              </a:solidFill>
              <a:latin typeface="+mj-lt"/>
            </a:endParaRPr>
          </a:p>
          <a:p>
            <a:pPr algn="just"/>
            <a:r>
              <a:rPr lang="es-MX" sz="1600" b="1" dirty="0">
                <a:solidFill>
                  <a:schemeClr val="tx1"/>
                </a:solidFill>
                <a:latin typeface="+mj-lt"/>
              </a:rPr>
              <a:t>El dinero del presupuesto proviene del pago de impuestos, servicios, multas, uso de bienes públicos, que hacemos como ciudadanos y empresas, también proviene de las transferencias que por ley otorga la Federación a los Municipios y que se reflejan en Aportaciones y Participaciones Federales.</a:t>
            </a:r>
          </a:p>
          <a:p>
            <a:pPr algn="just"/>
            <a:r>
              <a:rPr lang="es-MX" sz="1600" b="1" dirty="0">
                <a:solidFill>
                  <a:schemeClr val="tx1"/>
                </a:solidFill>
                <a:latin typeface="+mj-lt"/>
              </a:rPr>
              <a:t>La manera en que los ingresos se recaudan, los montos y obligaciones, se establecen en la Ley de Ingresos.</a:t>
            </a:r>
          </a:p>
          <a:p>
            <a:pPr algn="just"/>
            <a:endParaRPr lang="es-MX" sz="1600" b="1" dirty="0">
              <a:solidFill>
                <a:srgbClr val="0070C0"/>
              </a:solidFill>
              <a:latin typeface="+mj-lt"/>
            </a:endParaRPr>
          </a:p>
          <a:p>
            <a:pPr algn="just"/>
            <a:endParaRPr lang="es-MX" dirty="0"/>
          </a:p>
          <a:p>
            <a:endParaRPr lang="es-MX" dirty="0"/>
          </a:p>
          <a:p>
            <a:endParaRPr lang="es-MX" dirty="0"/>
          </a:p>
          <a:p>
            <a:endParaRPr lang="es-MX" dirty="0"/>
          </a:p>
        </p:txBody>
      </p:sp>
      <p:pic>
        <p:nvPicPr>
          <p:cNvPr id="5122" name="Picture 2" descr="http://us.cdn2.123rf.com/168nwm/yupiramos/yupiramos1303/yupiramos130300455/18333800-dibujos-animados-hombre-de-negocios-dibujo-impuesto-iconos-ilustracion-vectori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3212976"/>
            <a:ext cx="1944216" cy="19442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p:cNvGraphicFramePr>
            <a:graphicFrameLocks noGrp="1"/>
          </p:cNvGraphicFramePr>
          <p:nvPr>
            <p:extLst>
              <p:ext uri="{D42A27DB-BD31-4B8C-83A1-F6EECF244321}">
                <p14:modId xmlns:p14="http://schemas.microsoft.com/office/powerpoint/2010/main" val="2855219766"/>
              </p:ext>
            </p:extLst>
          </p:nvPr>
        </p:nvGraphicFramePr>
        <p:xfrm>
          <a:off x="899592" y="3068960"/>
          <a:ext cx="6007100" cy="2506980"/>
        </p:xfrm>
        <a:graphic>
          <a:graphicData uri="http://schemas.openxmlformats.org/drawingml/2006/table">
            <a:tbl>
              <a:tblPr>
                <a:tableStyleId>{16D9F66E-5EB9-4882-86FB-DCBF35E3C3E4}</a:tableStyleId>
              </a:tblPr>
              <a:tblGrid>
                <a:gridCol w="4394200">
                  <a:extLst>
                    <a:ext uri="{9D8B030D-6E8A-4147-A177-3AD203B41FA5}">
                      <a16:colId xmlns:a16="http://schemas.microsoft.com/office/drawing/2014/main" xmlns="" val="20000"/>
                    </a:ext>
                  </a:extLst>
                </a:gridCol>
                <a:gridCol w="1612900">
                  <a:extLst>
                    <a:ext uri="{9D8B030D-6E8A-4147-A177-3AD203B41FA5}">
                      <a16:colId xmlns:a16="http://schemas.microsoft.com/office/drawing/2014/main" xmlns="" val="20001"/>
                    </a:ext>
                  </a:extLst>
                </a:gridCol>
              </a:tblGrid>
              <a:tr h="236220">
                <a:tc>
                  <a:txBody>
                    <a:bodyPr/>
                    <a:lstStyle/>
                    <a:p>
                      <a:pPr algn="ctr" rtl="0" fontAlgn="ctr"/>
                      <a:r>
                        <a:rPr lang="es-MX" sz="1400" b="1" u="none" strike="noStrike" dirty="0">
                          <a:effectLst/>
                        </a:rPr>
                        <a:t>ORIGEN DE INGRESOS (CRI)</a:t>
                      </a:r>
                      <a:endParaRPr lang="es-MX" sz="1400" b="1" i="0" u="none" strike="noStrike" dirty="0">
                        <a:solidFill>
                          <a:srgbClr val="FFFFFF"/>
                        </a:solidFill>
                        <a:effectLst/>
                        <a:latin typeface="Calibri" panose="020F0502020204030204" pitchFamily="34" charset="0"/>
                      </a:endParaRPr>
                    </a:p>
                  </a:txBody>
                  <a:tcPr marL="7620" marR="7620" marT="7620" marB="0" anchor="ctr"/>
                </a:tc>
                <a:tc>
                  <a:txBody>
                    <a:bodyPr/>
                    <a:lstStyle/>
                    <a:p>
                      <a:pPr algn="ctr" rtl="0" fontAlgn="ctr"/>
                      <a:r>
                        <a:rPr lang="es-MX" sz="1400" b="1" u="none" strike="noStrike" dirty="0">
                          <a:effectLst/>
                        </a:rPr>
                        <a:t>IMPORTE</a:t>
                      </a:r>
                      <a:endParaRPr lang="es-MX" sz="1400" b="1" i="0" u="none" strike="noStrike" dirty="0">
                        <a:solidFill>
                          <a:srgbClr val="FFFFFF"/>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0"/>
                  </a:ext>
                </a:extLst>
              </a:tr>
              <a:tr h="213360">
                <a:tc>
                  <a:txBody>
                    <a:bodyPr/>
                    <a:lstStyle/>
                    <a:p>
                      <a:pPr algn="l" rtl="0" fontAlgn="ctr"/>
                      <a:r>
                        <a:rPr lang="es-MX" sz="1200" u="none" strike="noStrike" dirty="0">
                          <a:effectLst/>
                        </a:rPr>
                        <a:t>IMPUESTOS</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a:solidFill>
                            <a:srgbClr val="000000"/>
                          </a:solidFill>
                          <a:effectLst/>
                          <a:latin typeface="Calibri" panose="020F0502020204030204" pitchFamily="34" charset="0"/>
                        </a:rPr>
                        <a:t>$82,308.34</a:t>
                      </a:r>
                    </a:p>
                  </a:txBody>
                  <a:tcPr marL="7620" marT="7620" marB="0" anchor="ctr"/>
                </a:tc>
                <a:extLst>
                  <a:ext uri="{0D108BD9-81ED-4DB2-BD59-A6C34878D82A}">
                    <a16:rowId xmlns:a16="http://schemas.microsoft.com/office/drawing/2014/main" xmlns="" val="10001"/>
                  </a:ext>
                </a:extLst>
              </a:tr>
              <a:tr h="205740">
                <a:tc>
                  <a:txBody>
                    <a:bodyPr/>
                    <a:lstStyle/>
                    <a:p>
                      <a:pPr algn="l" rtl="0" fontAlgn="ctr"/>
                      <a:r>
                        <a:rPr lang="es-MX" sz="1200" u="none" strike="noStrike">
                          <a:effectLst/>
                        </a:rPr>
                        <a:t>CUOTAS Y APPORTACIONES DE SEGURIDAD SOCIAL</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a:solidFill>
                            <a:srgbClr val="000000"/>
                          </a:solidFill>
                          <a:effectLst/>
                          <a:latin typeface="Calibri" panose="020F0502020204030204" pitchFamily="34" charset="0"/>
                        </a:rPr>
                        <a:t>$0.00</a:t>
                      </a:r>
                    </a:p>
                  </a:txBody>
                  <a:tcPr marL="7620" marT="7620" marB="0" anchor="ctr"/>
                </a:tc>
                <a:extLst>
                  <a:ext uri="{0D108BD9-81ED-4DB2-BD59-A6C34878D82A}">
                    <a16:rowId xmlns:a16="http://schemas.microsoft.com/office/drawing/2014/main" xmlns="" val="10002"/>
                  </a:ext>
                </a:extLst>
              </a:tr>
              <a:tr h="205740">
                <a:tc>
                  <a:txBody>
                    <a:bodyPr/>
                    <a:lstStyle/>
                    <a:p>
                      <a:pPr algn="l" rtl="0" fontAlgn="ctr"/>
                      <a:r>
                        <a:rPr lang="es-MX" sz="1200" u="none" strike="noStrike">
                          <a:effectLst/>
                        </a:rPr>
                        <a:t>CONTRIBUCIONES DE MEJORAS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a:solidFill>
                            <a:srgbClr val="000000"/>
                          </a:solidFill>
                          <a:effectLst/>
                          <a:latin typeface="Calibri" panose="020F0502020204030204" pitchFamily="34" charset="0"/>
                        </a:rPr>
                        <a:t>$0.00</a:t>
                      </a:r>
                    </a:p>
                  </a:txBody>
                  <a:tcPr marL="7620" marT="7620" marB="0" anchor="ctr"/>
                </a:tc>
                <a:extLst>
                  <a:ext uri="{0D108BD9-81ED-4DB2-BD59-A6C34878D82A}">
                    <a16:rowId xmlns:a16="http://schemas.microsoft.com/office/drawing/2014/main" xmlns="" val="10003"/>
                  </a:ext>
                </a:extLst>
              </a:tr>
              <a:tr h="205740">
                <a:tc>
                  <a:txBody>
                    <a:bodyPr/>
                    <a:lstStyle/>
                    <a:p>
                      <a:pPr algn="l" rtl="0" fontAlgn="ctr"/>
                      <a:r>
                        <a:rPr lang="es-MX" sz="1200" u="none" strike="noStrike" dirty="0">
                          <a:effectLst/>
                        </a:rPr>
                        <a:t>DERECHOS</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a:solidFill>
                            <a:srgbClr val="000000"/>
                          </a:solidFill>
                          <a:effectLst/>
                          <a:latin typeface="Calibri" panose="020F0502020204030204" pitchFamily="34" charset="0"/>
                        </a:rPr>
                        <a:t>$96,994.68</a:t>
                      </a:r>
                    </a:p>
                  </a:txBody>
                  <a:tcPr marL="7620" marT="7620" marB="0" anchor="ctr"/>
                </a:tc>
                <a:extLst>
                  <a:ext uri="{0D108BD9-81ED-4DB2-BD59-A6C34878D82A}">
                    <a16:rowId xmlns:a16="http://schemas.microsoft.com/office/drawing/2014/main" xmlns="" val="10004"/>
                  </a:ext>
                </a:extLst>
              </a:tr>
              <a:tr h="205740">
                <a:tc>
                  <a:txBody>
                    <a:bodyPr/>
                    <a:lstStyle/>
                    <a:p>
                      <a:pPr algn="l" rtl="0" fontAlgn="ctr"/>
                      <a:r>
                        <a:rPr lang="es-MX" sz="1200" u="none" strike="noStrike">
                          <a:effectLst/>
                        </a:rPr>
                        <a:t>PRODUCTOS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a:solidFill>
                            <a:srgbClr val="000000"/>
                          </a:solidFill>
                          <a:effectLst/>
                          <a:latin typeface="Calibri" panose="020F0502020204030204" pitchFamily="34" charset="0"/>
                        </a:rPr>
                        <a:t>$0.00</a:t>
                      </a:r>
                    </a:p>
                  </a:txBody>
                  <a:tcPr marL="7620" marT="7620" marB="0" anchor="ctr"/>
                </a:tc>
                <a:extLst>
                  <a:ext uri="{0D108BD9-81ED-4DB2-BD59-A6C34878D82A}">
                    <a16:rowId xmlns:a16="http://schemas.microsoft.com/office/drawing/2014/main" xmlns="" val="10005"/>
                  </a:ext>
                </a:extLst>
              </a:tr>
              <a:tr h="205740">
                <a:tc>
                  <a:txBody>
                    <a:bodyPr/>
                    <a:lstStyle/>
                    <a:p>
                      <a:pPr algn="l" rtl="0" fontAlgn="ctr"/>
                      <a:r>
                        <a:rPr lang="es-MX" sz="1200" u="none" strike="noStrike">
                          <a:effectLst/>
                        </a:rPr>
                        <a:t>APROVECHAMIENTOS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a:solidFill>
                            <a:srgbClr val="000000"/>
                          </a:solidFill>
                          <a:effectLst/>
                          <a:latin typeface="Calibri" panose="020F0502020204030204" pitchFamily="34" charset="0"/>
                        </a:rPr>
                        <a:t>$70,790.45</a:t>
                      </a:r>
                    </a:p>
                  </a:txBody>
                  <a:tcPr marL="7620" marT="7620" marB="0" anchor="ctr"/>
                </a:tc>
                <a:extLst>
                  <a:ext uri="{0D108BD9-81ED-4DB2-BD59-A6C34878D82A}">
                    <a16:rowId xmlns:a16="http://schemas.microsoft.com/office/drawing/2014/main" xmlns="" val="10006"/>
                  </a:ext>
                </a:extLst>
              </a:tr>
              <a:tr h="205740">
                <a:tc>
                  <a:txBody>
                    <a:bodyPr/>
                    <a:lstStyle/>
                    <a:p>
                      <a:pPr algn="l" rtl="0" fontAlgn="ctr"/>
                      <a:r>
                        <a:rPr lang="es-MX" sz="1200" u="none" strike="noStrike">
                          <a:effectLst/>
                        </a:rPr>
                        <a:t>INGRESOS POR VENTAS DE BIENES Y SERVICIOS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a:solidFill>
                            <a:srgbClr val="000000"/>
                          </a:solidFill>
                          <a:effectLst/>
                          <a:latin typeface="Calibri" panose="020F0502020204030204" pitchFamily="34" charset="0"/>
                        </a:rPr>
                        <a:t>$0.00</a:t>
                      </a:r>
                    </a:p>
                  </a:txBody>
                  <a:tcPr marL="7620" marT="7620" marB="0" anchor="ctr"/>
                </a:tc>
                <a:extLst>
                  <a:ext uri="{0D108BD9-81ED-4DB2-BD59-A6C34878D82A}">
                    <a16:rowId xmlns:a16="http://schemas.microsoft.com/office/drawing/2014/main" xmlns="" val="10007"/>
                  </a:ext>
                </a:extLst>
              </a:tr>
              <a:tr h="205740">
                <a:tc>
                  <a:txBody>
                    <a:bodyPr/>
                    <a:lstStyle/>
                    <a:p>
                      <a:pPr algn="l" rtl="0" fontAlgn="ctr"/>
                      <a:r>
                        <a:rPr lang="es-MX" sz="1200" u="none" strike="noStrike">
                          <a:effectLst/>
                        </a:rPr>
                        <a:t>PARTICIPACIONES Y APORTACIONES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a:solidFill>
                            <a:srgbClr val="000000"/>
                          </a:solidFill>
                          <a:effectLst/>
                          <a:latin typeface="Calibri" panose="020F0502020204030204" pitchFamily="34" charset="0"/>
                        </a:rPr>
                        <a:t>$31,066,670.52</a:t>
                      </a:r>
                    </a:p>
                  </a:txBody>
                  <a:tcPr marL="7620" marT="7620" marB="0" anchor="ctr"/>
                </a:tc>
                <a:extLst>
                  <a:ext uri="{0D108BD9-81ED-4DB2-BD59-A6C34878D82A}">
                    <a16:rowId xmlns:a16="http://schemas.microsoft.com/office/drawing/2014/main" xmlns="" val="10008"/>
                  </a:ext>
                </a:extLst>
              </a:tr>
              <a:tr h="205740">
                <a:tc>
                  <a:txBody>
                    <a:bodyPr/>
                    <a:lstStyle/>
                    <a:p>
                      <a:pPr algn="l" rtl="0" fontAlgn="ctr"/>
                      <a:r>
                        <a:rPr lang="es-MX" sz="1200" u="none" strike="noStrike">
                          <a:effectLst/>
                        </a:rPr>
                        <a:t>TRANSFERENCIAS, ASIGNACIONES, SUBSIDIOS Y OTRAS AYUDAS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a:solidFill>
                            <a:srgbClr val="000000"/>
                          </a:solidFill>
                          <a:effectLst/>
                          <a:latin typeface="Calibri" panose="020F0502020204030204" pitchFamily="34" charset="0"/>
                        </a:rPr>
                        <a:t>$0.00</a:t>
                      </a:r>
                    </a:p>
                  </a:txBody>
                  <a:tcPr marL="7620" marT="7620" marB="0" anchor="ctr"/>
                </a:tc>
                <a:extLst>
                  <a:ext uri="{0D108BD9-81ED-4DB2-BD59-A6C34878D82A}">
                    <a16:rowId xmlns:a16="http://schemas.microsoft.com/office/drawing/2014/main" xmlns="" val="10009"/>
                  </a:ext>
                </a:extLst>
              </a:tr>
              <a:tr h="205740">
                <a:tc>
                  <a:txBody>
                    <a:bodyPr/>
                    <a:lstStyle/>
                    <a:p>
                      <a:pPr algn="l" rtl="0" fontAlgn="ctr"/>
                      <a:r>
                        <a:rPr lang="es-MX" sz="1200" u="none" strike="noStrike">
                          <a:effectLst/>
                        </a:rPr>
                        <a:t>INGRESOS DERIVADOS DE FINANCIAMIENTO</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a:solidFill>
                            <a:srgbClr val="000000"/>
                          </a:solidFill>
                          <a:effectLst/>
                          <a:latin typeface="Calibri" panose="020F0502020204030204" pitchFamily="34" charset="0"/>
                        </a:rPr>
                        <a:t>$0.00</a:t>
                      </a:r>
                    </a:p>
                  </a:txBody>
                  <a:tcPr marL="7620" marT="7620" marB="0" anchor="ctr"/>
                </a:tc>
                <a:extLst>
                  <a:ext uri="{0D108BD9-81ED-4DB2-BD59-A6C34878D82A}">
                    <a16:rowId xmlns:a16="http://schemas.microsoft.com/office/drawing/2014/main" xmlns="" val="10010"/>
                  </a:ext>
                </a:extLst>
              </a:tr>
              <a:tr h="205740">
                <a:tc>
                  <a:txBody>
                    <a:bodyPr/>
                    <a:lstStyle/>
                    <a:p>
                      <a:pPr algn="ctr" rtl="0" fontAlgn="ctr"/>
                      <a:r>
                        <a:rPr lang="es-MX" sz="1200" b="1" u="none" strike="noStrike" dirty="0">
                          <a:effectLst/>
                        </a:rPr>
                        <a:t>TOTAL</a:t>
                      </a:r>
                      <a:endParaRPr lang="es-MX" sz="1200" b="1" i="0" u="none" strike="noStrike" dirty="0">
                        <a:solidFill>
                          <a:srgbClr val="FFFFFF"/>
                        </a:solidFill>
                        <a:effectLst/>
                        <a:latin typeface="Calibri" panose="020F0502020204030204" pitchFamily="34" charset="0"/>
                      </a:endParaRPr>
                    </a:p>
                  </a:txBody>
                  <a:tcPr marL="7620" marT="7620" marB="0" anchor="ctr"/>
                </a:tc>
                <a:tc>
                  <a:txBody>
                    <a:bodyPr/>
                    <a:lstStyle/>
                    <a:p>
                      <a:pPr algn="r" rtl="0" fontAlgn="ctr"/>
                      <a:r>
                        <a:rPr lang="es-MX" sz="1200" b="1" i="0" u="none" strike="noStrike" dirty="0">
                          <a:solidFill>
                            <a:schemeClr val="tx1"/>
                          </a:solidFill>
                          <a:effectLst/>
                          <a:latin typeface="Calibri" panose="020F0502020204030204" pitchFamily="34" charset="0"/>
                        </a:rPr>
                        <a:t>$31,316,763.99</a:t>
                      </a:r>
                    </a:p>
                  </a:txBody>
                  <a:tcPr marL="7620" marT="7620" marB="0" anchor="ct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2967713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71600" y="548680"/>
            <a:ext cx="7200800" cy="6120680"/>
          </a:xfrm>
        </p:spPr>
        <p:txBody>
          <a:bodyPr>
            <a:normAutofit/>
          </a:bodyPr>
          <a:lstStyle/>
          <a:p>
            <a:r>
              <a:rPr lang="es-MX" sz="2800" b="1" dirty="0">
                <a:solidFill>
                  <a:srgbClr val="986918"/>
                </a:solidFill>
              </a:rPr>
              <a:t>¿Para qué se gasta el Presupuesto?</a:t>
            </a:r>
          </a:p>
          <a:p>
            <a:pPr algn="just"/>
            <a:endParaRPr lang="es-MX" sz="1700" b="1" dirty="0">
              <a:solidFill>
                <a:srgbClr val="0070C0"/>
              </a:solidFill>
            </a:endParaRPr>
          </a:p>
          <a:p>
            <a:pPr algn="just"/>
            <a:r>
              <a:rPr lang="es-MX" sz="1600" b="1" dirty="0">
                <a:solidFill>
                  <a:schemeClr val="tx1"/>
                </a:solidFill>
              </a:rPr>
              <a:t>La Clasificación Funcional del Gasto agrupa los gastos según los propósitos u objetivos socioeconómicos que persigue el municipio.</a:t>
            </a:r>
          </a:p>
          <a:p>
            <a:pPr algn="just"/>
            <a:endParaRPr lang="es-MX" sz="1700" b="1" dirty="0">
              <a:solidFill>
                <a:schemeClr val="tx1"/>
              </a:solidFill>
            </a:endParaRPr>
          </a:p>
          <a:p>
            <a:pPr algn="just"/>
            <a:r>
              <a:rPr lang="es-MX" sz="1600" b="1" dirty="0">
                <a:solidFill>
                  <a:schemeClr val="tx1"/>
                </a:solidFill>
              </a:rPr>
              <a:t>Presenta el gasto público según la naturaleza de los servicios gubernamentales brindados a la población.</a:t>
            </a:r>
          </a:p>
          <a:p>
            <a:pPr algn="just"/>
            <a:endParaRPr lang="es-MX" sz="1600" b="1" dirty="0">
              <a:solidFill>
                <a:schemeClr val="tx1"/>
              </a:solidFill>
            </a:endParaRPr>
          </a:p>
          <a:p>
            <a:pPr algn="just"/>
            <a:r>
              <a:rPr lang="es-MX" sz="1600" b="1" dirty="0">
                <a:solidFill>
                  <a:schemeClr val="tx1"/>
                </a:solidFill>
              </a:rPr>
              <a:t>Con dicha clasificación se identifica el presupuesto destinado a funciones de gobierno, desarrollo social, desarrollo económico y otras no clasificadas; permitiendo determinar los objetivos generales de las políticas públicas y los recursos financieros que se asignan para alcanzar éstos.</a:t>
            </a:r>
            <a:endParaRPr lang="es-MX" b="1" dirty="0">
              <a:solidFill>
                <a:schemeClr val="tx1"/>
              </a:solidFill>
            </a:endParaRPr>
          </a:p>
          <a:p>
            <a:pPr algn="just"/>
            <a:endParaRPr lang="es-MX" sz="1600" b="1" dirty="0">
              <a:solidFill>
                <a:srgbClr val="0070C0"/>
              </a:solidFill>
            </a:endParaRPr>
          </a:p>
          <a:p>
            <a:pPr algn="just"/>
            <a:endParaRPr lang="es-MX" sz="1600" b="1" dirty="0">
              <a:solidFill>
                <a:srgbClr val="0070C0"/>
              </a:solidFill>
            </a:endParaRPr>
          </a:p>
          <a:p>
            <a:pPr algn="just"/>
            <a:endParaRPr lang="es-MX" sz="1600" b="1" dirty="0">
              <a:solidFill>
                <a:srgbClr val="0070C0"/>
              </a:solidFill>
            </a:endParaRP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437112"/>
            <a:ext cx="1296144" cy="12961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a 1"/>
          <p:cNvGraphicFramePr>
            <a:graphicFrameLocks noGrp="1"/>
          </p:cNvGraphicFramePr>
          <p:nvPr>
            <p:extLst>
              <p:ext uri="{D42A27DB-BD31-4B8C-83A1-F6EECF244321}">
                <p14:modId xmlns:p14="http://schemas.microsoft.com/office/powerpoint/2010/main" val="3153165101"/>
              </p:ext>
            </p:extLst>
          </p:nvPr>
        </p:nvGraphicFramePr>
        <p:xfrm>
          <a:off x="971600" y="4509120"/>
          <a:ext cx="5778500" cy="1303020"/>
        </p:xfrm>
        <a:graphic>
          <a:graphicData uri="http://schemas.openxmlformats.org/drawingml/2006/table">
            <a:tbl>
              <a:tblPr>
                <a:tableStyleId>{93296810-A885-4BE3-A3E7-6D5BEEA58F35}</a:tableStyleId>
              </a:tblPr>
              <a:tblGrid>
                <a:gridCol w="4318000">
                  <a:extLst>
                    <a:ext uri="{9D8B030D-6E8A-4147-A177-3AD203B41FA5}">
                      <a16:colId xmlns:a16="http://schemas.microsoft.com/office/drawing/2014/main" xmlns="" val="20000"/>
                    </a:ext>
                  </a:extLst>
                </a:gridCol>
                <a:gridCol w="1460500">
                  <a:extLst>
                    <a:ext uri="{9D8B030D-6E8A-4147-A177-3AD203B41FA5}">
                      <a16:colId xmlns:a16="http://schemas.microsoft.com/office/drawing/2014/main" xmlns="" val="20001"/>
                    </a:ext>
                  </a:extLst>
                </a:gridCol>
              </a:tblGrid>
              <a:tr h="236220">
                <a:tc>
                  <a:txBody>
                    <a:bodyPr/>
                    <a:lstStyle/>
                    <a:p>
                      <a:pPr algn="ctr" rtl="0" fontAlgn="ctr"/>
                      <a:r>
                        <a:rPr lang="es-MX" sz="1400" b="1" u="none" strike="noStrike" dirty="0">
                          <a:effectLst/>
                        </a:rPr>
                        <a:t>CLASIFICACIÓN FUNCIONAL DEL GASTO (FINALIDAD)</a:t>
                      </a:r>
                      <a:endParaRPr lang="es-MX" sz="1400" b="1" i="0" u="none" strike="noStrike" dirty="0">
                        <a:solidFill>
                          <a:srgbClr val="FFFFFF"/>
                        </a:solidFill>
                        <a:effectLst/>
                        <a:latin typeface="Calibri" panose="020F0502020204030204" pitchFamily="34" charset="0"/>
                      </a:endParaRPr>
                    </a:p>
                  </a:txBody>
                  <a:tcPr marL="7620" marR="7620" marT="7620" marB="0" anchor="ctr"/>
                </a:tc>
                <a:tc>
                  <a:txBody>
                    <a:bodyPr/>
                    <a:lstStyle/>
                    <a:p>
                      <a:pPr algn="ctr" rtl="0" fontAlgn="ctr"/>
                      <a:r>
                        <a:rPr lang="es-MX" sz="1400" b="1" u="none" strike="noStrike" dirty="0">
                          <a:effectLst/>
                        </a:rPr>
                        <a:t>PRESUPUESTADO</a:t>
                      </a:r>
                      <a:endParaRPr lang="es-MX" sz="1400" b="1" i="0" u="none" strike="noStrike" dirty="0">
                        <a:solidFill>
                          <a:srgbClr val="FFFFFF"/>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0"/>
                  </a:ext>
                </a:extLst>
              </a:tr>
              <a:tr h="213360">
                <a:tc>
                  <a:txBody>
                    <a:bodyPr/>
                    <a:lstStyle/>
                    <a:p>
                      <a:pPr algn="l" rtl="0" fontAlgn="ctr"/>
                      <a:r>
                        <a:rPr lang="es-MX" sz="1200" u="none" strike="noStrike" dirty="0">
                          <a:effectLst/>
                        </a:rPr>
                        <a:t>GOBIERNO</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a:solidFill>
                            <a:srgbClr val="000000"/>
                          </a:solidFill>
                          <a:effectLst/>
                          <a:latin typeface="Calibri" panose="020F0502020204030204" pitchFamily="34" charset="0"/>
                        </a:rPr>
                        <a:t>$15,704,933.29</a:t>
                      </a:r>
                    </a:p>
                  </a:txBody>
                  <a:tcPr marL="7620" marT="7620" marB="0" anchor="ctr"/>
                </a:tc>
                <a:extLst>
                  <a:ext uri="{0D108BD9-81ED-4DB2-BD59-A6C34878D82A}">
                    <a16:rowId xmlns:a16="http://schemas.microsoft.com/office/drawing/2014/main" xmlns="" val="10001"/>
                  </a:ext>
                </a:extLst>
              </a:tr>
              <a:tr h="205740">
                <a:tc>
                  <a:txBody>
                    <a:bodyPr/>
                    <a:lstStyle/>
                    <a:p>
                      <a:pPr algn="l" rtl="0" fontAlgn="ctr"/>
                      <a:r>
                        <a:rPr lang="es-MX" sz="1200" u="none" strike="noStrike" dirty="0">
                          <a:effectLst/>
                        </a:rPr>
                        <a:t>DESARROLLO SOCIAL</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a:solidFill>
                            <a:srgbClr val="000000"/>
                          </a:solidFill>
                          <a:effectLst/>
                          <a:latin typeface="Calibri" panose="020F0502020204030204" pitchFamily="34" charset="0"/>
                        </a:rPr>
                        <a:t>$15,611,830.70</a:t>
                      </a:r>
                    </a:p>
                  </a:txBody>
                  <a:tcPr marL="7620" marT="7620" marB="0" anchor="ctr"/>
                </a:tc>
                <a:extLst>
                  <a:ext uri="{0D108BD9-81ED-4DB2-BD59-A6C34878D82A}">
                    <a16:rowId xmlns:a16="http://schemas.microsoft.com/office/drawing/2014/main" xmlns="" val="10002"/>
                  </a:ext>
                </a:extLst>
              </a:tr>
              <a:tr h="205740">
                <a:tc>
                  <a:txBody>
                    <a:bodyPr/>
                    <a:lstStyle/>
                    <a:p>
                      <a:pPr algn="l" rtl="0" fontAlgn="ctr"/>
                      <a:r>
                        <a:rPr lang="es-MX" sz="1200" u="none" strike="noStrike">
                          <a:effectLst/>
                        </a:rPr>
                        <a:t>DESARROLLO ECONÓMICO</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endParaRPr lang="es-MX" sz="1200" b="0" i="0" u="none" strike="noStrike" dirty="0">
                        <a:solidFill>
                          <a:srgbClr val="000000"/>
                        </a:solidFill>
                        <a:effectLst/>
                        <a:latin typeface="Calibri" panose="020F0502020204030204" pitchFamily="34" charset="0"/>
                      </a:endParaRPr>
                    </a:p>
                  </a:txBody>
                  <a:tcPr marL="7620" marT="7620" marB="0" anchor="ctr"/>
                </a:tc>
                <a:extLst>
                  <a:ext uri="{0D108BD9-81ED-4DB2-BD59-A6C34878D82A}">
                    <a16:rowId xmlns:a16="http://schemas.microsoft.com/office/drawing/2014/main" xmlns="" val="10003"/>
                  </a:ext>
                </a:extLst>
              </a:tr>
              <a:tr h="205740">
                <a:tc>
                  <a:txBody>
                    <a:bodyPr/>
                    <a:lstStyle/>
                    <a:p>
                      <a:pPr algn="l" rtl="0" fontAlgn="ctr"/>
                      <a:r>
                        <a:rPr lang="es-MX" sz="1200" u="none" strike="noStrike">
                          <a:effectLst/>
                        </a:rPr>
                        <a:t>OTRAS CLASIFICADAS EN FUNCIONES ANTERIORES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endParaRPr lang="es-MX" sz="1200" b="0" i="0" u="none" strike="noStrike" dirty="0">
                        <a:solidFill>
                          <a:srgbClr val="000000"/>
                        </a:solidFill>
                        <a:effectLst/>
                        <a:latin typeface="Calibri" panose="020F0502020204030204" pitchFamily="34" charset="0"/>
                      </a:endParaRPr>
                    </a:p>
                  </a:txBody>
                  <a:tcPr marL="7620" marT="7620" marB="0" anchor="ctr"/>
                </a:tc>
                <a:extLst>
                  <a:ext uri="{0D108BD9-81ED-4DB2-BD59-A6C34878D82A}">
                    <a16:rowId xmlns:a16="http://schemas.microsoft.com/office/drawing/2014/main" xmlns="" val="10004"/>
                  </a:ext>
                </a:extLst>
              </a:tr>
              <a:tr h="236220">
                <a:tc>
                  <a:txBody>
                    <a:bodyPr/>
                    <a:lstStyle/>
                    <a:p>
                      <a:pPr algn="ctr" rtl="0" fontAlgn="ctr"/>
                      <a:r>
                        <a:rPr lang="es-MX" sz="1400" b="1" u="none" strike="noStrike" dirty="0">
                          <a:effectLst/>
                        </a:rPr>
                        <a:t>TOTAL</a:t>
                      </a:r>
                      <a:endParaRPr lang="es-MX" sz="1400" b="1" i="0" u="none" strike="noStrike" dirty="0">
                        <a:solidFill>
                          <a:srgbClr val="FFFFFF"/>
                        </a:solidFill>
                        <a:effectLst/>
                        <a:latin typeface="Calibri" panose="020F0502020204030204" pitchFamily="34" charset="0"/>
                      </a:endParaRPr>
                    </a:p>
                  </a:txBody>
                  <a:tcPr marL="7620" marR="7620" marT="7620" marB="0" anchor="ctr"/>
                </a:tc>
                <a:tc>
                  <a:txBody>
                    <a:bodyPr/>
                    <a:lstStyle/>
                    <a:p>
                      <a:pPr algn="r" rtl="0" fontAlgn="ctr"/>
                      <a:r>
                        <a:rPr lang="es-MX" sz="1400" b="1" i="0" u="none" strike="noStrike" dirty="0">
                          <a:solidFill>
                            <a:schemeClr val="tx1"/>
                          </a:solidFill>
                          <a:effectLst/>
                          <a:latin typeface="Calibri" panose="020F0502020204030204" pitchFamily="34" charset="0"/>
                        </a:rPr>
                        <a:t>$31,316,763.99</a:t>
                      </a:r>
                    </a:p>
                  </a:txBody>
                  <a:tcPr marL="7620" marT="7620" marB="0"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967713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71600" y="548680"/>
            <a:ext cx="7200800" cy="6120680"/>
          </a:xfrm>
        </p:spPr>
        <p:txBody>
          <a:bodyPr>
            <a:normAutofit/>
          </a:bodyPr>
          <a:lstStyle/>
          <a:p>
            <a:r>
              <a:rPr lang="es-MX" sz="2800" b="1" dirty="0">
                <a:solidFill>
                  <a:srgbClr val="986918"/>
                </a:solidFill>
              </a:rPr>
              <a:t>¿Quién gasta el Presupuesto? </a:t>
            </a:r>
          </a:p>
          <a:p>
            <a:endParaRPr lang="es-MX" sz="1400" b="1" dirty="0">
              <a:solidFill>
                <a:schemeClr val="tx1"/>
              </a:solidFill>
            </a:endParaRPr>
          </a:p>
          <a:p>
            <a:pPr algn="just"/>
            <a:r>
              <a:rPr lang="es-MX" sz="1400" b="1" dirty="0">
                <a:solidFill>
                  <a:schemeClr val="tx1"/>
                </a:solidFill>
              </a:rPr>
              <a:t>La Clasificación Administrativa tiene como propósitos básicos identificar las unidades administrativas a través de las cuales se realiza la asignación, gestión y rendición de los recursos financieros públicos, así como establecer las bases institucionales y sectoriales para la elaboración y análisis de las estadísticas fiscales, organizadas y agregadas, mediante su integración y consolidación, tal como lo requieren las mejores prácticas y los modelos universales establecidos en la materia. </a:t>
            </a:r>
          </a:p>
          <a:p>
            <a:pPr algn="just"/>
            <a:endParaRPr lang="es-MX" sz="1400" b="1" dirty="0">
              <a:solidFill>
                <a:schemeClr val="tx1"/>
              </a:solidFill>
            </a:endParaRPr>
          </a:p>
          <a:p>
            <a:pPr algn="just"/>
            <a:r>
              <a:rPr lang="es-MX" sz="1400" b="1" dirty="0">
                <a:solidFill>
                  <a:schemeClr val="tx1"/>
                </a:solidFill>
              </a:rPr>
              <a:t>Esta clasificación además permite delimitar con precisión el ámbito de Sector Público de cada orden de gobierno y por ende los alcances de su probable responsabilidad fiscal y cuasi fiscal.</a:t>
            </a:r>
          </a:p>
          <a:p>
            <a:pPr algn="just"/>
            <a:endParaRPr lang="es-MX" sz="1600" b="1" dirty="0">
              <a:solidFill>
                <a:srgbClr val="0070C0"/>
              </a:solidFill>
            </a:endParaRPr>
          </a:p>
          <a:p>
            <a:pPr algn="just"/>
            <a:endParaRPr lang="es-MX" sz="1600" dirty="0">
              <a:solidFill>
                <a:schemeClr val="tx1"/>
              </a:solidFill>
            </a:endParaRPr>
          </a:p>
        </p:txBody>
      </p:sp>
      <p:pic>
        <p:nvPicPr>
          <p:cNvPr id="4097" name="Picture 1" descr="C:\Users\luis.flores\Pictures\estructura_organizacio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3943697"/>
            <a:ext cx="2952328" cy="2218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738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nvGraphicFramePr>
        <p:xfrm>
          <a:off x="1259632" y="798690"/>
          <a:ext cx="6264696" cy="2414286"/>
        </p:xfrm>
        <a:graphic>
          <a:graphicData uri="http://schemas.openxmlformats.org/drawingml/2006/table">
            <a:tbl>
              <a:tblPr bandRow="1">
                <a:tableStyleId>{68D230F3-CF80-4859-8CE7-A43EE81993B5}</a:tableStyleId>
              </a:tblPr>
              <a:tblGrid>
                <a:gridCol w="4514042">
                  <a:extLst>
                    <a:ext uri="{9D8B030D-6E8A-4147-A177-3AD203B41FA5}">
                      <a16:colId xmlns:a16="http://schemas.microsoft.com/office/drawing/2014/main" xmlns="" val="20000"/>
                    </a:ext>
                  </a:extLst>
                </a:gridCol>
                <a:gridCol w="1750654">
                  <a:extLst>
                    <a:ext uri="{9D8B030D-6E8A-4147-A177-3AD203B41FA5}">
                      <a16:colId xmlns:a16="http://schemas.microsoft.com/office/drawing/2014/main" xmlns="" val="20001"/>
                    </a:ext>
                  </a:extLst>
                </a:gridCol>
              </a:tblGrid>
              <a:tr h="326054">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s-MX" sz="1200" u="none" strike="noStrike" dirty="0">
                          <a:effectLst/>
                        </a:rPr>
                        <a:t>Órgano Ejecutivo Municipal (CA)</a:t>
                      </a:r>
                      <a:endParaRPr lang="es-MX" sz="1200" b="1" i="0" u="none" strike="noStrike" dirty="0">
                        <a:solidFill>
                          <a:srgbClr val="FFFFFF"/>
                        </a:solidFill>
                        <a:effectLst/>
                        <a:latin typeface="Calibri" panose="020F0502020204030204" pitchFamily="34" charset="0"/>
                      </a:endParaRPr>
                    </a:p>
                    <a:p>
                      <a:pPr marL="0" algn="r" defTabSz="914400" rtl="0" eaLnBrk="1" fontAlgn="ctr" latinLnBrk="0" hangingPunct="1"/>
                      <a:endParaRPr lang="es-MX" sz="1200" u="none" strike="noStrike" kern="1200" dirty="0">
                        <a:solidFill>
                          <a:schemeClr val="dk1"/>
                        </a:solidFill>
                        <a:effectLst/>
                        <a:latin typeface="+mn-lt"/>
                        <a:ea typeface="+mn-ea"/>
                        <a:cs typeface="+mn-cs"/>
                      </a:endParaRPr>
                    </a:p>
                  </a:txBody>
                  <a:tcPr/>
                </a:tc>
                <a:tc>
                  <a:txBody>
                    <a:bodyPr/>
                    <a:lstStyle/>
                    <a:p>
                      <a:pPr marL="0" algn="r" defTabSz="914400" rtl="0" eaLnBrk="1" fontAlgn="ctr" latinLnBrk="0" hangingPunct="1"/>
                      <a:r>
                        <a:rPr lang="es-MX" sz="1200" u="none" strike="noStrike" kern="1200" dirty="0">
                          <a:solidFill>
                            <a:schemeClr val="dk1"/>
                          </a:solidFill>
                          <a:effectLst/>
                          <a:latin typeface="+mn-lt"/>
                          <a:ea typeface="+mn-ea"/>
                          <a:cs typeface="+mn-cs"/>
                        </a:rPr>
                        <a:t>IMPORTE</a:t>
                      </a:r>
                    </a:p>
                  </a:txBody>
                  <a:tcPr/>
                </a:tc>
                <a:extLst>
                  <a:ext uri="{0D108BD9-81ED-4DB2-BD59-A6C34878D82A}">
                    <a16:rowId xmlns:a16="http://schemas.microsoft.com/office/drawing/2014/main" xmlns="" val="10000"/>
                  </a:ext>
                </a:extLst>
              </a:tr>
              <a:tr h="262879">
                <a:tc>
                  <a:txBody>
                    <a:bodyPr/>
                    <a:lstStyle/>
                    <a:p>
                      <a:pPr marL="0" algn="l" defTabSz="914400" rtl="0" eaLnBrk="1" fontAlgn="ctr" latinLnBrk="0" hangingPunct="1"/>
                      <a:r>
                        <a:rPr lang="es-MX" sz="1200" u="none" strike="noStrike" kern="1200" dirty="0">
                          <a:solidFill>
                            <a:schemeClr val="dk1"/>
                          </a:solidFill>
                          <a:effectLst/>
                          <a:latin typeface="+mn-lt"/>
                          <a:ea typeface="+mn-ea"/>
                          <a:cs typeface="+mn-cs"/>
                        </a:rPr>
                        <a:t>01-PRESIDENCIA</a:t>
                      </a:r>
                    </a:p>
                  </a:txBody>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s-MX" sz="1200" u="none" strike="noStrike" dirty="0">
                          <a:effectLst/>
                        </a:rPr>
                        <a:t>$9,285,581.00</a:t>
                      </a:r>
                      <a:endParaRPr lang="es-MX" sz="1200" b="0" i="0" u="none" strike="noStrike" dirty="0">
                        <a:solidFill>
                          <a:srgbClr val="000000"/>
                        </a:solidFill>
                        <a:effectLst/>
                        <a:latin typeface="Calibri" panose="020F0502020204030204" pitchFamily="34" charset="0"/>
                      </a:endParaRPr>
                    </a:p>
                    <a:p>
                      <a:pPr marL="0" algn="r" defTabSz="914400" rtl="0" eaLnBrk="1" fontAlgn="ctr" latinLnBrk="0" hangingPunct="1"/>
                      <a:endParaRPr lang="es-MX" sz="1200" u="none" strike="noStrike" kern="1200" dirty="0">
                        <a:solidFill>
                          <a:schemeClr val="dk1"/>
                        </a:solidFill>
                        <a:effectLst/>
                        <a:latin typeface="+mn-lt"/>
                        <a:ea typeface="+mn-ea"/>
                        <a:cs typeface="+mn-cs"/>
                      </a:endParaRPr>
                    </a:p>
                  </a:txBody>
                  <a:tcPr/>
                </a:tc>
                <a:extLst>
                  <a:ext uri="{0D108BD9-81ED-4DB2-BD59-A6C34878D82A}">
                    <a16:rowId xmlns:a16="http://schemas.microsoft.com/office/drawing/2014/main" xmlns="" val="10001"/>
                  </a:ext>
                </a:extLst>
              </a:tr>
              <a:tr h="255592">
                <a:tc>
                  <a:txBody>
                    <a:bodyPr/>
                    <a:lstStyle/>
                    <a:p>
                      <a:pPr marL="0" algn="l" defTabSz="914400" rtl="0" eaLnBrk="1" fontAlgn="ctr" latinLnBrk="0" hangingPunct="1"/>
                      <a:r>
                        <a:rPr lang="es-MX" sz="1200" u="none" strike="noStrike" kern="1200" dirty="0">
                          <a:solidFill>
                            <a:schemeClr val="dk1"/>
                          </a:solidFill>
                          <a:effectLst/>
                          <a:latin typeface="+mn-lt"/>
                          <a:ea typeface="+mn-ea"/>
                          <a:cs typeface="+mn-cs"/>
                        </a:rPr>
                        <a:t>05-SEGURIDAD</a:t>
                      </a:r>
                      <a:r>
                        <a:rPr lang="es-MX" sz="1200" u="none" strike="noStrike" kern="1200" baseline="0" dirty="0">
                          <a:solidFill>
                            <a:schemeClr val="dk1"/>
                          </a:solidFill>
                          <a:effectLst/>
                          <a:latin typeface="+mn-lt"/>
                          <a:ea typeface="+mn-ea"/>
                          <a:cs typeface="+mn-cs"/>
                        </a:rPr>
                        <a:t> PUBLICA</a:t>
                      </a:r>
                      <a:endParaRPr lang="es-MX" sz="1200" u="none" strike="noStrike" kern="1200" dirty="0">
                        <a:solidFill>
                          <a:schemeClr val="dk1"/>
                        </a:solidFill>
                        <a:effectLst/>
                        <a:latin typeface="+mn-lt"/>
                        <a:ea typeface="+mn-ea"/>
                        <a:cs typeface="+mn-cs"/>
                      </a:endParaRPr>
                    </a:p>
                  </a:txBody>
                  <a:tcPr/>
                </a:tc>
                <a:tc>
                  <a:txBody>
                    <a:bodyPr/>
                    <a:lstStyle/>
                    <a:p>
                      <a:pPr algn="r" rtl="0" fontAlgn="ctr"/>
                      <a:r>
                        <a:rPr lang="es-MX" sz="1000" u="none" strike="noStrike" dirty="0">
                          <a:effectLst/>
                        </a:rPr>
                        <a:t>$1,615,567.00</a:t>
                      </a:r>
                      <a:endParaRPr lang="es-MX" sz="1000" b="0" i="0" u="none" strike="noStrike" dirty="0">
                        <a:solidFill>
                          <a:srgbClr val="000000"/>
                        </a:solidFill>
                        <a:effectLst/>
                        <a:latin typeface="Calibri" panose="020F0502020204030204" pitchFamily="34" charset="0"/>
                      </a:endParaRPr>
                    </a:p>
                  </a:txBody>
                  <a:tcPr marL="6366" marR="76388" marT="6366" marB="0" anchor="ctr"/>
                </a:tc>
                <a:extLst>
                  <a:ext uri="{0D108BD9-81ED-4DB2-BD59-A6C34878D82A}">
                    <a16:rowId xmlns:a16="http://schemas.microsoft.com/office/drawing/2014/main" xmlns="" val="10002"/>
                  </a:ext>
                </a:extLst>
              </a:tr>
              <a:tr h="289922">
                <a:tc>
                  <a:txBody>
                    <a:bodyPr/>
                    <a:lstStyle/>
                    <a:p>
                      <a:pPr marL="0" algn="l" defTabSz="914400" rtl="0" eaLnBrk="1" fontAlgn="ctr" latinLnBrk="0" hangingPunct="1"/>
                      <a:r>
                        <a:rPr lang="es-MX" sz="1200" u="none" strike="noStrike" kern="1200" dirty="0">
                          <a:solidFill>
                            <a:schemeClr val="dk1"/>
                          </a:solidFill>
                          <a:effectLst/>
                          <a:latin typeface="+mn-lt"/>
                          <a:ea typeface="+mn-ea"/>
                          <a:cs typeface="+mn-cs"/>
                        </a:rPr>
                        <a:t>13-DESARROLLO</a:t>
                      </a:r>
                      <a:r>
                        <a:rPr lang="es-MX" sz="1200" u="none" strike="noStrike" kern="1200" baseline="0" dirty="0">
                          <a:solidFill>
                            <a:schemeClr val="dk1"/>
                          </a:solidFill>
                          <a:effectLst/>
                          <a:latin typeface="+mn-lt"/>
                          <a:ea typeface="+mn-ea"/>
                          <a:cs typeface="+mn-cs"/>
                        </a:rPr>
                        <a:t> SOCIAL</a:t>
                      </a:r>
                      <a:endParaRPr lang="es-MX" sz="1200" u="none" strike="noStrike" kern="1200" dirty="0">
                        <a:solidFill>
                          <a:schemeClr val="dk1"/>
                        </a:solidFill>
                        <a:effectLst/>
                        <a:latin typeface="+mn-lt"/>
                        <a:ea typeface="+mn-ea"/>
                        <a:cs typeface="+mn-cs"/>
                      </a:endParaRPr>
                    </a:p>
                  </a:txBody>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s-MX" sz="1000" u="none" strike="noStrike" dirty="0">
                          <a:effectLst/>
                        </a:rPr>
                        <a:t>$16,097,100.99</a:t>
                      </a:r>
                      <a:endParaRPr lang="es-MX" sz="1000" b="0" i="0" u="none" strike="noStrike" dirty="0">
                        <a:solidFill>
                          <a:srgbClr val="000000"/>
                        </a:solidFill>
                        <a:effectLst/>
                        <a:latin typeface="Calibri" panose="020F0502020204030204" pitchFamily="34" charset="0"/>
                      </a:endParaRPr>
                    </a:p>
                    <a:p>
                      <a:pPr algn="r" rtl="0" fontAlgn="ctr"/>
                      <a:endParaRPr lang="es-MX" sz="1000" b="0" i="0" u="none" strike="noStrike" dirty="0">
                        <a:solidFill>
                          <a:srgbClr val="000000"/>
                        </a:solidFill>
                        <a:effectLst/>
                        <a:latin typeface="Calibri" panose="020F0502020204030204" pitchFamily="34" charset="0"/>
                      </a:endParaRPr>
                    </a:p>
                  </a:txBody>
                  <a:tcPr marL="6366" marR="76388" marT="6366" marB="0" anchor="ctr"/>
                </a:tc>
                <a:extLst>
                  <a:ext uri="{0D108BD9-81ED-4DB2-BD59-A6C34878D82A}">
                    <a16:rowId xmlns:a16="http://schemas.microsoft.com/office/drawing/2014/main" xmlns="" val="10003"/>
                  </a:ext>
                </a:extLst>
              </a:tr>
              <a:tr h="255592">
                <a:tc>
                  <a:txBody>
                    <a:bodyPr/>
                    <a:lstStyle/>
                    <a:p>
                      <a:pPr marL="0" algn="l" defTabSz="914400" rtl="0" eaLnBrk="1" fontAlgn="ctr" latinLnBrk="0" hangingPunct="1"/>
                      <a:r>
                        <a:rPr lang="es-MX" sz="1200" u="none" strike="noStrike" kern="1200" dirty="0">
                          <a:solidFill>
                            <a:schemeClr val="dk1"/>
                          </a:solidFill>
                          <a:effectLst/>
                          <a:latin typeface="+mn-lt"/>
                          <a:ea typeface="+mn-ea"/>
                          <a:cs typeface="+mn-cs"/>
                        </a:rPr>
                        <a:t>11-SERVICIOS</a:t>
                      </a:r>
                      <a:r>
                        <a:rPr lang="es-MX" sz="1200" u="none" strike="noStrike" kern="1200" baseline="0" dirty="0">
                          <a:solidFill>
                            <a:schemeClr val="dk1"/>
                          </a:solidFill>
                          <a:effectLst/>
                          <a:latin typeface="+mn-lt"/>
                          <a:ea typeface="+mn-ea"/>
                          <a:cs typeface="+mn-cs"/>
                        </a:rPr>
                        <a:t> PUBLICOS</a:t>
                      </a:r>
                      <a:endParaRPr lang="es-MX" sz="1200" u="none" strike="noStrike" kern="1200" dirty="0">
                        <a:solidFill>
                          <a:schemeClr val="dk1"/>
                        </a:solidFill>
                        <a:effectLst/>
                        <a:latin typeface="+mn-lt"/>
                        <a:ea typeface="+mn-ea"/>
                        <a:cs typeface="+mn-cs"/>
                      </a:endParaRPr>
                    </a:p>
                  </a:txBody>
                  <a:tcPr/>
                </a:tc>
                <a:tc>
                  <a:txBody>
                    <a:bodyPr/>
                    <a:lstStyle/>
                    <a:p>
                      <a:pPr algn="r" rtl="0" fontAlgn="ctr"/>
                      <a:r>
                        <a:rPr lang="es-MX" sz="1200" u="none" strike="noStrike" dirty="0">
                          <a:effectLst/>
                        </a:rPr>
                        <a:t>$3,996,515.00</a:t>
                      </a:r>
                      <a:endParaRPr lang="es-MX" sz="1200" b="0" i="0" u="none" strike="noStrike" dirty="0">
                        <a:solidFill>
                          <a:srgbClr val="000000"/>
                        </a:solidFill>
                        <a:effectLst/>
                        <a:latin typeface="Calibri" panose="020F0502020204030204" pitchFamily="34" charset="0"/>
                      </a:endParaRPr>
                    </a:p>
                  </a:txBody>
                  <a:tcPr/>
                </a:tc>
                <a:extLst>
                  <a:ext uri="{0D108BD9-81ED-4DB2-BD59-A6C34878D82A}">
                    <a16:rowId xmlns:a16="http://schemas.microsoft.com/office/drawing/2014/main" xmlns="" val="10004"/>
                  </a:ext>
                </a:extLst>
              </a:tr>
              <a:tr h="255592">
                <a:tc>
                  <a:txBody>
                    <a:bodyPr/>
                    <a:lstStyle/>
                    <a:p>
                      <a:pPr marL="0" algn="l" defTabSz="914400" rtl="0" eaLnBrk="1" fontAlgn="ctr" latinLnBrk="0" hangingPunct="1"/>
                      <a:r>
                        <a:rPr lang="es-MX" sz="1200" u="none" strike="noStrike" kern="1200" dirty="0">
                          <a:solidFill>
                            <a:schemeClr val="dk1"/>
                          </a:solidFill>
                          <a:effectLst/>
                          <a:latin typeface="+mn-lt"/>
                          <a:ea typeface="+mn-ea"/>
                          <a:cs typeface="+mn-cs"/>
                        </a:rPr>
                        <a:t>19-GASTOS GENERALES</a:t>
                      </a:r>
                    </a:p>
                  </a:txBody>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s-MX" sz="1200" u="none" strike="noStrike" dirty="0">
                          <a:effectLst/>
                        </a:rPr>
                        <a:t>$322,000.00</a:t>
                      </a:r>
                    </a:p>
                  </a:txBody>
                  <a:tcPr/>
                </a:tc>
                <a:extLst>
                  <a:ext uri="{0D108BD9-81ED-4DB2-BD59-A6C34878D82A}">
                    <a16:rowId xmlns:a16="http://schemas.microsoft.com/office/drawing/2014/main" xmlns="" val="10005"/>
                  </a:ext>
                </a:extLst>
              </a:tr>
              <a:tr h="327737">
                <a:tc>
                  <a:txBody>
                    <a:bodyPr/>
                    <a:lstStyle/>
                    <a:p>
                      <a:pPr algn="ctr"/>
                      <a:r>
                        <a:rPr lang="es-MX" dirty="0"/>
                        <a:t>TOTAL</a:t>
                      </a:r>
                    </a:p>
                  </a:txBody>
                  <a:tcPr/>
                </a:tc>
                <a:tc>
                  <a:txBody>
                    <a:bodyPr/>
                    <a:lstStyle/>
                    <a:p>
                      <a:r>
                        <a:rPr lang="es-MX" sz="1800" u="none" strike="noStrike" dirty="0">
                          <a:effectLst/>
                        </a:rPr>
                        <a:t> $31,316,763.99</a:t>
                      </a:r>
                      <a:endParaRPr lang="es-MX" dirty="0"/>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753729925"/>
      </p:ext>
    </p:extLst>
  </p:cSld>
  <p:clrMapOvr>
    <a:masterClrMapping/>
  </p:clrMapOvr>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1F497D"/>
      </a:dk2>
      <a:lt2>
        <a:srgbClr val="EEECE1"/>
      </a:lt2>
      <a:accent1>
        <a:srgbClr val="548DD4"/>
      </a:accent1>
      <a:accent2>
        <a:srgbClr val="C0504D"/>
      </a:accent2>
      <a:accent3>
        <a:srgbClr val="9BBB59"/>
      </a:accent3>
      <a:accent4>
        <a:srgbClr val="8064A2"/>
      </a:accent4>
      <a:accent5>
        <a:srgbClr val="4BACC6"/>
      </a:accent5>
      <a:accent6>
        <a:srgbClr val="F79646"/>
      </a:accent6>
      <a:hlink>
        <a:srgbClr val="0000B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14880</TotalTime>
  <Words>1161</Words>
  <Application>Microsoft Office PowerPoint</Application>
  <PresentationFormat>Presentación en pantalla (4:3)</PresentationFormat>
  <Paragraphs>166</Paragraphs>
  <Slides>14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14</vt:i4>
      </vt:variant>
    </vt:vector>
  </HeadingPairs>
  <TitlesOfParts>
    <vt:vector size="21" baseType="lpstr">
      <vt:lpstr>Aharoni</vt:lpstr>
      <vt:lpstr>Arial</vt:lpstr>
      <vt:lpstr>Berlin Sans FB Demi</vt:lpstr>
      <vt:lpstr>Calibri</vt:lpstr>
      <vt:lpstr>Calibri Light</vt:lpstr>
      <vt:lpstr>Century Gothic</vt:lpstr>
      <vt:lpstr>Tema de Office</vt:lpstr>
      <vt:lpstr>   PRESUPUESTO CIUDADANO 2016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Irma Evelia Leija Rodriguez</dc:creator>
  <cp:lastModifiedBy>Maria Fernanda Ramirez</cp:lastModifiedBy>
  <cp:revision>179</cp:revision>
  <dcterms:created xsi:type="dcterms:W3CDTF">2014-07-21T19:40:48Z</dcterms:created>
  <dcterms:modified xsi:type="dcterms:W3CDTF">2017-01-12T20:02:43Z</dcterms:modified>
</cp:coreProperties>
</file>