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0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6205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57773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8831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2598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28536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4258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01269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06889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5807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893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882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pPr/>
              <a:t>10/07/2016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08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10" Type="http://schemas.openxmlformats.org/officeDocument/2006/relationships/image" Target="../media/image25.jpeg"/><Relationship Id="rId4" Type="http://schemas.openxmlformats.org/officeDocument/2006/relationships/image" Target="../media/image19.jpeg"/><Relationship Id="rId9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2016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9" y="1844824"/>
            <a:ext cx="59766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NADADORES,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05607"/>
            <a:ext cx="1296144" cy="1744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://previews.123rf.com/images/limbi007/limbi0071211/limbi007121100009/16178168-Three-orange-cartoon-characters-with-blue-helmets-and-tools-in-the-hands-White-background--Stock-Pho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34802">
            <a:off x="612987" y="406157"/>
            <a:ext cx="1769865" cy="1371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https://encrypted-tbn3.gstatic.com/images?q=tbn:ANd9GcS-SORlCqDWpmwMC0tjJKWkwCFkIyQ4mfstTSTXjZhjFxqygPeE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72726">
            <a:off x="225556" y="246478"/>
            <a:ext cx="1609104" cy="168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www.icai.org.mx/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2016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NADADORES,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http://www.fiestafacil.com/imagenes/articulosrevista/fiestas%20tematicas/pirata/monedas-dorada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040192"/>
            <a:ext cx="1738164" cy="1557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http://www.genteca.com.ve/imgs/preguntas_frecuent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797152"/>
            <a:ext cx="1800622" cy="1584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3074" name="Picture 2" descr="http://2.bp.blogspot.com/-JzpWp3B-ht4/T7WouiqiH8I/AAAAAAAAAD0/cVhldc4jRh0/s1600/oportunidad_de_ingreso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45024"/>
            <a:ext cx="1949543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3" name="Group 4"/>
          <p:cNvGrpSpPr>
            <a:grpSpLocks noChangeAspect="1"/>
          </p:cNvGrpSpPr>
          <p:nvPr/>
        </p:nvGrpSpPr>
        <p:grpSpPr bwMode="auto">
          <a:xfrm>
            <a:off x="755576" y="3284984"/>
            <a:ext cx="5673724" cy="2903538"/>
            <a:chOff x="0" y="0"/>
            <a:chExt cx="3574" cy="1829"/>
          </a:xfrm>
        </p:grpSpPr>
        <p:sp>
          <p:nvSpPr>
            <p:cNvPr id="64" name="AutoShape 3"/>
            <p:cNvSpPr>
              <a:spLocks noChangeAspect="1" noChangeArrowheads="1" noTextEdit="1"/>
            </p:cNvSpPr>
            <p:nvPr/>
          </p:nvSpPr>
          <p:spPr bwMode="auto">
            <a:xfrm>
              <a:off x="6" y="6"/>
              <a:ext cx="3529" cy="17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65" name="Rectangle 5"/>
            <p:cNvSpPr>
              <a:spLocks noChangeArrowheads="1"/>
            </p:cNvSpPr>
            <p:nvPr/>
          </p:nvSpPr>
          <p:spPr bwMode="auto">
            <a:xfrm>
              <a:off x="6" y="6"/>
              <a:ext cx="3529" cy="166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66" name="Rectangle 6"/>
            <p:cNvSpPr>
              <a:spLocks noChangeArrowheads="1"/>
            </p:cNvSpPr>
            <p:nvPr/>
          </p:nvSpPr>
          <p:spPr bwMode="auto">
            <a:xfrm>
              <a:off x="0" y="181"/>
              <a:ext cx="3529" cy="148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67" name="Rectangle 7"/>
            <p:cNvSpPr>
              <a:spLocks noChangeArrowheads="1"/>
            </p:cNvSpPr>
            <p:nvPr/>
          </p:nvSpPr>
          <p:spPr bwMode="auto">
            <a:xfrm>
              <a:off x="6" y="308"/>
              <a:ext cx="3529" cy="141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6" y="443"/>
              <a:ext cx="3529" cy="142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6" y="579"/>
              <a:ext cx="3529" cy="141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45" y="726"/>
              <a:ext cx="3529" cy="142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1" name="Rectangle 11"/>
            <p:cNvSpPr>
              <a:spLocks noChangeArrowheads="1"/>
            </p:cNvSpPr>
            <p:nvPr/>
          </p:nvSpPr>
          <p:spPr bwMode="auto">
            <a:xfrm>
              <a:off x="6" y="850"/>
              <a:ext cx="3529" cy="141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6" y="985"/>
              <a:ext cx="3529" cy="142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6" y="1121"/>
              <a:ext cx="3529" cy="141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6" y="1256"/>
              <a:ext cx="3529" cy="271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5" name="Rectangle 15"/>
            <p:cNvSpPr>
              <a:spLocks noChangeArrowheads="1"/>
            </p:cNvSpPr>
            <p:nvPr/>
          </p:nvSpPr>
          <p:spPr bwMode="auto">
            <a:xfrm>
              <a:off x="6" y="1521"/>
              <a:ext cx="3529" cy="141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6" name="Rectangle 16"/>
            <p:cNvSpPr>
              <a:spLocks noChangeArrowheads="1"/>
            </p:cNvSpPr>
            <p:nvPr/>
          </p:nvSpPr>
          <p:spPr bwMode="auto">
            <a:xfrm>
              <a:off x="6" y="1656"/>
              <a:ext cx="3529" cy="142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77" name="Rectangle 17"/>
            <p:cNvSpPr>
              <a:spLocks noChangeArrowheads="1"/>
            </p:cNvSpPr>
            <p:nvPr/>
          </p:nvSpPr>
          <p:spPr bwMode="auto">
            <a:xfrm>
              <a:off x="31" y="18"/>
              <a:ext cx="1380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5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ORIGEN DE INGRESOS (CRI)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8" name="Rectangle 18"/>
            <p:cNvSpPr>
              <a:spLocks noChangeArrowheads="1"/>
            </p:cNvSpPr>
            <p:nvPr/>
          </p:nvSpPr>
          <p:spPr bwMode="auto">
            <a:xfrm>
              <a:off x="2796" y="18"/>
              <a:ext cx="517" cy="1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5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IMPORTE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Rectangle 19"/>
            <p:cNvSpPr>
              <a:spLocks noChangeArrowheads="1"/>
            </p:cNvSpPr>
            <p:nvPr/>
          </p:nvSpPr>
          <p:spPr bwMode="auto">
            <a:xfrm>
              <a:off x="24" y="185"/>
              <a:ext cx="56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IMPUESTOS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20"/>
            <p:cNvSpPr>
              <a:spLocks noChangeArrowheads="1"/>
            </p:cNvSpPr>
            <p:nvPr/>
          </p:nvSpPr>
          <p:spPr bwMode="auto">
            <a:xfrm>
              <a:off x="2814" y="186"/>
              <a:ext cx="739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$2,480,938.91</a:t>
              </a:r>
            </a:p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endParaRPr kumimoji="0" lang="es-MX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1" name="Rectangle 21"/>
            <p:cNvSpPr>
              <a:spLocks noChangeArrowheads="1"/>
            </p:cNvSpPr>
            <p:nvPr/>
          </p:nvSpPr>
          <p:spPr bwMode="auto">
            <a:xfrm>
              <a:off x="24" y="320"/>
              <a:ext cx="2236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CUOTAS Y APPORTACIONES DE SEGURIDAD SOCIAL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Rectangle 22"/>
            <p:cNvSpPr>
              <a:spLocks noChangeArrowheads="1"/>
            </p:cNvSpPr>
            <p:nvPr/>
          </p:nvSpPr>
          <p:spPr bwMode="auto">
            <a:xfrm>
              <a:off x="2808" y="324"/>
              <a:ext cx="727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" name="Rectangle 23"/>
            <p:cNvSpPr>
              <a:spLocks noChangeArrowheads="1"/>
            </p:cNvSpPr>
            <p:nvPr/>
          </p:nvSpPr>
          <p:spPr bwMode="auto">
            <a:xfrm>
              <a:off x="24" y="456"/>
              <a:ext cx="139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CONTRIBUCIONES DE MEJORAS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Rectangle 24"/>
            <p:cNvSpPr>
              <a:spLocks noChangeArrowheads="1"/>
            </p:cNvSpPr>
            <p:nvPr/>
          </p:nvSpPr>
          <p:spPr bwMode="auto">
            <a:xfrm>
              <a:off x="2826" y="450"/>
              <a:ext cx="722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" name="Rectangle 25"/>
            <p:cNvSpPr>
              <a:spLocks noChangeArrowheads="1"/>
            </p:cNvSpPr>
            <p:nvPr/>
          </p:nvSpPr>
          <p:spPr bwMode="auto">
            <a:xfrm>
              <a:off x="24" y="591"/>
              <a:ext cx="517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DERECHOS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26"/>
            <p:cNvSpPr>
              <a:spLocks noChangeArrowheads="1"/>
            </p:cNvSpPr>
            <p:nvPr/>
          </p:nvSpPr>
          <p:spPr bwMode="auto">
            <a:xfrm>
              <a:off x="2826" y="600"/>
              <a:ext cx="727" cy="1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MX" sz="1200" dirty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$1,676,568.33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Rectangle 27"/>
            <p:cNvSpPr>
              <a:spLocks noChangeArrowheads="1"/>
            </p:cNvSpPr>
            <p:nvPr/>
          </p:nvSpPr>
          <p:spPr bwMode="auto">
            <a:xfrm>
              <a:off x="24" y="726"/>
              <a:ext cx="591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PRODUCTOS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8" name="Rectangle 28"/>
            <p:cNvSpPr>
              <a:spLocks noChangeArrowheads="1"/>
            </p:cNvSpPr>
            <p:nvPr/>
          </p:nvSpPr>
          <p:spPr bwMode="auto">
            <a:xfrm>
              <a:off x="2832" y="738"/>
              <a:ext cx="716" cy="1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Rectangle 29"/>
            <p:cNvSpPr>
              <a:spLocks noChangeArrowheads="1"/>
            </p:cNvSpPr>
            <p:nvPr/>
          </p:nvSpPr>
          <p:spPr bwMode="auto">
            <a:xfrm>
              <a:off x="24" y="862"/>
              <a:ext cx="992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APROVECHAMIENTOS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Rectangle 30"/>
            <p:cNvSpPr>
              <a:spLocks noChangeArrowheads="1"/>
            </p:cNvSpPr>
            <p:nvPr/>
          </p:nvSpPr>
          <p:spPr bwMode="auto">
            <a:xfrm>
              <a:off x="2820" y="864"/>
              <a:ext cx="728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19,734.48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Rectangle 31"/>
            <p:cNvSpPr>
              <a:spLocks noChangeArrowheads="1"/>
            </p:cNvSpPr>
            <p:nvPr/>
          </p:nvSpPr>
          <p:spPr bwMode="auto">
            <a:xfrm>
              <a:off x="24" y="997"/>
              <a:ext cx="2063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INGRESOS POR VENTAS DE BIENES Y SERVICIOS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Rectangle 32"/>
            <p:cNvSpPr>
              <a:spLocks noChangeArrowheads="1"/>
            </p:cNvSpPr>
            <p:nvPr/>
          </p:nvSpPr>
          <p:spPr bwMode="auto">
            <a:xfrm>
              <a:off x="2820" y="990"/>
              <a:ext cx="47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Rectangle 33"/>
            <p:cNvSpPr>
              <a:spLocks noChangeArrowheads="1"/>
            </p:cNvSpPr>
            <p:nvPr/>
          </p:nvSpPr>
          <p:spPr bwMode="auto">
            <a:xfrm>
              <a:off x="24" y="1133"/>
              <a:ext cx="1595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PARTICIPACIONES Y APORTACIONES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4" name="Rectangle 34"/>
            <p:cNvSpPr>
              <a:spLocks noChangeArrowheads="1"/>
            </p:cNvSpPr>
            <p:nvPr/>
          </p:nvSpPr>
          <p:spPr bwMode="auto">
            <a:xfrm>
              <a:off x="2826" y="1128"/>
              <a:ext cx="733" cy="1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rPr>
                <a:t>30,730,045.39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Rectangle 35"/>
            <p:cNvSpPr>
              <a:spLocks noChangeArrowheads="1"/>
            </p:cNvSpPr>
            <p:nvPr/>
          </p:nvSpPr>
          <p:spPr bwMode="auto">
            <a:xfrm>
              <a:off x="24" y="1268"/>
              <a:ext cx="2420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TRANSFERENCIAS, ASIGNACIONES, SUBSIDIOS Y OTRAS 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Rectangle 36"/>
            <p:cNvSpPr>
              <a:spLocks noChangeArrowheads="1"/>
            </p:cNvSpPr>
            <p:nvPr/>
          </p:nvSpPr>
          <p:spPr bwMode="auto">
            <a:xfrm>
              <a:off x="24" y="1398"/>
              <a:ext cx="406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AYUDAS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Rectangle 37"/>
            <p:cNvSpPr>
              <a:spLocks noChangeArrowheads="1"/>
            </p:cNvSpPr>
            <p:nvPr/>
          </p:nvSpPr>
          <p:spPr bwMode="auto">
            <a:xfrm>
              <a:off x="2838" y="1302"/>
              <a:ext cx="528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24" y="1533"/>
              <a:ext cx="1952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INGRESOS DERIVADOS DE FINANCIAMIENTO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9"/>
            <p:cNvSpPr>
              <a:spLocks noChangeArrowheads="1"/>
            </p:cNvSpPr>
            <p:nvPr/>
          </p:nvSpPr>
          <p:spPr bwMode="auto">
            <a:xfrm>
              <a:off x="2838" y="1512"/>
              <a:ext cx="486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$0.00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40"/>
            <p:cNvSpPr>
              <a:spLocks noChangeArrowheads="1"/>
            </p:cNvSpPr>
            <p:nvPr/>
          </p:nvSpPr>
          <p:spPr bwMode="auto">
            <a:xfrm>
              <a:off x="2180" y="1669"/>
              <a:ext cx="339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TOTAL</a:t>
              </a:r>
              <a:endParaRPr kumimoji="0" lang="es-MX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41"/>
            <p:cNvSpPr>
              <a:spLocks noChangeArrowheads="1"/>
            </p:cNvSpPr>
            <p:nvPr/>
          </p:nvSpPr>
          <p:spPr bwMode="auto">
            <a:xfrm>
              <a:off x="2845" y="1669"/>
              <a:ext cx="721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$</a:t>
              </a:r>
              <a:r>
                <a:rPr lang="es-MX" sz="1200" b="1" dirty="0" smtClean="0">
                  <a:solidFill>
                    <a:srgbClr val="FFFFFF"/>
                  </a:solidFill>
                  <a:latin typeface="Calibri" pitchFamily="34" charset="0"/>
                  <a:cs typeface="Arial" pitchFamily="34" charset="0"/>
                </a:rPr>
                <a:t>34,907,287.10</a:t>
              </a:r>
              <a:endParaRPr kumimoji="0" lang="es-MX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Rectangle 42"/>
            <p:cNvSpPr>
              <a:spLocks noChangeArrowheads="1"/>
            </p:cNvSpPr>
            <p:nvPr/>
          </p:nvSpPr>
          <p:spPr bwMode="auto">
            <a:xfrm>
              <a:off x="0" y="0"/>
              <a:ext cx="12" cy="1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>
              <a:off x="2513" y="12"/>
              <a:ext cx="12" cy="1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4" name="Rectangle 44"/>
            <p:cNvSpPr>
              <a:spLocks noChangeArrowheads="1"/>
            </p:cNvSpPr>
            <p:nvPr/>
          </p:nvSpPr>
          <p:spPr bwMode="auto">
            <a:xfrm>
              <a:off x="3523" y="12"/>
              <a:ext cx="12" cy="1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5" name="Rectangle 45"/>
            <p:cNvSpPr>
              <a:spLocks noChangeArrowheads="1"/>
            </p:cNvSpPr>
            <p:nvPr/>
          </p:nvSpPr>
          <p:spPr bwMode="auto">
            <a:xfrm>
              <a:off x="0" y="178"/>
              <a:ext cx="12" cy="16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6" name="Rectangle 46"/>
            <p:cNvSpPr>
              <a:spLocks noChangeArrowheads="1"/>
            </p:cNvSpPr>
            <p:nvPr/>
          </p:nvSpPr>
          <p:spPr bwMode="auto">
            <a:xfrm>
              <a:off x="2513" y="178"/>
              <a:ext cx="12" cy="16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7" name="Rectangle 47"/>
            <p:cNvSpPr>
              <a:spLocks noChangeArrowheads="1"/>
            </p:cNvSpPr>
            <p:nvPr/>
          </p:nvSpPr>
          <p:spPr bwMode="auto">
            <a:xfrm>
              <a:off x="3523" y="178"/>
              <a:ext cx="12" cy="16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8" name="Rectangle 48"/>
            <p:cNvSpPr>
              <a:spLocks noChangeArrowheads="1"/>
            </p:cNvSpPr>
            <p:nvPr/>
          </p:nvSpPr>
          <p:spPr bwMode="auto">
            <a:xfrm>
              <a:off x="12" y="0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09" name="Rectangle 49"/>
            <p:cNvSpPr>
              <a:spLocks noChangeArrowheads="1"/>
            </p:cNvSpPr>
            <p:nvPr/>
          </p:nvSpPr>
          <p:spPr bwMode="auto">
            <a:xfrm>
              <a:off x="0" y="160"/>
              <a:ext cx="3535" cy="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0" name="Rectangle 50"/>
            <p:cNvSpPr>
              <a:spLocks noChangeArrowheads="1"/>
            </p:cNvSpPr>
            <p:nvPr/>
          </p:nvSpPr>
          <p:spPr bwMode="auto">
            <a:xfrm>
              <a:off x="12" y="302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1" name="Rectangle 51"/>
            <p:cNvSpPr>
              <a:spLocks noChangeArrowheads="1"/>
            </p:cNvSpPr>
            <p:nvPr/>
          </p:nvSpPr>
          <p:spPr bwMode="auto">
            <a:xfrm>
              <a:off x="12" y="437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2" name="Rectangle 52"/>
            <p:cNvSpPr>
              <a:spLocks noChangeArrowheads="1"/>
            </p:cNvSpPr>
            <p:nvPr/>
          </p:nvSpPr>
          <p:spPr bwMode="auto">
            <a:xfrm>
              <a:off x="45" y="579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3" name="Rectangle 53"/>
            <p:cNvSpPr>
              <a:spLocks noChangeArrowheads="1"/>
            </p:cNvSpPr>
            <p:nvPr/>
          </p:nvSpPr>
          <p:spPr bwMode="auto">
            <a:xfrm>
              <a:off x="12" y="708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4" name="Rectangle 54"/>
            <p:cNvSpPr>
              <a:spLocks noChangeArrowheads="1"/>
            </p:cNvSpPr>
            <p:nvPr/>
          </p:nvSpPr>
          <p:spPr bwMode="auto">
            <a:xfrm>
              <a:off x="12" y="843"/>
              <a:ext cx="3523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5" name="Rectangle 55"/>
            <p:cNvSpPr>
              <a:spLocks noChangeArrowheads="1"/>
            </p:cNvSpPr>
            <p:nvPr/>
          </p:nvSpPr>
          <p:spPr bwMode="auto">
            <a:xfrm>
              <a:off x="12" y="979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6" name="Rectangle 56"/>
            <p:cNvSpPr>
              <a:spLocks noChangeArrowheads="1"/>
            </p:cNvSpPr>
            <p:nvPr/>
          </p:nvSpPr>
          <p:spPr bwMode="auto">
            <a:xfrm>
              <a:off x="0" y="1134"/>
              <a:ext cx="3523" cy="1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7" name="Rectangle 57"/>
            <p:cNvSpPr>
              <a:spLocks noChangeArrowheads="1"/>
            </p:cNvSpPr>
            <p:nvPr/>
          </p:nvSpPr>
          <p:spPr bwMode="auto">
            <a:xfrm>
              <a:off x="12" y="1250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8" name="Rectangle 58"/>
            <p:cNvSpPr>
              <a:spLocks noChangeArrowheads="1"/>
            </p:cNvSpPr>
            <p:nvPr/>
          </p:nvSpPr>
          <p:spPr bwMode="auto">
            <a:xfrm>
              <a:off x="12" y="1515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19" name="Rectangle 59"/>
            <p:cNvSpPr>
              <a:spLocks noChangeArrowheads="1"/>
            </p:cNvSpPr>
            <p:nvPr/>
          </p:nvSpPr>
          <p:spPr bwMode="auto">
            <a:xfrm>
              <a:off x="12" y="1650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  <p:sp>
          <p:nvSpPr>
            <p:cNvPr id="120" name="Rectangle 60"/>
            <p:cNvSpPr>
              <a:spLocks noChangeArrowheads="1"/>
            </p:cNvSpPr>
            <p:nvPr/>
          </p:nvSpPr>
          <p:spPr bwMode="auto">
            <a:xfrm>
              <a:off x="12" y="1786"/>
              <a:ext cx="3523" cy="1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5" name="Group 3"/>
          <p:cNvGrpSpPr>
            <a:grpSpLocks noChangeAspect="1"/>
          </p:cNvGrpSpPr>
          <p:nvPr/>
        </p:nvGrpSpPr>
        <p:grpSpPr bwMode="auto">
          <a:xfrm>
            <a:off x="755576" y="4293096"/>
            <a:ext cx="5734050" cy="1728192"/>
            <a:chOff x="0" y="0"/>
            <a:chExt cx="602" cy="167"/>
          </a:xfrm>
        </p:grpSpPr>
        <p:sp>
          <p:nvSpPr>
            <p:cNvPr id="7" name="AutoShape 2"/>
            <p:cNvSpPr>
              <a:spLocks noChangeAspect="1" noChangeArrowheads="1" noTextEdit="1"/>
            </p:cNvSpPr>
            <p:nvPr/>
          </p:nvSpPr>
          <p:spPr bwMode="auto">
            <a:xfrm>
              <a:off x="1" y="1"/>
              <a:ext cx="594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" y="1"/>
              <a:ext cx="594" cy="51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" y="51"/>
              <a:ext cx="594" cy="2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" y="74"/>
              <a:ext cx="594" cy="2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1" y="96"/>
              <a:ext cx="594" cy="23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1" y="119"/>
              <a:ext cx="594" cy="2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1" y="141"/>
              <a:ext cx="594" cy="26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" y="3"/>
              <a:ext cx="312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CLASIFICACIÓN FUNCIONAL DEL GASTO </a:t>
              </a: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" y="27"/>
              <a:ext cx="99" cy="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(FINALIDAD)</a:t>
              </a: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37" y="15"/>
              <a:ext cx="137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PRESUPUESTADO</a:t>
              </a: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" y="54"/>
              <a:ext cx="72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GOBIERNO</a:t>
              </a: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79" y="54"/>
              <a:ext cx="87" cy="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000" dirty="0" smtClean="0"/>
                <a:t>22,139,560.05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" y="76"/>
              <a:ext cx="139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DESARROLLO SOCIAL</a:t>
              </a: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479" y="76"/>
              <a:ext cx="93" cy="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000" dirty="0" smtClean="0"/>
                <a:t> </a:t>
              </a:r>
              <a:r>
                <a:rPr lang="es-MX" sz="1000" dirty="0" smtClean="0"/>
                <a:t>12,634,137.78 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" y="98"/>
              <a:ext cx="178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DESARROLLO ECONOMICO</a:t>
              </a: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81" y="97"/>
              <a:ext cx="121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000" dirty="0" smtClean="0"/>
                <a:t> </a:t>
              </a:r>
              <a:r>
                <a:rPr lang="es-MX" sz="1000" dirty="0" smtClean="0"/>
                <a:t>133,589.27</a:t>
              </a:r>
              <a:r>
                <a:rPr lang="es-MX" sz="1000" dirty="0" smtClean="0"/>
                <a:t> 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" y="120"/>
              <a:ext cx="355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OTRAS NO CLASIFICADAS EN FUNCIONES ANTERIORES</a:t>
              </a: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483" y="119"/>
              <a:ext cx="99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$0.00</a:t>
              </a: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4" y="142"/>
              <a:ext cx="51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TOTAL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459" y="142"/>
              <a:ext cx="133" cy="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 sz="1000"/>
              </a:pPr>
              <a:r>
                <a:rPr lang="es-MX" sz="1400" b="1" dirty="0" smtClean="0">
                  <a:solidFill>
                    <a:srgbClr val="FFFFFF"/>
                  </a:solidFill>
                  <a:latin typeface="Calibri"/>
                </a:rPr>
                <a:t>$  </a:t>
              </a:r>
              <a:r>
                <a:rPr lang="es-MX" sz="1400" b="1" dirty="0" smtClean="0">
                  <a:solidFill>
                    <a:srgbClr val="FFFFFF"/>
                  </a:solidFill>
                  <a:latin typeface="Calibri"/>
                </a:rPr>
                <a:t>34,907,287.10</a:t>
              </a:r>
              <a:r>
                <a:rPr lang="es-MX" sz="1400" b="1" dirty="0" smtClean="0">
                  <a:solidFill>
                    <a:srgbClr val="FFFFFF"/>
                  </a:solidFill>
                  <a:latin typeface="Calibri"/>
                </a:rPr>
                <a:t> </a:t>
              </a:r>
              <a:endParaRPr lang="es-MX" sz="1400" b="1" dirty="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0" y="0"/>
              <a:ext cx="2" cy="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16" y="2"/>
              <a:ext cx="2" cy="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593" y="2"/>
              <a:ext cx="2" cy="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0" y="53"/>
              <a:ext cx="2" cy="1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16" y="53"/>
              <a:ext cx="2" cy="1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93" y="53"/>
              <a:ext cx="2" cy="11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2" y="0"/>
              <a:ext cx="593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0" y="50"/>
              <a:ext cx="595" cy="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2" y="73"/>
              <a:ext cx="593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2" y="96"/>
              <a:ext cx="593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2" y="118"/>
              <a:ext cx="593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2" y="140"/>
              <a:ext cx="593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2" y="165"/>
              <a:ext cx="593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077072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532323"/>
              </p:ext>
            </p:extLst>
          </p:nvPr>
        </p:nvGraphicFramePr>
        <p:xfrm>
          <a:off x="539552" y="3429000"/>
          <a:ext cx="4536504" cy="32918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3054442"/>
                <a:gridCol w="1482062"/>
              </a:tblGrid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Órgano</a:t>
                      </a:r>
                      <a:r>
                        <a:rPr lang="es-MX" sz="1200" baseline="0" dirty="0" smtClean="0"/>
                        <a:t>  Ejecutivo Municipal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Importe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02-</a:t>
                      </a:r>
                      <a:r>
                        <a:rPr lang="es-MX" sz="1200" baseline="0" dirty="0" smtClean="0"/>
                        <a:t> CABILDO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5,046,149.56 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05-</a:t>
                      </a:r>
                      <a:r>
                        <a:rPr lang="es-MX" sz="1200" baseline="0" dirty="0" smtClean="0"/>
                        <a:t> SEGURIDAD PUBLICA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4,678,617.04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08-</a:t>
                      </a:r>
                      <a:r>
                        <a:rPr lang="es-MX" sz="1200" baseline="0" dirty="0" smtClean="0"/>
                        <a:t> ECOLOGIA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$ 2,116,997.91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09-</a:t>
                      </a:r>
                      <a:r>
                        <a:rPr lang="es-MX" sz="1200" baseline="0" dirty="0" smtClean="0"/>
                        <a:t> OBRAS PUBLICAS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8,405,118.62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10-</a:t>
                      </a:r>
                      <a:r>
                        <a:rPr lang="es-MX" sz="1200" baseline="0" dirty="0" smtClean="0"/>
                        <a:t> DESARROLLO RURAL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1,857,382.00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11- SERVICIOS PUBLICOS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$3,221,724.97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12- SECRETARIA DEL AYUNTAMIENTO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$556,472.76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13- DESARROLLO SOCIAL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147,826.30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200" dirty="0" smtClean="0"/>
                        <a:t>14- TESORERIA</a:t>
                      </a:r>
                      <a:r>
                        <a:rPr lang="es-MX" sz="1200" baseline="0" dirty="0" smtClean="0"/>
                        <a:t> </a:t>
                      </a:r>
                      <a:endParaRPr lang="es-MX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4,726,645.07 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19- </a:t>
                      </a:r>
                      <a:r>
                        <a:rPr lang="es-MX" sz="1200" dirty="0" smtClean="0"/>
                        <a:t>GASTOS</a:t>
                      </a:r>
                      <a:r>
                        <a:rPr lang="es-MX" sz="1200" baseline="0" dirty="0" smtClean="0"/>
                        <a:t> GENERALES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MX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4,150,352.86</a:t>
                      </a:r>
                      <a:endParaRPr lang="es-MX" sz="1200" dirty="0"/>
                    </a:p>
                  </a:txBody>
                  <a:tcPr/>
                </a:tc>
              </a:tr>
              <a:tr h="184310">
                <a:tc>
                  <a:txBody>
                    <a:bodyPr/>
                    <a:lstStyle/>
                    <a:p>
                      <a:pPr algn="r"/>
                      <a:r>
                        <a:rPr lang="es-MX" sz="1200" dirty="0" smtClean="0"/>
                        <a:t>TOTAL: 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$34,907,287.10</a:t>
                      </a:r>
                      <a:endParaRPr lang="es-MX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4098" name="Picture 2" descr="http://www.debate.com.mx/__export/1423063383593/sites/debate/img/ahora/2015/02/04/gastos-hormigas.jpg_138509526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9419">
            <a:off x="7206266" y="3943619"/>
            <a:ext cx="1628972" cy="889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38"/>
          <p:cNvGrpSpPr>
            <a:grpSpLocks noChangeAspect="1"/>
          </p:cNvGrpSpPr>
          <p:nvPr/>
        </p:nvGrpSpPr>
        <p:grpSpPr bwMode="auto">
          <a:xfrm>
            <a:off x="539552" y="3140968"/>
            <a:ext cx="6429375" cy="2647950"/>
            <a:chOff x="0" y="0"/>
            <a:chExt cx="675" cy="278"/>
          </a:xfrm>
        </p:grpSpPr>
        <p:sp>
          <p:nvSpPr>
            <p:cNvPr id="6" name="AutoShape 37"/>
            <p:cNvSpPr>
              <a:spLocks noChangeAspect="1" noChangeArrowheads="1" noTextEdit="1"/>
            </p:cNvSpPr>
            <p:nvPr/>
          </p:nvSpPr>
          <p:spPr bwMode="auto">
            <a:xfrm>
              <a:off x="1" y="1"/>
              <a:ext cx="673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sp>
        <p:sp>
          <p:nvSpPr>
            <p:cNvPr id="7" name="Rectangle 39"/>
            <p:cNvSpPr>
              <a:spLocks noChangeArrowheads="1"/>
            </p:cNvSpPr>
            <p:nvPr/>
          </p:nvSpPr>
          <p:spPr bwMode="auto">
            <a:xfrm>
              <a:off x="1" y="1"/>
              <a:ext cx="673" cy="26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8" name="Rectangle 40"/>
            <p:cNvSpPr>
              <a:spLocks noChangeArrowheads="1"/>
            </p:cNvSpPr>
            <p:nvPr/>
          </p:nvSpPr>
          <p:spPr bwMode="auto">
            <a:xfrm>
              <a:off x="1" y="26"/>
              <a:ext cx="673" cy="2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9" name="Rectangle 41"/>
            <p:cNvSpPr>
              <a:spLocks noChangeArrowheads="1"/>
            </p:cNvSpPr>
            <p:nvPr/>
          </p:nvSpPr>
          <p:spPr bwMode="auto">
            <a:xfrm>
              <a:off x="1" y="49"/>
              <a:ext cx="673" cy="2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0" name="Rectangle 42"/>
            <p:cNvSpPr>
              <a:spLocks noChangeArrowheads="1"/>
            </p:cNvSpPr>
            <p:nvPr/>
          </p:nvSpPr>
          <p:spPr bwMode="auto">
            <a:xfrm>
              <a:off x="1" y="71"/>
              <a:ext cx="673" cy="26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1" name="Rectangle 43"/>
            <p:cNvSpPr>
              <a:spLocks noChangeArrowheads="1"/>
            </p:cNvSpPr>
            <p:nvPr/>
          </p:nvSpPr>
          <p:spPr bwMode="auto">
            <a:xfrm>
              <a:off x="1" y="97"/>
              <a:ext cx="673" cy="44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2" name="Rectangle 44"/>
            <p:cNvSpPr>
              <a:spLocks noChangeArrowheads="1"/>
            </p:cNvSpPr>
            <p:nvPr/>
          </p:nvSpPr>
          <p:spPr bwMode="auto">
            <a:xfrm>
              <a:off x="1" y="140"/>
              <a:ext cx="673" cy="23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3" name="Rectangle 45"/>
            <p:cNvSpPr>
              <a:spLocks noChangeArrowheads="1"/>
            </p:cNvSpPr>
            <p:nvPr/>
          </p:nvSpPr>
          <p:spPr bwMode="auto">
            <a:xfrm>
              <a:off x="1" y="162"/>
              <a:ext cx="673" cy="2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4" name="Rectangle 46"/>
            <p:cNvSpPr>
              <a:spLocks noChangeArrowheads="1"/>
            </p:cNvSpPr>
            <p:nvPr/>
          </p:nvSpPr>
          <p:spPr bwMode="auto">
            <a:xfrm>
              <a:off x="1" y="184"/>
              <a:ext cx="673" cy="2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5" name="Rectangle 47"/>
            <p:cNvSpPr>
              <a:spLocks noChangeArrowheads="1"/>
            </p:cNvSpPr>
            <p:nvPr/>
          </p:nvSpPr>
          <p:spPr bwMode="auto">
            <a:xfrm>
              <a:off x="1" y="207"/>
              <a:ext cx="673" cy="23"/>
            </a:xfrm>
            <a:prstGeom prst="rect">
              <a:avLst/>
            </a:prstGeom>
            <a:solidFill>
              <a:srgbClr val="FBE9BD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6" name="Rectangle 48"/>
            <p:cNvSpPr>
              <a:spLocks noChangeArrowheads="1"/>
            </p:cNvSpPr>
            <p:nvPr/>
          </p:nvSpPr>
          <p:spPr bwMode="auto">
            <a:xfrm>
              <a:off x="1" y="229"/>
              <a:ext cx="673" cy="24"/>
            </a:xfrm>
            <a:prstGeom prst="rect">
              <a:avLst/>
            </a:prstGeom>
            <a:solidFill>
              <a:srgbClr val="FFCD64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17" name="Rectangle 49"/>
            <p:cNvSpPr>
              <a:spLocks noChangeArrowheads="1"/>
            </p:cNvSpPr>
            <p:nvPr/>
          </p:nvSpPr>
          <p:spPr bwMode="auto">
            <a:xfrm>
              <a:off x="109" y="252"/>
              <a:ext cx="565" cy="26"/>
            </a:xfrm>
            <a:prstGeom prst="rect">
              <a:avLst/>
            </a:prstGeom>
            <a:solidFill>
              <a:srgbClr val="E65F00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18" name="Rectangle 50"/>
            <p:cNvSpPr>
              <a:spLocks noChangeArrowheads="1"/>
            </p:cNvSpPr>
            <p:nvPr/>
          </p:nvSpPr>
          <p:spPr bwMode="auto">
            <a:xfrm>
              <a:off x="18" y="3"/>
              <a:ext cx="79" cy="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CAPÍTULO</a:t>
              </a:r>
            </a:p>
          </p:txBody>
        </p:sp>
        <p:sp>
          <p:nvSpPr>
            <p:cNvPr id="19" name="Rectangle 51"/>
            <p:cNvSpPr>
              <a:spLocks noChangeArrowheads="1"/>
            </p:cNvSpPr>
            <p:nvPr/>
          </p:nvSpPr>
          <p:spPr bwMode="auto">
            <a:xfrm>
              <a:off x="113" y="3"/>
              <a:ext cx="162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¿EN QUE SE GASTA? </a:t>
              </a:r>
            </a:p>
          </p:txBody>
        </p:sp>
        <p:sp>
          <p:nvSpPr>
            <p:cNvPr id="20" name="Rectangle 52"/>
            <p:cNvSpPr>
              <a:spLocks noChangeArrowheads="1"/>
            </p:cNvSpPr>
            <p:nvPr/>
          </p:nvSpPr>
          <p:spPr bwMode="auto">
            <a:xfrm>
              <a:off x="555" y="3"/>
              <a:ext cx="73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IMPORTE</a:t>
              </a:r>
            </a:p>
          </p:txBody>
        </p:sp>
        <p:sp>
          <p:nvSpPr>
            <p:cNvPr id="21" name="Rectangle 53"/>
            <p:cNvSpPr>
              <a:spLocks noChangeArrowheads="1"/>
            </p:cNvSpPr>
            <p:nvPr/>
          </p:nvSpPr>
          <p:spPr bwMode="auto">
            <a:xfrm>
              <a:off x="40" y="29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1000</a:t>
              </a:r>
            </a:p>
          </p:txBody>
        </p:sp>
        <p:sp>
          <p:nvSpPr>
            <p:cNvPr id="22" name="Rectangle 54"/>
            <p:cNvSpPr>
              <a:spLocks noChangeArrowheads="1"/>
            </p:cNvSpPr>
            <p:nvPr/>
          </p:nvSpPr>
          <p:spPr bwMode="auto">
            <a:xfrm>
              <a:off x="113" y="29"/>
              <a:ext cx="157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SERVICIOS PERSONALES</a:t>
              </a:r>
            </a:p>
          </p:txBody>
        </p:sp>
        <p:sp>
          <p:nvSpPr>
            <p:cNvPr id="23" name="Rectangle 55"/>
            <p:cNvSpPr>
              <a:spLocks noChangeArrowheads="1"/>
            </p:cNvSpPr>
            <p:nvPr/>
          </p:nvSpPr>
          <p:spPr bwMode="auto">
            <a:xfrm>
              <a:off x="572" y="29"/>
              <a:ext cx="103" cy="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</a:rPr>
                <a:t>13,751,515.48</a:t>
              </a:r>
            </a:p>
            <a:p>
              <a:pPr algn="l" rtl="0">
                <a:defRPr sz="1000"/>
              </a:pP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4" name="Rectangle 56"/>
            <p:cNvSpPr>
              <a:spLocks noChangeArrowheads="1"/>
            </p:cNvSpPr>
            <p:nvPr/>
          </p:nvSpPr>
          <p:spPr bwMode="auto">
            <a:xfrm>
              <a:off x="40" y="51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2000</a:t>
              </a:r>
            </a:p>
          </p:txBody>
        </p:sp>
        <p:sp>
          <p:nvSpPr>
            <p:cNvPr id="25" name="Rectangle 57"/>
            <p:cNvSpPr>
              <a:spLocks noChangeArrowheads="1"/>
            </p:cNvSpPr>
            <p:nvPr/>
          </p:nvSpPr>
          <p:spPr bwMode="auto">
            <a:xfrm>
              <a:off x="113" y="51"/>
              <a:ext cx="191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MATERIALES Y SUMINISTROS</a:t>
              </a:r>
            </a:p>
          </p:txBody>
        </p:sp>
        <p:sp>
          <p:nvSpPr>
            <p:cNvPr id="26" name="Rectangle 58"/>
            <p:cNvSpPr>
              <a:spLocks noChangeArrowheads="1"/>
            </p:cNvSpPr>
            <p:nvPr/>
          </p:nvSpPr>
          <p:spPr bwMode="auto">
            <a:xfrm>
              <a:off x="572" y="51"/>
              <a:ext cx="95" cy="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</a:rPr>
                <a:t>3,057,352.46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27" name="Rectangle 59"/>
            <p:cNvSpPr>
              <a:spLocks noChangeArrowheads="1"/>
            </p:cNvSpPr>
            <p:nvPr/>
          </p:nvSpPr>
          <p:spPr bwMode="auto">
            <a:xfrm>
              <a:off x="40" y="75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3000</a:t>
              </a:r>
            </a:p>
          </p:txBody>
        </p:sp>
        <p:sp>
          <p:nvSpPr>
            <p:cNvPr id="28" name="Rectangle 60"/>
            <p:cNvSpPr>
              <a:spLocks noChangeArrowheads="1"/>
            </p:cNvSpPr>
            <p:nvPr/>
          </p:nvSpPr>
          <p:spPr bwMode="auto">
            <a:xfrm>
              <a:off x="113" y="75"/>
              <a:ext cx="148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SERVICIOS GENERALES</a:t>
              </a:r>
            </a:p>
          </p:txBody>
        </p:sp>
        <p:sp>
          <p:nvSpPr>
            <p:cNvPr id="29" name="Rectangle 61"/>
            <p:cNvSpPr>
              <a:spLocks noChangeArrowheads="1"/>
            </p:cNvSpPr>
            <p:nvPr/>
          </p:nvSpPr>
          <p:spPr bwMode="auto">
            <a:xfrm>
              <a:off x="572" y="75"/>
              <a:ext cx="95" cy="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</a:rPr>
                <a:t>6,531,188.16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30" name="Rectangle 62"/>
            <p:cNvSpPr>
              <a:spLocks noChangeArrowheads="1"/>
            </p:cNvSpPr>
            <p:nvPr/>
          </p:nvSpPr>
          <p:spPr bwMode="auto">
            <a:xfrm>
              <a:off x="40" y="109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4000</a:t>
              </a:r>
            </a:p>
          </p:txBody>
        </p:sp>
        <p:sp>
          <p:nvSpPr>
            <p:cNvPr id="31" name="Rectangle 63"/>
            <p:cNvSpPr>
              <a:spLocks noChangeArrowheads="1"/>
            </p:cNvSpPr>
            <p:nvPr/>
          </p:nvSpPr>
          <p:spPr bwMode="auto">
            <a:xfrm>
              <a:off x="113" y="98"/>
              <a:ext cx="364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TRANSFERENCIAS, ASIGNACIONES, SUBSIDIOS Y OTRAS </a:t>
              </a:r>
            </a:p>
          </p:txBody>
        </p:sp>
        <p:sp>
          <p:nvSpPr>
            <p:cNvPr id="32" name="Rectangle 64"/>
            <p:cNvSpPr>
              <a:spLocks noChangeArrowheads="1"/>
            </p:cNvSpPr>
            <p:nvPr/>
          </p:nvSpPr>
          <p:spPr bwMode="auto">
            <a:xfrm>
              <a:off x="113" y="119"/>
              <a:ext cx="54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AYUDAS</a:t>
              </a:r>
            </a:p>
          </p:txBody>
        </p:sp>
        <p:sp>
          <p:nvSpPr>
            <p:cNvPr id="33" name="Rectangle 65"/>
            <p:cNvSpPr>
              <a:spLocks noChangeArrowheads="1"/>
            </p:cNvSpPr>
            <p:nvPr/>
          </p:nvSpPr>
          <p:spPr bwMode="auto">
            <a:xfrm>
              <a:off x="572" y="109"/>
              <a:ext cx="95" cy="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dirty="0" smtClean="0">
                  <a:solidFill>
                    <a:srgbClr val="000000"/>
                  </a:solidFill>
                </a:rPr>
                <a:t>$2,434,604.54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34" name="Rectangle 66"/>
            <p:cNvSpPr>
              <a:spLocks noChangeArrowheads="1"/>
            </p:cNvSpPr>
            <p:nvPr/>
          </p:nvSpPr>
          <p:spPr bwMode="auto">
            <a:xfrm>
              <a:off x="40" y="142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5000</a:t>
              </a:r>
            </a:p>
          </p:txBody>
        </p:sp>
        <p:sp>
          <p:nvSpPr>
            <p:cNvPr id="35" name="Rectangle 67"/>
            <p:cNvSpPr>
              <a:spLocks noChangeArrowheads="1"/>
            </p:cNvSpPr>
            <p:nvPr/>
          </p:nvSpPr>
          <p:spPr bwMode="auto">
            <a:xfrm>
              <a:off x="113" y="142"/>
              <a:ext cx="301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BIENES MUEBLES, INMUEBLES E INTANGIBLES</a:t>
              </a:r>
            </a:p>
          </p:txBody>
        </p:sp>
        <p:sp>
          <p:nvSpPr>
            <p:cNvPr id="36" name="Rectangle 68"/>
            <p:cNvSpPr>
              <a:spLocks noChangeArrowheads="1"/>
            </p:cNvSpPr>
            <p:nvPr/>
          </p:nvSpPr>
          <p:spPr bwMode="auto">
            <a:xfrm>
              <a:off x="572" y="140"/>
              <a:ext cx="94" cy="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 anchor="t" upright="1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</a:rPr>
                <a:t>228,179.62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37" name="Rectangle 69"/>
            <p:cNvSpPr>
              <a:spLocks noChangeArrowheads="1"/>
            </p:cNvSpPr>
            <p:nvPr/>
          </p:nvSpPr>
          <p:spPr bwMode="auto">
            <a:xfrm>
              <a:off x="40" y="164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6000</a:t>
              </a:r>
            </a:p>
          </p:txBody>
        </p:sp>
        <p:sp>
          <p:nvSpPr>
            <p:cNvPr id="38" name="Rectangle 70"/>
            <p:cNvSpPr>
              <a:spLocks noChangeArrowheads="1"/>
            </p:cNvSpPr>
            <p:nvPr/>
          </p:nvSpPr>
          <p:spPr bwMode="auto">
            <a:xfrm>
              <a:off x="113" y="164"/>
              <a:ext cx="1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INVERSIÓN PÚBLICA</a:t>
              </a:r>
            </a:p>
          </p:txBody>
        </p:sp>
        <p:sp>
          <p:nvSpPr>
            <p:cNvPr id="39" name="Rectangle 71"/>
            <p:cNvSpPr>
              <a:spLocks noChangeArrowheads="1"/>
            </p:cNvSpPr>
            <p:nvPr/>
          </p:nvSpPr>
          <p:spPr bwMode="auto">
            <a:xfrm>
              <a:off x="572" y="164"/>
              <a:ext cx="95" cy="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 smtClean="0">
                  <a:solidFill>
                    <a:srgbClr val="000000"/>
                  </a:solidFill>
                  <a:latin typeface="+mn-lt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</a:rPr>
                <a:t>7,234,049.11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40" name="Rectangle 72"/>
            <p:cNvSpPr>
              <a:spLocks noChangeArrowheads="1"/>
            </p:cNvSpPr>
            <p:nvPr/>
          </p:nvSpPr>
          <p:spPr bwMode="auto">
            <a:xfrm>
              <a:off x="40" y="186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7000</a:t>
              </a:r>
            </a:p>
          </p:txBody>
        </p:sp>
        <p:sp>
          <p:nvSpPr>
            <p:cNvPr id="41" name="Rectangle 73"/>
            <p:cNvSpPr>
              <a:spLocks noChangeArrowheads="1"/>
            </p:cNvSpPr>
            <p:nvPr/>
          </p:nvSpPr>
          <p:spPr bwMode="auto">
            <a:xfrm>
              <a:off x="113" y="186"/>
              <a:ext cx="332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INVERSIONES FINANCIERAS Y OTRAS PROVISIONES</a:t>
              </a:r>
            </a:p>
          </p:txBody>
        </p:sp>
        <p:sp>
          <p:nvSpPr>
            <p:cNvPr id="42" name="Rectangle 74"/>
            <p:cNvSpPr>
              <a:spLocks noChangeArrowheads="1"/>
            </p:cNvSpPr>
            <p:nvPr/>
          </p:nvSpPr>
          <p:spPr bwMode="auto">
            <a:xfrm>
              <a:off x="626" y="186"/>
              <a:ext cx="37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$0.00</a:t>
              </a:r>
            </a:p>
          </p:txBody>
        </p:sp>
        <p:sp>
          <p:nvSpPr>
            <p:cNvPr id="43" name="Rectangle 75"/>
            <p:cNvSpPr>
              <a:spLocks noChangeArrowheads="1"/>
            </p:cNvSpPr>
            <p:nvPr/>
          </p:nvSpPr>
          <p:spPr bwMode="auto">
            <a:xfrm>
              <a:off x="40" y="209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8000</a:t>
              </a:r>
            </a:p>
          </p:txBody>
        </p:sp>
        <p:sp>
          <p:nvSpPr>
            <p:cNvPr id="44" name="Rectangle 76"/>
            <p:cNvSpPr>
              <a:spLocks noChangeArrowheads="1"/>
            </p:cNvSpPr>
            <p:nvPr/>
          </p:nvSpPr>
          <p:spPr bwMode="auto">
            <a:xfrm>
              <a:off x="113" y="209"/>
              <a:ext cx="240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PARTICIPACIONES Y APORTACIONES </a:t>
              </a:r>
            </a:p>
          </p:txBody>
        </p:sp>
        <p:sp>
          <p:nvSpPr>
            <p:cNvPr id="45" name="Rectangle 77"/>
            <p:cNvSpPr>
              <a:spLocks noChangeArrowheads="1"/>
            </p:cNvSpPr>
            <p:nvPr/>
          </p:nvSpPr>
          <p:spPr bwMode="auto">
            <a:xfrm>
              <a:off x="626" y="209"/>
              <a:ext cx="37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$0.00</a:t>
              </a:r>
            </a:p>
          </p:txBody>
        </p:sp>
        <p:sp>
          <p:nvSpPr>
            <p:cNvPr id="46" name="Rectangle 78"/>
            <p:cNvSpPr>
              <a:spLocks noChangeArrowheads="1"/>
            </p:cNvSpPr>
            <p:nvPr/>
          </p:nvSpPr>
          <p:spPr bwMode="auto">
            <a:xfrm>
              <a:off x="40" y="231"/>
              <a:ext cx="33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9000</a:t>
              </a:r>
            </a:p>
          </p:txBody>
        </p:sp>
        <p:sp>
          <p:nvSpPr>
            <p:cNvPr id="47" name="Rectangle 79"/>
            <p:cNvSpPr>
              <a:spLocks noChangeArrowheads="1"/>
            </p:cNvSpPr>
            <p:nvPr/>
          </p:nvSpPr>
          <p:spPr bwMode="auto">
            <a:xfrm>
              <a:off x="113" y="231"/>
              <a:ext cx="107" cy="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b="0" i="0" u="none" strike="noStrike" baseline="0" dirty="0">
                  <a:solidFill>
                    <a:srgbClr val="000000"/>
                  </a:solidFill>
                  <a:latin typeface="Calibri"/>
                </a:rPr>
                <a:t>DEUDA PÚBLICA</a:t>
              </a:r>
            </a:p>
          </p:txBody>
        </p:sp>
        <p:sp>
          <p:nvSpPr>
            <p:cNvPr id="48" name="Rectangle 80"/>
            <p:cNvSpPr>
              <a:spLocks noChangeArrowheads="1"/>
            </p:cNvSpPr>
            <p:nvPr/>
          </p:nvSpPr>
          <p:spPr bwMode="auto">
            <a:xfrm>
              <a:off x="566" y="233"/>
              <a:ext cx="95" cy="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200" dirty="0" smtClean="0">
                  <a:solidFill>
                    <a:srgbClr val="000000"/>
                  </a:solidFill>
                  <a:latin typeface="Calibri"/>
                </a:rPr>
                <a:t>$</a:t>
              </a:r>
              <a:r>
                <a:rPr lang="es-MX" sz="1200" dirty="0" smtClean="0">
                  <a:solidFill>
                    <a:srgbClr val="000000"/>
                  </a:solidFill>
                  <a:latin typeface="Calibri"/>
                </a:rPr>
                <a:t>1,670,397.72</a:t>
              </a:r>
              <a:endParaRPr lang="es-MX" sz="1200" b="0" i="0" u="none" strike="noStrike" baseline="0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49" name="Rectangle 81"/>
            <p:cNvSpPr>
              <a:spLocks noChangeArrowheads="1"/>
            </p:cNvSpPr>
            <p:nvPr/>
          </p:nvSpPr>
          <p:spPr bwMode="auto">
            <a:xfrm>
              <a:off x="113" y="253"/>
              <a:ext cx="51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>
                  <a:solidFill>
                    <a:srgbClr val="FFFFFF"/>
                  </a:solidFill>
                  <a:latin typeface="Calibri"/>
                </a:rPr>
                <a:t>TOTAL</a:t>
              </a:r>
            </a:p>
          </p:txBody>
        </p:sp>
        <p:sp>
          <p:nvSpPr>
            <p:cNvPr id="50" name="Rectangle 82"/>
            <p:cNvSpPr>
              <a:spLocks noChangeArrowheads="1"/>
            </p:cNvSpPr>
            <p:nvPr/>
          </p:nvSpPr>
          <p:spPr bwMode="auto">
            <a:xfrm>
              <a:off x="545" y="253"/>
              <a:ext cx="120" cy="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s-MX" sz="1400" b="1" i="0" u="none" strike="noStrike" baseline="0" dirty="0" smtClean="0">
                  <a:solidFill>
                    <a:srgbClr val="FFFFFF"/>
                  </a:solidFill>
                  <a:latin typeface="+mn-lt"/>
                </a:rPr>
                <a:t>$</a:t>
              </a:r>
              <a:r>
                <a:rPr lang="es-MX" sz="1400" b="1" dirty="0" smtClean="0">
                  <a:solidFill>
                    <a:srgbClr val="FFFFFF"/>
                  </a:solidFill>
                </a:rPr>
                <a:t>34,907,287.10</a:t>
              </a:r>
              <a:endParaRPr lang="es-MX" sz="1400" b="1" i="0" u="none" strike="noStrike" baseline="0" dirty="0">
                <a:solidFill>
                  <a:srgbClr val="FFFFFF"/>
                </a:solidFill>
                <a:latin typeface="+mn-lt"/>
              </a:endParaRPr>
            </a:p>
          </p:txBody>
        </p:sp>
        <p:sp>
          <p:nvSpPr>
            <p:cNvPr id="51" name="Rectangle 83"/>
            <p:cNvSpPr>
              <a:spLocks noChangeArrowheads="1"/>
            </p:cNvSpPr>
            <p:nvPr/>
          </p:nvSpPr>
          <p:spPr bwMode="auto">
            <a:xfrm>
              <a:off x="0" y="0"/>
              <a:ext cx="2" cy="2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2" name="Rectangle 84"/>
            <p:cNvSpPr>
              <a:spLocks noChangeArrowheads="1"/>
            </p:cNvSpPr>
            <p:nvPr/>
          </p:nvSpPr>
          <p:spPr bwMode="auto">
            <a:xfrm>
              <a:off x="109" y="2"/>
              <a:ext cx="1" cy="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3" name="Rectangle 85"/>
            <p:cNvSpPr>
              <a:spLocks noChangeArrowheads="1"/>
            </p:cNvSpPr>
            <p:nvPr/>
          </p:nvSpPr>
          <p:spPr bwMode="auto">
            <a:xfrm>
              <a:off x="504" y="2"/>
              <a:ext cx="2" cy="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4" name="Rectangle 86"/>
            <p:cNvSpPr>
              <a:spLocks noChangeArrowheads="1"/>
            </p:cNvSpPr>
            <p:nvPr/>
          </p:nvSpPr>
          <p:spPr bwMode="auto">
            <a:xfrm>
              <a:off x="672" y="2"/>
              <a:ext cx="2" cy="2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5" name="Rectangle 87"/>
            <p:cNvSpPr>
              <a:spLocks noChangeArrowheads="1"/>
            </p:cNvSpPr>
            <p:nvPr/>
          </p:nvSpPr>
          <p:spPr bwMode="auto">
            <a:xfrm>
              <a:off x="0" y="183"/>
              <a:ext cx="506" cy="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6" name="Rectangle 88"/>
            <p:cNvSpPr>
              <a:spLocks noChangeArrowheads="1"/>
            </p:cNvSpPr>
            <p:nvPr/>
          </p:nvSpPr>
          <p:spPr bwMode="auto">
            <a:xfrm>
              <a:off x="0" y="28"/>
              <a:ext cx="2" cy="1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7" name="Rectangle 89"/>
            <p:cNvSpPr>
              <a:spLocks noChangeArrowheads="1"/>
            </p:cNvSpPr>
            <p:nvPr/>
          </p:nvSpPr>
          <p:spPr bwMode="auto">
            <a:xfrm>
              <a:off x="109" y="28"/>
              <a:ext cx="1" cy="1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8" name="Rectangle 90"/>
            <p:cNvSpPr>
              <a:spLocks noChangeArrowheads="1"/>
            </p:cNvSpPr>
            <p:nvPr/>
          </p:nvSpPr>
          <p:spPr bwMode="auto">
            <a:xfrm>
              <a:off x="504" y="28"/>
              <a:ext cx="2" cy="15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59" name="Rectangle 91"/>
            <p:cNvSpPr>
              <a:spLocks noChangeArrowheads="1"/>
            </p:cNvSpPr>
            <p:nvPr/>
          </p:nvSpPr>
          <p:spPr bwMode="auto">
            <a:xfrm>
              <a:off x="0" y="228"/>
              <a:ext cx="506" cy="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0" name="Rectangle 92"/>
            <p:cNvSpPr>
              <a:spLocks noChangeArrowheads="1"/>
            </p:cNvSpPr>
            <p:nvPr/>
          </p:nvSpPr>
          <p:spPr bwMode="auto">
            <a:xfrm>
              <a:off x="0" y="186"/>
              <a:ext cx="2" cy="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1" name="Rectangle 93"/>
            <p:cNvSpPr>
              <a:spLocks noChangeArrowheads="1"/>
            </p:cNvSpPr>
            <p:nvPr/>
          </p:nvSpPr>
          <p:spPr bwMode="auto">
            <a:xfrm>
              <a:off x="109" y="186"/>
              <a:ext cx="1" cy="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2" name="Rectangle 94"/>
            <p:cNvSpPr>
              <a:spLocks noChangeArrowheads="1"/>
            </p:cNvSpPr>
            <p:nvPr/>
          </p:nvSpPr>
          <p:spPr bwMode="auto">
            <a:xfrm>
              <a:off x="504" y="186"/>
              <a:ext cx="2" cy="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3" name="Rectangle 95"/>
            <p:cNvSpPr>
              <a:spLocks noChangeArrowheads="1"/>
            </p:cNvSpPr>
            <p:nvPr/>
          </p:nvSpPr>
          <p:spPr bwMode="auto">
            <a:xfrm>
              <a:off x="0" y="231"/>
              <a:ext cx="2" cy="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4" name="Rectangle 96"/>
            <p:cNvSpPr>
              <a:spLocks noChangeArrowheads="1"/>
            </p:cNvSpPr>
            <p:nvPr/>
          </p:nvSpPr>
          <p:spPr bwMode="auto">
            <a:xfrm>
              <a:off x="109" y="231"/>
              <a:ext cx="1" cy="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5" name="Rectangle 97"/>
            <p:cNvSpPr>
              <a:spLocks noChangeArrowheads="1"/>
            </p:cNvSpPr>
            <p:nvPr/>
          </p:nvSpPr>
          <p:spPr bwMode="auto">
            <a:xfrm>
              <a:off x="504" y="231"/>
              <a:ext cx="2" cy="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6" name="Rectangle 98"/>
            <p:cNvSpPr>
              <a:spLocks noChangeArrowheads="1"/>
            </p:cNvSpPr>
            <p:nvPr/>
          </p:nvSpPr>
          <p:spPr bwMode="auto">
            <a:xfrm>
              <a:off x="672" y="28"/>
              <a:ext cx="2" cy="25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7" name="Rectangle 99"/>
            <p:cNvSpPr>
              <a:spLocks noChangeArrowheads="1"/>
            </p:cNvSpPr>
            <p:nvPr/>
          </p:nvSpPr>
          <p:spPr bwMode="auto">
            <a:xfrm>
              <a:off x="2" y="0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8" name="Rectangle 100"/>
            <p:cNvSpPr>
              <a:spLocks noChangeArrowheads="1"/>
            </p:cNvSpPr>
            <p:nvPr/>
          </p:nvSpPr>
          <p:spPr bwMode="auto">
            <a:xfrm>
              <a:off x="0" y="26"/>
              <a:ext cx="674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69" name="Rectangle 101"/>
            <p:cNvSpPr>
              <a:spLocks noChangeArrowheads="1"/>
            </p:cNvSpPr>
            <p:nvPr/>
          </p:nvSpPr>
          <p:spPr bwMode="auto">
            <a:xfrm>
              <a:off x="2" y="48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0" name="Rectangle 102"/>
            <p:cNvSpPr>
              <a:spLocks noChangeArrowheads="1"/>
            </p:cNvSpPr>
            <p:nvPr/>
          </p:nvSpPr>
          <p:spPr bwMode="auto">
            <a:xfrm>
              <a:off x="2" y="70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1" name="Rectangle 103"/>
            <p:cNvSpPr>
              <a:spLocks noChangeArrowheads="1"/>
            </p:cNvSpPr>
            <p:nvPr/>
          </p:nvSpPr>
          <p:spPr bwMode="auto">
            <a:xfrm>
              <a:off x="2" y="96"/>
              <a:ext cx="672" cy="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2" name="Rectangle 104"/>
            <p:cNvSpPr>
              <a:spLocks noChangeArrowheads="1"/>
            </p:cNvSpPr>
            <p:nvPr/>
          </p:nvSpPr>
          <p:spPr bwMode="auto">
            <a:xfrm>
              <a:off x="2" y="139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3" name="Rectangle 105"/>
            <p:cNvSpPr>
              <a:spLocks noChangeArrowheads="1"/>
            </p:cNvSpPr>
            <p:nvPr/>
          </p:nvSpPr>
          <p:spPr bwMode="auto">
            <a:xfrm>
              <a:off x="2" y="161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4" name="Rectangle 106"/>
            <p:cNvSpPr>
              <a:spLocks noChangeArrowheads="1"/>
            </p:cNvSpPr>
            <p:nvPr/>
          </p:nvSpPr>
          <p:spPr bwMode="auto">
            <a:xfrm>
              <a:off x="506" y="183"/>
              <a:ext cx="168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5" name="Rectangle 107"/>
            <p:cNvSpPr>
              <a:spLocks noChangeArrowheads="1"/>
            </p:cNvSpPr>
            <p:nvPr/>
          </p:nvSpPr>
          <p:spPr bwMode="auto">
            <a:xfrm>
              <a:off x="2" y="206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6" name="Rectangle 108"/>
            <p:cNvSpPr>
              <a:spLocks noChangeArrowheads="1"/>
            </p:cNvSpPr>
            <p:nvPr/>
          </p:nvSpPr>
          <p:spPr bwMode="auto">
            <a:xfrm>
              <a:off x="506" y="228"/>
              <a:ext cx="168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7" name="Rectangle 109"/>
            <p:cNvSpPr>
              <a:spLocks noChangeArrowheads="1"/>
            </p:cNvSpPr>
            <p:nvPr/>
          </p:nvSpPr>
          <p:spPr bwMode="auto">
            <a:xfrm>
              <a:off x="2" y="251"/>
              <a:ext cx="672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  <p:sp>
          <p:nvSpPr>
            <p:cNvPr id="78" name="Rectangle 110"/>
            <p:cNvSpPr>
              <a:spLocks noChangeArrowheads="1"/>
            </p:cNvSpPr>
            <p:nvPr/>
          </p:nvSpPr>
          <p:spPr bwMode="auto">
            <a:xfrm>
              <a:off x="110" y="276"/>
              <a:ext cx="564" cy="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5263</TotalTime>
  <Words>1185</Words>
  <Application>Microsoft Office PowerPoint</Application>
  <PresentationFormat>Presentación en pantalla (4:3)</PresentationFormat>
  <Paragraphs>179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2016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Tania Morales</cp:lastModifiedBy>
  <cp:revision>216</cp:revision>
  <dcterms:created xsi:type="dcterms:W3CDTF">2014-07-21T19:40:48Z</dcterms:created>
  <dcterms:modified xsi:type="dcterms:W3CDTF">2016-07-11T01:13:18Z</dcterms:modified>
</cp:coreProperties>
</file>