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6" r:id="rId2"/>
    <p:sldId id="279" r:id="rId3"/>
    <p:sldId id="260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918"/>
    <a:srgbClr val="806542"/>
    <a:srgbClr val="A68F70"/>
    <a:srgbClr val="C0C0C0"/>
    <a:srgbClr val="969696"/>
    <a:srgbClr val="E65F00"/>
    <a:srgbClr val="FFCD64"/>
    <a:srgbClr val="92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60" d="100"/>
          <a:sy n="60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16/03/2017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87.216.63.227/Transparencia/Consultadoc.aspx" TargetMode="External"/><Relationship Id="rId2" Type="http://schemas.openxmlformats.org/officeDocument/2006/relationships/hyperlink" Target="http://187.216.63.227/Transparencia/Consultapreg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8592" y="548680"/>
            <a:ext cx="4594217" cy="1008112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PRESUPUESTO CIUDADANO</a:t>
            </a:r>
            <a:r>
              <a:rPr lang="es-MX" b="1" dirty="0" smtClean="0">
                <a:solidFill>
                  <a:srgbClr val="986918"/>
                </a:solidFill>
                <a:latin typeface="Berlin Sans FB Demi" pitchFamily="34" charset="0"/>
              </a:rPr>
              <a:t> </a:t>
            </a: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2016</a:t>
            </a: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endParaRPr lang="es-MX" sz="4400" b="1" dirty="0"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30241" y="264417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806542"/>
                </a:solidFill>
                <a:latin typeface="Berlin Sans FB Demi" pitchFamily="34" charset="0"/>
              </a:rPr>
              <a:t>MUNICIPIO </a:t>
            </a:r>
            <a:r>
              <a:rPr lang="es-MX" sz="3200" b="1" dirty="0" smtClean="0">
                <a:solidFill>
                  <a:srgbClr val="806542"/>
                </a:solidFill>
                <a:latin typeface="Berlin Sans FB Demi" pitchFamily="34" charset="0"/>
              </a:rPr>
              <a:t>DE CANDELA, COAHUILA DE ZARAGOZA.</a:t>
            </a:r>
            <a:endParaRPr lang="es-MX" sz="3200" dirty="0">
              <a:solidFill>
                <a:srgbClr val="806542"/>
              </a:solidFill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488832" cy="576064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¿En qué se gasta el Presupuesto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?</a:t>
            </a:r>
          </a:p>
          <a:p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El Clasificador por Objeto del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Gasto (COG) permite la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obtención de información para el análisis y seguimiento de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gestión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financiera gubernamental, es considerado la clasificación operativa que permite conocer en qué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se gasta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, (base del registro de las transacciones económico-financieras) y a su vez permite cuantificar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demanda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de bienes y servicios que realiza el Sector Público.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36" y="4078772"/>
            <a:ext cx="1504620" cy="15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95473"/>
              </p:ext>
            </p:extLst>
          </p:nvPr>
        </p:nvGraphicFramePr>
        <p:xfrm>
          <a:off x="406036" y="3269367"/>
          <a:ext cx="6731000" cy="241438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65200"/>
                <a:gridCol w="4343400"/>
                <a:gridCol w="1422400"/>
              </a:tblGrid>
              <a:tr h="3036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CAPÍTULO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SERVICIOS PERSONALES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14,784,936.62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MATERIALES Y SUMINISTROS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1,876,566.34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3000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SERVICIOS GENERALES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2,181,295.87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4000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 smtClean="0">
                          <a:effectLst/>
                        </a:rPr>
                        <a:t>5000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BIENES MUEBLES, INMUEBLES E INTANGIBLES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6000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INVERSIÓN PÚBLICA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1,203,166.80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7000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INVERSIONES FINANCIERAS Y OTRAS PROVISIONES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8000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9000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DEUDA PÚBLICA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20,500,965.63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562029"/>
            <a:ext cx="7272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986918"/>
                </a:solidFill>
              </a:rPr>
              <a:t>                          ¿Se está trabajando para mejorar el Presupuesto?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Si. 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 smtClean="0"/>
              <a:t>- Fortaleciendo el Presupuesto basado en Resultados con la finalidad de orientar las acciones gubernamentales hacía la generación del valor público.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Fortaleciendo las estructuras orgánicas y funcionales de las instituciones públicas.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Regulando el ciclo presupuestarios con base en los principios de eficiencia, transparencia y honradez.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Todos estos esfuerzos se seguirán reflejando en más obras y mejores servicios públicos de calidad.</a:t>
            </a:r>
            <a:endParaRPr lang="es-MX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1054574" y="908720"/>
            <a:ext cx="1734511" cy="9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1557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4" y="526386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2348879"/>
            <a:ext cx="940272" cy="10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19857" y="1844824"/>
            <a:ext cx="4836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El Presupuesto se elabora de las siguientes maneras:</a:t>
            </a:r>
          </a:p>
          <a:p>
            <a:pPr algn="just"/>
            <a:endParaRPr lang="es-MX" sz="1600" b="1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676840" y="69269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rgbClr val="986918"/>
                </a:solidFill>
              </a:rPr>
              <a:t>¿Cómo se organiza un presupuesto?</a:t>
            </a:r>
          </a:p>
        </p:txBody>
      </p:sp>
      <p:sp>
        <p:nvSpPr>
          <p:cNvPr id="8" name="7 Llamada con línea 2 (barra de énfasis)"/>
          <p:cNvSpPr/>
          <p:nvPr/>
        </p:nvSpPr>
        <p:spPr>
          <a:xfrm>
            <a:off x="4797904" y="2348880"/>
            <a:ext cx="3672407" cy="6480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0"/>
              <a:gd name="adj6" fmla="val -54100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¿Quién lo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200" dirty="0" smtClean="0">
                <a:solidFill>
                  <a:schemeClr val="bg1"/>
                </a:solidFill>
              </a:rPr>
              <a:t>Clasificación es </a:t>
            </a:r>
            <a:r>
              <a:rPr lang="es-MX" sz="1200" dirty="0">
                <a:solidFill>
                  <a:schemeClr val="bg1"/>
                </a:solidFill>
              </a:rPr>
              <a:t>Administrativa.</a:t>
            </a:r>
          </a:p>
        </p:txBody>
      </p:sp>
      <p:sp>
        <p:nvSpPr>
          <p:cNvPr id="15" name="14 Llamada con línea 2 (barra de énfasis)"/>
          <p:cNvSpPr/>
          <p:nvPr/>
        </p:nvSpPr>
        <p:spPr>
          <a:xfrm>
            <a:off x="4775480" y="4713695"/>
            <a:ext cx="3684952" cy="8640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706"/>
              <a:gd name="adj6" fmla="val -50741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¿Para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Funcional del Gasto.</a:t>
            </a:r>
            <a:endParaRPr lang="es-MX" sz="1200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 smtClean="0">
                <a:solidFill>
                  <a:schemeClr val="tx1"/>
                </a:solidFill>
              </a:rPr>
              <a:t>.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4788025" y="3241552"/>
            <a:ext cx="3672407" cy="9565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816"/>
              <a:gd name="adj6" fmla="val -51498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tx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¿En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Objeto </a:t>
            </a:r>
            <a:r>
              <a:rPr lang="es-MX" sz="1200" dirty="0">
                <a:solidFill>
                  <a:schemeClr val="bg1"/>
                </a:solidFill>
              </a:rPr>
              <a:t>del Gasto.</a:t>
            </a:r>
          </a:p>
          <a:p>
            <a:pPr lvl="0" algn="just"/>
            <a:r>
              <a:rPr lang="es-MX" sz="1200" dirty="0" smtClean="0">
                <a:solidFill>
                  <a:schemeClr val="tx1"/>
                </a:solidFill>
              </a:rPr>
              <a:t>.</a:t>
            </a:r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loseconomistasenlaweb.files.wordpress.com/2014/04/diner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98">
            <a:off x="409800" y="233409"/>
            <a:ext cx="1503348" cy="15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soterismoyenergia.com/wp-content/uploads/2014/02/zzzzzzzzzzzzzzzzzzzzzzzzzzzzzzzzzzzzzzzzzzzzzzzzzzzzzzzzzzzzzzzzzzzzzdine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3641265"/>
            <a:ext cx="1516624" cy="1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.123rf.com/450wm/cteconsulting/cteconsulting1302/cteconsulting130200053/17937622-an-image-of-a-security-police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4958826"/>
            <a:ext cx="618964" cy="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umbs.dreamstime.com/thumb_592/1300554340gW6C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2" y="4973296"/>
            <a:ext cx="790464" cy="5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5577790"/>
            <a:ext cx="618964" cy="5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://us.cdn1.123rf.com/168nwm/texelart/texelart1202/texelart120200008/12164339-doctor-en-3d-con-un-maletin-y-un-estetoscopio-dictada-en-alta-resolucion-en-un-fondo-blanco-con-so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38" y="5524584"/>
            <a:ext cx="598148" cy="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8" y="4874833"/>
            <a:ext cx="691274" cy="6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us.cdn4.123rf.com/168nwm/coramax/coramax1208/coramax120801756/14815598-3d-people--men--person-with-pointer-in-hand-close-to-blackboard-concept-of-education-and-learn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" y="5527715"/>
            <a:ext cx="921554" cy="6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287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986918"/>
                </a:solidFill>
              </a:rPr>
              <a:t>¿</a:t>
            </a:r>
            <a:r>
              <a:rPr lang="es-MX" b="1" dirty="0">
                <a:solidFill>
                  <a:srgbClr val="986918"/>
                </a:solidFill>
              </a:rPr>
              <a:t>Qué pueden hacer los ciudadanos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 página en la cual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____________________________ </a:t>
            </a:r>
            <a:r>
              <a:rPr lang="es-MX" sz="1600" b="1" dirty="0" smtClean="0">
                <a:solidFill>
                  <a:srgbClr val="FF0000"/>
                </a:solidFill>
              </a:rPr>
              <a:t>(poner aquí la página del municipio)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2"/>
              </a:rPr>
              <a:t>187.216.63.227/Transparencia/Consultapreg.aspx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187.216.63.227/Transparencia/Consultadoc.aspx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://us.cdn3.123rf.com/168nwm/digitalgenetics/digitalgenetics1011/digitalgenetics101100236/8164997-hombre-3d-trabajando-en-equi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764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2663577"/>
            <a:ext cx="9159389" cy="1512168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tx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rgbClr val="986918"/>
                </a:solidFill>
              </a:rPr>
              <a:t>CIUDADANO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2016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rgbClr val="986918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2014-2017 –  CANDELA, COAHUILA.</a:t>
            </a:r>
            <a:endParaRPr lang="es-MX" sz="2400" b="1" dirty="0">
              <a:solidFill>
                <a:srgbClr val="986918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rgbClr val="986918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1" y="836712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986918"/>
                </a:solidFill>
                <a:latin typeface="Calibri" pitchFamily="34" charset="0"/>
              </a:rPr>
              <a:t>¿Qué es la Ley de Ingresos y cual es su importancia?</a:t>
            </a:r>
          </a:p>
          <a:p>
            <a:pPr algn="just"/>
            <a:endParaRPr lang="es-MX" b="1" dirty="0">
              <a:latin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7" y="332656"/>
            <a:ext cx="1371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5815"/>
            <a:ext cx="1512168" cy="13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532859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  <a:cs typeface="Aharoni" pitchFamily="2" charset="-79"/>
              </a:rPr>
              <a:t>¿Qué es el presupuesto ciudadano</a:t>
            </a:r>
            <a:r>
              <a:rPr lang="es-MX" b="1" dirty="0" smtClean="0">
                <a:solidFill>
                  <a:srgbClr val="986918"/>
                </a:solidFill>
                <a:cs typeface="Aharoni" pitchFamily="2" charset="-79"/>
              </a:rPr>
              <a:t>?</a:t>
            </a:r>
          </a:p>
          <a:p>
            <a:pPr algn="just"/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todos los ciudadanos es de importancia conocer que hace el Gobierno con los recursos que pagamos a través de nuestros impuestos. </a:t>
            </a: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Este presupuesto esta diseñado para que el ciudadano comprenda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como se utilizan los recursos públicos,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respondiendo preguntas tales como: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¿Cuánto es lo que se recauda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¿Cómo se administran los recursos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 ¿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Cómo y en que se gastan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¿A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quiénes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beneficia ese gasto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?....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esta manera el Presupuesto Ciudadano tiene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la finalidad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de que conozcamos las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decisiones de la administración pública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que benefician a la sociedad, permitiéndonos analizar los resultados que brinda el Gobierno en materia de Transparencia Presupuestal.</a:t>
            </a:r>
          </a:p>
          <a:p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cdn2.letraslibres.com/cdn/farfuture/D90dVl6WbmmwOoz8DBT8I5wDkpY51siBTj2-sqJ2zjw/mtime:1316455758/sites/default/files/imagecache/revista_articulo_588_480/cari-presupue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656184" cy="142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273630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600" b="1" dirty="0"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es-MX" sz="2600" b="1" dirty="0" smtClean="0"/>
              <a:t>El </a:t>
            </a:r>
            <a:r>
              <a:rPr lang="es-MX" sz="26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2600" b="1" dirty="0" smtClean="0"/>
          </a:p>
          <a:p>
            <a:pPr marL="0" indent="0" algn="just">
              <a:buNone/>
            </a:pPr>
            <a:r>
              <a:rPr lang="es-MX" sz="2600" b="1" dirty="0" smtClean="0"/>
              <a:t>Estos </a:t>
            </a:r>
            <a:r>
              <a:rPr lang="es-MX" sz="26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2600" b="1" dirty="0" smtClean="0">
                <a:latin typeface="+mj-lt"/>
              </a:rPr>
              <a:t>.</a:t>
            </a:r>
          </a:p>
          <a:p>
            <a:pPr algn="just"/>
            <a:endParaRPr lang="es-MX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9712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986918"/>
                </a:solidFill>
              </a:rPr>
              <a:t>¿Qué es el Presupuesto de Egresos y cuál es su importancia?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53"/>
            <a:ext cx="1944215" cy="127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72514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496855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</a:rPr>
              <a:t>¿Qué es el Presupuesto de Egresos y cuál es su importancia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endParaRPr lang="es-MX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2000" dirty="0">
                <a:solidFill>
                  <a:schemeClr val="tx1"/>
                </a:solidFill>
              </a:rPr>
              <a:t>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us.cdn1.123rf.com/168nwm/johan2011/johan20111209/johan2011120900030/15508131-business-review-3d-%D0%BC%D0%B0%D0%BB%D0%B5%D0%BD%D1%8C%D0%BA%D0%B8%D0%B5-%D1%87%D0%B5%D0%BB%D0%BE%D0%B2%D0%B5%D1%87%D0%B5%D1%81%D0%BA%D0%B8%D0%B5-%D1%85%D0%B0%D1%80%D0%B0%D0%BA%D1%82%D0%B5%D1%80%D1%8B-x2,-%D0%B3%D0%BB%D1%8F%D0%B4%D1%8F-%D0%BD%EF%BF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3021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7983"/>
            <a:ext cx="2024970" cy="16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29770" cy="516212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¿De dónde obtiene el 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Municipio los ingresos?</a:t>
            </a:r>
            <a:endParaRPr lang="es-MX" sz="2800" b="1" dirty="0">
              <a:solidFill>
                <a:srgbClr val="986918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Federación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a los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Municipios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y que se reflejan en Aportaciones y Participaciones Federales.</a:t>
            </a: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La manera en que los ingresos se recaudan, los montos y obligaciones, se establecen en la Ley de Ingresos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19766"/>
              </p:ext>
            </p:extLst>
          </p:nvPr>
        </p:nvGraphicFramePr>
        <p:xfrm>
          <a:off x="683568" y="2996957"/>
          <a:ext cx="6223124" cy="25789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552222"/>
                <a:gridCol w="1670902"/>
              </a:tblGrid>
              <a:tr h="243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ORIGEN DE INGRESOS (CRI)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94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IMPUESTOS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1,005,324.43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CUOTAS Y APPORTACIONES DE SEGURIDAD SOCIAL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CONTRIBUCIONES DE MEJORAS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DERECHOS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57,727.22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PRODUCTOS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APROVECHAMIENTOS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53,465.19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POR VENTAS DE BIENES Y SERVICIOS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19,384,448.82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DERIVADOS DE FINANCIAMIENTO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20,500,965.63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</a:rPr>
              <a:t>¿Para qué se gasta el Presupuesto?</a:t>
            </a:r>
          </a:p>
          <a:p>
            <a:pPr algn="just"/>
            <a:endParaRPr lang="es-MX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La Clasificación Funcional del Gasto agrupa los gastos según los propósitos u objetivos </a:t>
            </a:r>
            <a:r>
              <a:rPr lang="es-MX" sz="1600" b="1" dirty="0" smtClean="0">
                <a:solidFill>
                  <a:schemeClr val="tx1"/>
                </a:solidFill>
              </a:rPr>
              <a:t>socioeconómicos que persigue el municipio.</a:t>
            </a:r>
          </a:p>
          <a:p>
            <a:pPr algn="just"/>
            <a:endParaRPr lang="es-MX" sz="17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Presenta el gasto público según la naturaleza de los servicios gubernamentales brindados a la población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6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6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6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6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65101"/>
              </p:ext>
            </p:extLst>
          </p:nvPr>
        </p:nvGraphicFramePr>
        <p:xfrm>
          <a:off x="971600" y="4509120"/>
          <a:ext cx="5778500" cy="13030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18000"/>
                <a:gridCol w="14605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CLASIFICACIÓN FUNCIONAL DEL GASTO (FINALIDAD)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PRESUPUESTADO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GOBIERNO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14,796,826.27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DESARROLLO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5,464,819.37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DESARROLLO ECONÓMICO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239,320.00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OTRAS CLASIFICADAS EN FUNCIONES ANTERIORES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20,500,965.63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986918"/>
                </a:solidFill>
              </a:rPr>
              <a:t>¿Quién gasta el Presupuesto? </a:t>
            </a:r>
          </a:p>
          <a:p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Esta </a:t>
            </a:r>
            <a:r>
              <a:rPr lang="es-MX" sz="1400" b="1" dirty="0">
                <a:solidFill>
                  <a:schemeClr val="tx1"/>
                </a:solidFill>
              </a:rPr>
              <a:t>clasificación además permite </a:t>
            </a:r>
            <a:r>
              <a:rPr lang="es-MX" sz="1400" b="1" dirty="0" smtClean="0">
                <a:solidFill>
                  <a:schemeClr val="tx1"/>
                </a:solidFill>
              </a:rPr>
              <a:t>delimitar con </a:t>
            </a:r>
            <a:r>
              <a:rPr lang="es-MX" sz="1400" b="1" dirty="0">
                <a:solidFill>
                  <a:schemeClr val="tx1"/>
                </a:solidFill>
              </a:rPr>
              <a:t>precisión el ámbito de Sector Público de cada orden de gobierno y por ende los alcances de su </a:t>
            </a:r>
            <a:r>
              <a:rPr lang="es-MX" sz="1400" b="1" dirty="0" smtClean="0">
                <a:solidFill>
                  <a:schemeClr val="tx1"/>
                </a:solidFill>
              </a:rPr>
              <a:t>probable responsabilidad </a:t>
            </a:r>
            <a:r>
              <a:rPr lang="es-MX" sz="1400" b="1" dirty="0">
                <a:solidFill>
                  <a:schemeClr val="tx1"/>
                </a:solidFill>
              </a:rPr>
              <a:t>fiscal y cuasi fiscal</a:t>
            </a:r>
            <a:r>
              <a:rPr lang="es-MX" sz="1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rgbClr val="0070C0"/>
              </a:solidFill>
            </a:endParaRP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3697"/>
            <a:ext cx="2952328" cy="22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30851"/>
              </p:ext>
            </p:extLst>
          </p:nvPr>
        </p:nvGraphicFramePr>
        <p:xfrm>
          <a:off x="1547664" y="764703"/>
          <a:ext cx="6296417" cy="507209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620863"/>
                <a:gridCol w="1675554"/>
              </a:tblGrid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Órgano Ejecutivo Municipal (CA)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01-PRESIDENCIA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3,536,580.75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02-CABILDO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3,263,966.24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03-CONTRALORIA MUNICIPAL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05-SEGURIDAD PUBLICA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2,469,398.85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08-ECOLOGIA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09-OBRAS PUBLICAS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5,323,556.05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10-DESARROLLO RURAL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239,320.00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12-SECRETARIA DEL AYUNTAMIENTO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284,694.72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13-DESARROLLO SOCIAL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223,625.92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14-TESORERIA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2,261,977.08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21-PENSIONADOS Y JUBILADOS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 smtClean="0">
                          <a:effectLst/>
                        </a:rPr>
                        <a:t>19-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GASTOS GENERALES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2,541,346.02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25-ADMINISTRACION DE JUSTICIA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 smtClean="0">
                          <a:effectLst/>
                        </a:rPr>
                        <a:t>26-PROTECCION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 CIVIL MUNICIPAL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356,500.00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27-TURISMO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30-FONDO FORTALECIMIENTO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32-COMUNICACION SOCIAL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35-ATENCION CIUDADANA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36-CATASTRO MUNICIPAL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38-UNIDAD DE SACRIFICIO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39-CENTRO DE REHABILITACION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40-FOMENTO ECONOMICO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41-DIRECCION DE EDUCACION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42-INFRAESTRUCTURA MUNICIPAL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20,500,965.63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76388" marT="63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15094</TotalTime>
  <Words>1202</Words>
  <Application>Microsoft Office PowerPoint</Application>
  <PresentationFormat>Presentación en pantalla (4:3)</PresentationFormat>
  <Paragraphs>206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Calibri Light</vt:lpstr>
      <vt:lpstr>Century Gothic</vt:lpstr>
      <vt:lpstr>Tema de Office</vt:lpstr>
      <vt:lpstr>   PRESUPUESTO CIUDADANO 2016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Maria Fernanda Ramirez</cp:lastModifiedBy>
  <cp:revision>193</cp:revision>
  <dcterms:created xsi:type="dcterms:W3CDTF">2014-07-21T19:40:48Z</dcterms:created>
  <dcterms:modified xsi:type="dcterms:W3CDTF">2017-03-16T18:40:47Z</dcterms:modified>
</cp:coreProperties>
</file>