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82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74" d="100"/>
          <a:sy n="74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C00000"/>
        </a:solidFill>
      </dgm:spPr>
      <dgm:t>
        <a:bodyPr/>
        <a:lstStyle/>
        <a:p>
          <a:r>
            <a:rPr lang="es-MX" b="1" baseline="0" dirty="0" smtClean="0">
              <a:solidFill>
                <a:schemeClr val="bg1"/>
              </a:solidFill>
            </a:rPr>
            <a:t>Tesorero Municipal</a:t>
          </a:r>
          <a:r>
            <a:rPr lang="es-MX" b="1" dirty="0" smtClean="0">
              <a:solidFill>
                <a:schemeClr val="tx1"/>
              </a:solidFill>
            </a:rPr>
            <a:t> </a:t>
          </a:r>
          <a:r>
            <a:rPr lang="es-MX" b="1" baseline="0" dirty="0" smtClean="0">
              <a:solidFill>
                <a:schemeClr val="bg1"/>
              </a:solidFill>
            </a:rPr>
            <a:t>$39,300.00</a:t>
          </a:r>
          <a:r>
            <a:rPr lang="es-MX" b="1" dirty="0" smtClean="0">
              <a:solidFill>
                <a:schemeClr val="bg1"/>
              </a:solidFill>
            </a:rPr>
            <a:t> mensuales</a:t>
          </a:r>
          <a:endParaRPr lang="es-MX" b="1" dirty="0">
            <a:solidFill>
              <a:schemeClr val="bg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C00000"/>
        </a:solidFill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Contralor Municipal</a:t>
          </a:r>
          <a:r>
            <a:rPr lang="es-MX" b="1" dirty="0" smtClean="0">
              <a:solidFill>
                <a:schemeClr val="tx1"/>
              </a:solidFill>
            </a:rPr>
            <a:t> </a:t>
          </a:r>
          <a:r>
            <a:rPr lang="es-MX" b="1" dirty="0" smtClean="0">
              <a:solidFill>
                <a:schemeClr val="bg1"/>
              </a:solidFill>
            </a:rPr>
            <a:t>$39,300.00mensuales</a:t>
          </a:r>
          <a:endParaRPr lang="es-MX" b="1" dirty="0">
            <a:solidFill>
              <a:schemeClr val="bg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C00000"/>
        </a:solidFill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Presidente Municipal</a:t>
          </a:r>
          <a:r>
            <a:rPr lang="es-MX" b="1" dirty="0" smtClean="0">
              <a:solidFill>
                <a:schemeClr val="tx1"/>
              </a:solidFill>
            </a:rPr>
            <a:t> </a:t>
          </a:r>
          <a:r>
            <a:rPr lang="es-MX" b="1" dirty="0" smtClean="0">
              <a:solidFill>
                <a:schemeClr val="bg1"/>
              </a:solidFill>
            </a:rPr>
            <a:t>$76,040.00 mensuales</a:t>
          </a:r>
          <a:endParaRPr lang="es-MX" b="1" dirty="0">
            <a:solidFill>
              <a:schemeClr val="bg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6402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 custLinFactNeighborX="-1247" custLinFactNeighborY="-94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 custLinFactNeighborX="-4447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 custLinFactNeighborX="-2388" custLinFactNeighborY="-360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>
        <a:solidFill>
          <a:srgbClr val="FF0000"/>
        </a:solidFill>
      </dgm:spPr>
    </dgm:pt>
    <dgm:pt modelId="{D03E3399-0684-450A-9E78-C2C843963D59}" type="pres">
      <dgm:prSet presAssocID="{B8627061-3278-47AC-9B01-928292F1F6FB}" presName="arrowWedge2" presStyleLbl="fgSibTrans2D1" presStyleIdx="1" presStyleCnt="3" custLinFactNeighborY="143"/>
      <dgm:spPr>
        <a:solidFill>
          <a:srgbClr val="FF0000"/>
        </a:solidFill>
      </dgm:spPr>
    </dgm:pt>
    <dgm:pt modelId="{103C101B-06F1-4419-ACAD-4DFECD3B98D3}" type="pres">
      <dgm:prSet presAssocID="{87B73E03-58DC-451A-B717-5FC7E9914CD9}" presName="arrowWedge3" presStyleLbl="fgSibTrans2D1" presStyleIdx="2" presStyleCnt="3"/>
      <dgm:spPr>
        <a:solidFill>
          <a:srgbClr val="FF0000"/>
        </a:solidFill>
      </dgm:spPr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edrasnegras.gob.mx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ransparencia.asecoahuila.gob.mx/" TargetMode="External"/><Relationship Id="rId4" Type="http://schemas.openxmlformats.org/officeDocument/2006/relationships/hyperlink" Target="http://104.130.139.164/Transparencia/Consultadoc.asp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34231" y="1110228"/>
            <a:ext cx="4594217" cy="1008112"/>
          </a:xfrm>
        </p:spPr>
        <p:txBody>
          <a:bodyPr>
            <a:normAutofit fontScale="90000"/>
          </a:bodyPr>
          <a:lstStyle/>
          <a:p>
            <a:r>
              <a:rPr lang="es-MX" sz="4400" b="1" dirty="0" smtClean="0">
                <a:latin typeface="Berlin Sans FB Demi" pitchFamily="34" charset="0"/>
              </a:rPr>
              <a:t/>
            </a:r>
            <a:br>
              <a:rPr lang="es-MX" sz="4400" b="1" dirty="0" smtClean="0">
                <a:latin typeface="Berlin Sans FB Demi" pitchFamily="34" charset="0"/>
              </a:rPr>
            </a:br>
            <a:r>
              <a:rPr lang="es-MX" b="1" dirty="0">
                <a:latin typeface="Berlin Sans FB Demi" pitchFamily="34" charset="0"/>
              </a:rPr>
              <a:t/>
            </a:r>
            <a:br>
              <a:rPr lang="es-MX" b="1" dirty="0">
                <a:latin typeface="Berlin Sans FB Demi" pitchFamily="34" charset="0"/>
              </a:rPr>
            </a:br>
            <a:r>
              <a:rPr lang="es-MX" b="1" dirty="0" smtClean="0">
                <a:latin typeface="Berlin Sans FB Demi" pitchFamily="34" charset="0"/>
              </a:rPr>
              <a:t/>
            </a:r>
            <a:br>
              <a:rPr lang="es-MX" b="1" dirty="0" smtClean="0">
                <a:latin typeface="Berlin Sans FB Demi" pitchFamily="34" charset="0"/>
              </a:rPr>
            </a:br>
            <a:r>
              <a:rPr lang="es-MX" sz="4400" b="1" dirty="0" smtClean="0">
                <a:solidFill>
                  <a:srgbClr val="C00000"/>
                </a:solidFill>
                <a:latin typeface="Berlin Sans FB Demi" pitchFamily="34" charset="0"/>
              </a:rPr>
              <a:t>PRESUPUESTO CIUDADANO</a:t>
            </a:r>
            <a:r>
              <a:rPr lang="es-MX" b="1" dirty="0" smtClean="0">
                <a:solidFill>
                  <a:srgbClr val="C00000"/>
                </a:solidFill>
                <a:latin typeface="Berlin Sans FB Demi" pitchFamily="34" charset="0"/>
              </a:rPr>
              <a:t> </a:t>
            </a:r>
            <a:r>
              <a:rPr lang="es-MX" sz="4400" b="1" dirty="0" smtClean="0">
                <a:solidFill>
                  <a:srgbClr val="C00000"/>
                </a:solidFill>
                <a:latin typeface="Berlin Sans FB Demi" pitchFamily="34" charset="0"/>
              </a:rPr>
              <a:t>2017</a:t>
            </a:r>
            <a:br>
              <a:rPr lang="es-MX" sz="4400" b="1" dirty="0" smtClean="0">
                <a:solidFill>
                  <a:srgbClr val="C00000"/>
                </a:solidFill>
                <a:latin typeface="Berlin Sans FB Demi" pitchFamily="34" charset="0"/>
              </a:rPr>
            </a:br>
            <a:r>
              <a:rPr lang="es-MX" sz="4400" b="1" dirty="0" smtClean="0">
                <a:solidFill>
                  <a:srgbClr val="C00000"/>
                </a:solidFill>
                <a:latin typeface="Berlin Sans FB Demi" pitchFamily="34" charset="0"/>
              </a:rPr>
              <a:t/>
            </a:r>
            <a:br>
              <a:rPr lang="es-MX" sz="4400" b="1" dirty="0" smtClean="0">
                <a:solidFill>
                  <a:srgbClr val="C00000"/>
                </a:solidFill>
                <a:latin typeface="Berlin Sans FB Demi" pitchFamily="34" charset="0"/>
              </a:rPr>
            </a:br>
            <a:r>
              <a:rPr lang="es-MX" sz="4400" b="1" dirty="0" smtClean="0">
                <a:latin typeface="Berlin Sans FB Demi" pitchFamily="34" charset="0"/>
              </a:rPr>
              <a:t/>
            </a:r>
            <a:br>
              <a:rPr lang="es-MX" sz="4400" b="1" dirty="0" smtClean="0">
                <a:latin typeface="Berlin Sans FB Demi" pitchFamily="34" charset="0"/>
              </a:rPr>
            </a:br>
            <a:endParaRPr lang="es-MX" sz="4400" b="1" dirty="0">
              <a:latin typeface="Berlin Sans FB Dem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75856" y="2852936"/>
            <a:ext cx="5710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itchFamily="34" charset="0"/>
              </a:rPr>
              <a:t>MUNICIPIO DE </a:t>
            </a: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itchFamily="34" charset="0"/>
              </a:rPr>
              <a:t>PIEDRAS NEGRAS, COAHUILA DE ZARAGOZA.</a:t>
            </a:r>
            <a:endParaRPr lang="es-MX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18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 descr="C:\Users\Administrador\Desktop\RESPALDO 2014\Logo Municipio 2014-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18090"/>
            <a:ext cx="1368152" cy="99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4 Imagen" descr="ESCUDO FINAL D2013 50%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21088"/>
            <a:ext cx="741128" cy="119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342478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dirty="0" smtClean="0">
                <a:solidFill>
                  <a:schemeClr val="tx1"/>
                </a:solidFill>
              </a:rPr>
              <a:t>El </a:t>
            </a:r>
            <a:r>
              <a:rPr lang="es-MX" sz="1800" dirty="0">
                <a:solidFill>
                  <a:schemeClr val="tx1"/>
                </a:solidFill>
              </a:rPr>
              <a:t>Clasificador por Objeto del </a:t>
            </a:r>
            <a:r>
              <a:rPr lang="es-MX" sz="1800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dirty="0" smtClean="0">
                <a:solidFill>
                  <a:schemeClr val="tx1"/>
                </a:solidFill>
              </a:rPr>
              <a:t>la gestión </a:t>
            </a:r>
            <a:r>
              <a:rPr lang="es-MX" sz="1800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dirty="0" smtClean="0">
                <a:solidFill>
                  <a:schemeClr val="tx1"/>
                </a:solidFill>
              </a:rPr>
              <a:t>se gasta</a:t>
            </a:r>
            <a:r>
              <a:rPr lang="es-MX" sz="1800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dirty="0" smtClean="0">
                <a:solidFill>
                  <a:schemeClr val="tx1"/>
                </a:solidFill>
              </a:rPr>
              <a:t>la demanda </a:t>
            </a:r>
            <a:r>
              <a:rPr lang="es-MX" sz="1800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250778" y="391008"/>
            <a:ext cx="8642444" cy="823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rgbClr val="C00000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971600" y="3501008"/>
          <a:ext cx="5688632" cy="2219325"/>
        </p:xfrm>
        <a:graphic>
          <a:graphicData uri="http://schemas.openxmlformats.org/drawingml/2006/table">
            <a:tbl>
              <a:tblPr/>
              <a:tblGrid>
                <a:gridCol w="713958"/>
                <a:gridCol w="3606522"/>
                <a:gridCol w="1368152"/>
              </a:tblGrid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CAPITULO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PRESUPUESTO ASIGNADO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PERSONALES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$ 144,222,401.12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MATERIALES Y SUMINISTROS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30,822,399.84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GENERALES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$ 166,493,015.10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TRANSFERENCIAS, ASIGNACIONES, SUBSIDIOS Y OTRAS AYUDAS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38,421,315.14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BIENES MUEBLES, INMUEBLES E INTANGIBLES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6,073,328.38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INVERSION PUBLICA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$ 112,707,534.35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DEUDA PUBLICA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10,452,199.68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$ 509,192,193.57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500042"/>
            <a:ext cx="4176464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964246936"/>
              </p:ext>
            </p:extLst>
          </p:nvPr>
        </p:nvGraphicFramePr>
        <p:xfrm>
          <a:off x="967040" y="1035825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88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321004"/>
            <a:ext cx="3679272" cy="110799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582236"/>
            <a:ext cx="3096344" cy="11326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854 plazas totales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28662" y="4588385"/>
            <a:ext cx="4183328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500702"/>
            <a:ext cx="2880320" cy="9144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96 policías municipales y 50 estatales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415303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2" y="319587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785850" y="1357298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Todos estos esfuerzos se seguirán reflejando en más obras y mejores servicios públicos de calidad.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643570" y="1870545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rgbClr val="C00000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72" y="3751165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FF0000"/>
              </a:solidFill>
              <a:hlinkClick r:id="rId3"/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rgbClr val="FF0000"/>
                </a:solidFill>
                <a:hlinkClick r:id="rId3"/>
              </a:rPr>
              <a:t>www.piedrasnegras.gob.mx</a:t>
            </a:r>
            <a:endParaRPr lang="es-MX" sz="16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4"/>
              </a:rPr>
              <a:t>://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104.130.139.164/Transparencia/Consultadoc.aspx</a:t>
            </a:r>
            <a:r>
              <a:rPr lang="es-MX" sz="16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5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15836" y="472142"/>
            <a:ext cx="8642444" cy="102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rgbClr val="C00000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" y="0"/>
            <a:ext cx="9144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Pergamino horizontal"/>
          <p:cNvSpPr/>
          <p:nvPr/>
        </p:nvSpPr>
        <p:spPr>
          <a:xfrm>
            <a:off x="0" y="2488336"/>
            <a:ext cx="9159389" cy="1512168"/>
          </a:xfrm>
          <a:prstGeom prst="horizontalScrol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000" b="1" dirty="0" smtClean="0">
              <a:solidFill>
                <a:srgbClr val="C00000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000" b="1" dirty="0" smtClean="0">
                <a:solidFill>
                  <a:srgbClr val="C00000"/>
                </a:solidFill>
                <a:latin typeface="+mj-lt"/>
              </a:rPr>
              <a:t>PRESUPUESTO DE </a:t>
            </a:r>
            <a:r>
              <a:rPr lang="es-MX" sz="2000" b="1" dirty="0">
                <a:solidFill>
                  <a:srgbClr val="C00000"/>
                </a:solidFill>
                <a:latin typeface="+mj-lt"/>
              </a:rPr>
              <a:t>EGRESOS </a:t>
            </a:r>
            <a:r>
              <a:rPr lang="es-MX" sz="2000" b="1" dirty="0">
                <a:solidFill>
                  <a:srgbClr val="C00000"/>
                </a:solidFill>
              </a:rPr>
              <a:t>CIUDADANO </a:t>
            </a:r>
            <a:r>
              <a:rPr lang="es-MX" sz="2000" b="1" dirty="0" smtClean="0">
                <a:solidFill>
                  <a:srgbClr val="C00000"/>
                </a:solidFill>
                <a:latin typeface="+mj-lt"/>
              </a:rPr>
              <a:t>2017</a:t>
            </a:r>
          </a:p>
          <a:p>
            <a:pPr lvl="0" algn="ctr">
              <a:spcBef>
                <a:spcPct val="20000"/>
              </a:spcBef>
            </a:pPr>
            <a:r>
              <a:rPr lang="es-MX" sz="2000" b="1" dirty="0">
                <a:solidFill>
                  <a:srgbClr val="C00000"/>
                </a:solidFill>
                <a:latin typeface="+mj-lt"/>
              </a:rPr>
              <a:t>ADMINISTRACIÓN </a:t>
            </a:r>
            <a:r>
              <a:rPr lang="es-MX" sz="2000" b="1" dirty="0" smtClean="0">
                <a:solidFill>
                  <a:srgbClr val="C00000"/>
                </a:solidFill>
                <a:latin typeface="+mj-lt"/>
              </a:rPr>
              <a:t>2014-2017 – PIEDRAS NEGRAS, COAHUILA DE ZARAGOZA</a:t>
            </a:r>
            <a:endParaRPr lang="es-MX" sz="2000" b="1" dirty="0">
              <a:solidFill>
                <a:srgbClr val="C00000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rgbClr val="C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370" y="3286124"/>
            <a:ext cx="2710654" cy="3282017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515158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14282" y="401553"/>
            <a:ext cx="8642444" cy="9557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rgbClr val="C00000"/>
                </a:solidFill>
                <a:latin typeface="Berlin Sans FB Demi" pitchFamily="34" charset="0"/>
              </a:rPr>
              <a:t>¿Qué es el presupuesto ciudadano?</a:t>
            </a:r>
            <a:endParaRPr lang="es-MX" sz="3000" b="1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429132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dirty="0"/>
              <a:t>ofrece información valiosa </a:t>
            </a:r>
            <a:r>
              <a:rPr lang="es-MX" dirty="0" smtClean="0"/>
              <a:t>del </a:t>
            </a:r>
            <a:r>
              <a:rPr lang="es-MX" dirty="0"/>
              <a:t>presupuesto de ingresos, indicando las contribuciones y el ingreso estimado de cada una de </a:t>
            </a:r>
            <a:r>
              <a:rPr lang="es-MX" dirty="0" smtClean="0"/>
              <a:t>ellas, </a:t>
            </a:r>
            <a:r>
              <a:rPr lang="es-MX" dirty="0"/>
              <a:t>así como los demás ingresos que espera recibir el municipio e incorporar las partidas que cada municipio estime como fuente de ingresos para cada ejercicio </a:t>
            </a:r>
            <a:r>
              <a:rPr lang="es-MX" dirty="0" smtClean="0"/>
              <a:t>fiscal.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Además </a:t>
            </a:r>
            <a:r>
              <a:rPr lang="es-MX" dirty="0"/>
              <a:t>de ser una importante herramienta de transparencia y rendición de cuentas. 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rgbClr val="C00000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841528" y="4143380"/>
            <a:ext cx="3587860" cy="2314174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857364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dirty="0" smtClean="0"/>
              <a:t>El </a:t>
            </a:r>
            <a:r>
              <a:rPr lang="es-MX" sz="1800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dirty="0" smtClean="0"/>
          </a:p>
          <a:p>
            <a:pPr marL="0" indent="0" algn="just">
              <a:buNone/>
            </a:pPr>
            <a:r>
              <a:rPr lang="es-MX" sz="1800" dirty="0" smtClean="0"/>
              <a:t>Estos </a:t>
            </a:r>
            <a:r>
              <a:rPr lang="es-MX" sz="1800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562930"/>
            <a:ext cx="8642444" cy="1080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rgbClr val="C00000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rgbClr val="C00000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28662" y="2071678"/>
            <a:ext cx="7215238" cy="1714512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1800" dirty="0" smtClean="0">
                <a:solidFill>
                  <a:schemeClr val="tx1"/>
                </a:solidFill>
              </a:rPr>
              <a:t>La </a:t>
            </a:r>
            <a:r>
              <a:rPr lang="es-MX" sz="1800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762010"/>
            <a:ext cx="2643206" cy="2195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786190"/>
            <a:ext cx="214314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418344"/>
            <a:ext cx="8642444" cy="12961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rgbClr val="C00000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rgbClr val="C00000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rgbClr val="C00000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rgbClr val="C00000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rgbClr val="C00000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rgbClr val="C00000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rgbClr val="C00000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dirty="0" smtClean="0">
                <a:solidFill>
                  <a:schemeClr val="tx1"/>
                </a:solidFill>
              </a:rPr>
              <a:t>El </a:t>
            </a:r>
            <a:r>
              <a:rPr lang="es-MX" sz="1800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dirty="0" smtClean="0">
                <a:solidFill>
                  <a:schemeClr val="tx1"/>
                </a:solidFill>
              </a:rPr>
              <a:t>Federación </a:t>
            </a:r>
            <a:r>
              <a:rPr lang="es-MX" sz="1800" dirty="0">
                <a:solidFill>
                  <a:schemeClr val="tx1"/>
                </a:solidFill>
              </a:rPr>
              <a:t>a los </a:t>
            </a:r>
            <a:r>
              <a:rPr lang="es-MX" sz="1800" dirty="0" smtClean="0">
                <a:solidFill>
                  <a:schemeClr val="tx1"/>
                </a:solidFill>
              </a:rPr>
              <a:t>Municipios </a:t>
            </a:r>
            <a:r>
              <a:rPr lang="es-MX" sz="1800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5233"/>
              </p:ext>
            </p:extLst>
          </p:nvPr>
        </p:nvGraphicFramePr>
        <p:xfrm>
          <a:off x="3347864" y="3645024"/>
          <a:ext cx="4819252" cy="24612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546779"/>
                <a:gridCol w="1272473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 dirty="0" smtClean="0">
                          <a:effectLst/>
                        </a:rPr>
                        <a:t>$66,864,352.65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 dirty="0" smtClean="0">
                          <a:effectLst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 dirty="0" smtClean="0">
                          <a:effectLst/>
                        </a:rPr>
                        <a:t>$3,088,121.53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 dirty="0" smtClean="0">
                          <a:effectLst/>
                        </a:rPr>
                        <a:t>$24,864,082.70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 dirty="0" smtClean="0">
                          <a:effectLst/>
                        </a:rPr>
                        <a:t>$4,224,377.33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 dirty="0" smtClean="0">
                          <a:effectLst/>
                        </a:rPr>
                        <a:t>$9,743,851.11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 dirty="0" smtClean="0">
                          <a:effectLst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 dirty="0" smtClean="0">
                          <a:effectLst/>
                        </a:rPr>
                        <a:t>$348,341,266.25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 dirty="0" smtClean="0">
                          <a:effectLst/>
                        </a:rPr>
                        <a:t>$52,066,142.00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 dirty="0" smtClean="0">
                          <a:effectLst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$509,192,193.57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325598"/>
            <a:ext cx="8642444" cy="11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rgbClr val="C00000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dirty="0" smtClean="0">
                <a:solidFill>
                  <a:schemeClr val="tx1"/>
                </a:solidFill>
              </a:rPr>
              <a:t>La </a:t>
            </a:r>
            <a:r>
              <a:rPr lang="es-MX" sz="1800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dirty="0">
                <a:solidFill>
                  <a:schemeClr val="tx1"/>
                </a:solidFill>
              </a:rPr>
              <a:t> </a:t>
            </a:r>
            <a:r>
              <a:rPr lang="es-MX" sz="1800" dirty="0" smtClean="0">
                <a:solidFill>
                  <a:schemeClr val="tx1"/>
                </a:solidFill>
              </a:rPr>
              <a:t>Presenta </a:t>
            </a:r>
            <a:r>
              <a:rPr lang="es-MX" sz="1800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dirty="0">
              <a:solidFill>
                <a:schemeClr val="tx1"/>
              </a:solidFill>
            </a:endParaRPr>
          </a:p>
          <a:p>
            <a:pPr algn="just"/>
            <a:r>
              <a:rPr lang="es-MX" sz="1800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dirty="0" smtClean="0">
                <a:solidFill>
                  <a:schemeClr val="tx1"/>
                </a:solidFill>
              </a:rPr>
              <a:t>social, desarrollo </a:t>
            </a:r>
            <a:r>
              <a:rPr lang="es-MX" sz="1800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dirty="0" smtClean="0">
                <a:solidFill>
                  <a:schemeClr val="tx1"/>
                </a:solidFill>
              </a:rPr>
              <a:t>.</a:t>
            </a:r>
            <a:endParaRPr lang="es-MX" sz="1800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03644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805832"/>
                <a:gridCol w="1460500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 dirty="0" smtClean="0">
                          <a:effectLst/>
                        </a:rPr>
                        <a:t>$378,402,539.32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 dirty="0" smtClean="0">
                          <a:effectLst/>
                        </a:rPr>
                        <a:t>$120,337,454.57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 dirty="0" smtClean="0">
                          <a:effectLst/>
                        </a:rPr>
                        <a:t>$10,452,199.68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u="none" strike="noStrike" dirty="0" smtClean="0">
                          <a:effectLst/>
                        </a:rPr>
                        <a:t>$0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$509,192,193.57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rgbClr val="C00000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357298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643314"/>
            <a:ext cx="3719879" cy="279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49563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350326"/>
            <a:ext cx="8642444" cy="864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rgbClr val="C00000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195737" y="332670"/>
          <a:ext cx="3384375" cy="6120665"/>
        </p:xfrm>
        <a:graphic>
          <a:graphicData uri="http://schemas.openxmlformats.org/drawingml/2006/table">
            <a:tbl>
              <a:tblPr/>
              <a:tblGrid>
                <a:gridCol w="294033"/>
                <a:gridCol w="2468091"/>
                <a:gridCol w="622251"/>
              </a:tblGrid>
              <a:tr h="2671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CLAVE</a:t>
                      </a:r>
                    </a:p>
                  </a:txBody>
                  <a:tcPr marL="4327" marR="4327" marT="43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ORGANO EJECUTIVO MUNICIPAL</a:t>
                      </a:r>
                    </a:p>
                  </a:txBody>
                  <a:tcPr marL="4327" marR="4327" marT="43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PRESUPUESTO ASIGNADO</a:t>
                      </a:r>
                    </a:p>
                  </a:txBody>
                  <a:tcPr marL="4327" marR="4327" marT="43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PRESIDENCIA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87,562,118.36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CUERPO EDILICIO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9,267,603.16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301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CONTRALORIA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3,242,002.59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302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PATRIMONIO MUNICIPAL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386,380.52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501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POLICIA PREVENTIVA MUNICIPAL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10,634,731.56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502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POLICIA Y TRANSITO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48,448,294.26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507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TALLER MECANICO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331,311.62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901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PLANEACION Y URBANISMO OBRAS PUBLICAS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150,467,403.33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904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INGENIERIA VIAL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3,266,647.48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906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TALLER DE MANTENIMIENTO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842,100.29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908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PROYECTOS Y CONSTRUCCION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4,346,305.45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911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DIRECCION DE ECOLOGIA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14,726,213.45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912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BIENESTAR ANIMAL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452,485.65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1201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SECRETARIA DEL AYUNTAMIENTO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3,516,223.07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1202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CUERPO MULTIDISCIPLINARIO DE INSPECTORES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1,633,067.74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1204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RELACIONES EXTERIORES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1,048,722.33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1205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OFICIALIA MAYOR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154,956.59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1208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METEREOLOGICO Y PROTECCION CIVIL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1,745,684.80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1209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H. CUERPO DE BOMBEROS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4,832,771.38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1210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MUNICIPALES CONCESIONADOS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1,287,342.54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6036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1211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 DE DOCUMENTACION ARCHIVO Y ACCESO A LA INFORMACION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448,304.90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1301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DESARROLLO SOCIAL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5,141,452.54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1305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DESARROLLO RURAL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1,152,060.68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1306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DIRECCION DE DESARROLLO COMUNITARIO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3,939,249.06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1307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FOMENTO DEPORTIVO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2,197,451.54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1308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ATENCION A LA JUVENTUD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441,036.39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1309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EDUCACION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398,387.13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1310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CULTURA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5,515,753.84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1311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DIRECCION DE SALUD MUNICIPAL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3,374,462.46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1312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ACUATICO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6,670,320.28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1401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TESORERIA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109,354,057.80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1402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INGRESOS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3,382,560.16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1403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EGRESOS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2,314,280.26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1404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CATASTRO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2,401,063.48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1405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ADMINISTRACION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1,575,720.89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1408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RECURSOS HUMANOS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1,807,783.84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1409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INFORMATICA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576,016.94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1901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 MUNICIPAL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2,062,368.96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2301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SECRETARIA TECNICA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3,533,442.04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2302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COMUNICACION SOCIAL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1,264,414.87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2304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ATENCION CIUDADANA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454,041.90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03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2701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DESARROLLO ECONOMICO Y TURISTICO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1,655,499.66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68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2702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PLAZA DE LAS CULTURAS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1,340,097.73 </a:t>
                      </a:r>
                    </a:p>
                  </a:txBody>
                  <a:tcPr marL="4327" marR="4327" marT="4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6853"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327" marR="4327" marT="43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4327" marR="4327" marT="43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$  509,192,193.57 </a:t>
                      </a:r>
                    </a:p>
                  </a:txBody>
                  <a:tcPr marL="4327" marR="4327" marT="43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15067</TotalTime>
  <Words>1388</Words>
  <Application>Microsoft Office PowerPoint</Application>
  <PresentationFormat>Presentación en pantalla (4:3)</PresentationFormat>
  <Paragraphs>256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Aharoni</vt:lpstr>
      <vt:lpstr>Arial</vt:lpstr>
      <vt:lpstr>Berlin Sans FB Demi</vt:lpstr>
      <vt:lpstr>Calibri</vt:lpstr>
      <vt:lpstr>Century Gothic</vt:lpstr>
      <vt:lpstr>Tema de Office</vt:lpstr>
      <vt:lpstr>   PRESUPUESTO CIUDADANO 2017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Juan Jesús Velazquez Galván</cp:lastModifiedBy>
  <cp:revision>205</cp:revision>
  <dcterms:created xsi:type="dcterms:W3CDTF">2014-07-21T19:40:48Z</dcterms:created>
  <dcterms:modified xsi:type="dcterms:W3CDTF">2017-04-19T16:01:33Z</dcterms:modified>
</cp:coreProperties>
</file>