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16"/>
  </p:notesMasterIdLst>
  <p:sldIdLst>
    <p:sldId id="276" r:id="rId2"/>
    <p:sldId id="279" r:id="rId3"/>
    <p:sldId id="260" r:id="rId4"/>
    <p:sldId id="267" r:id="rId5"/>
    <p:sldId id="261" r:id="rId6"/>
    <p:sldId id="262" r:id="rId7"/>
    <p:sldId id="263" r:id="rId8"/>
    <p:sldId id="278" r:id="rId9"/>
    <p:sldId id="280" r:id="rId10"/>
    <p:sldId id="264" r:id="rId11"/>
    <p:sldId id="272" r:id="rId12"/>
    <p:sldId id="274" r:id="rId13"/>
    <p:sldId id="275" r:id="rId14"/>
    <p:sldId id="277" r:id="rId15"/>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is Alejandro Flores" initials="LAF"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6918"/>
    <a:srgbClr val="806542"/>
    <a:srgbClr val="A68F70"/>
    <a:srgbClr val="C0C0C0"/>
    <a:srgbClr val="969696"/>
    <a:srgbClr val="E65F00"/>
    <a:srgbClr val="FFCD64"/>
    <a:srgbClr val="923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Estilo temático 2 - Énfasis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06799F8-075E-4A3A-A7F6-7FBC6576F1A4}" styleName="Estilo temático 2 - Énfasis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Estilo temático 1 - Énfasis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8799B23B-EC83-4686-B30A-512413B5E67A}" styleName="Estilo claro 3 - Acento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D03447BB-5D67-496B-8E87-E561075AD55C}" styleName="Estilo oscuro 1 - Énfasis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505E3EF-67EA-436B-97B2-0124C06EBD24}" styleName="Estilo medio 4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Estilo medio 4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8A107856-5554-42FB-B03E-39F5DBC370BA}" styleName="Estilo medio 4 - Énfasis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8130" autoAdjust="0"/>
    <p:restoredTop sz="94660"/>
  </p:normalViewPr>
  <p:slideViewPr>
    <p:cSldViewPr>
      <p:cViewPr varScale="1">
        <p:scale>
          <a:sx n="86" d="100"/>
          <a:sy n="86" d="100"/>
        </p:scale>
        <p:origin x="330"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5-11-21T14:37:24.692" idx="1">
    <p:pos x="4054" y="3467"/>
    <p:text>La presente tabla es sólo un ejemplo, y se debe tener en cuenta que la información se deberá extraer del SIIF una vez que se cargue el Layout del presupuesto de egresos 2016.
La clasificación administrativa en cuanto al ramo y unidad ejecutora a debe coincidir con la estructura organizacional del municipio.</p:text>
    <p:extLst>
      <p:ext uri="{C676402C-5697-4E1C-873F-D02D1690AC5C}">
        <p15:threadingInfo xmlns:p15="http://schemas.microsoft.com/office/powerpoint/2012/main" timeZoneBias="36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164871-04F2-4BA5-A658-97A1F584BFEC}" type="datetimeFigureOut">
              <a:rPr lang="es-MX" smtClean="0"/>
              <a:t>10/05/2017</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15DA54-DBA5-4754-996F-1FAD4B27EDF5}" type="slidenum">
              <a:rPr lang="es-MX" smtClean="0"/>
              <a:t>‹Nº›</a:t>
            </a:fld>
            <a:endParaRPr lang="es-MX"/>
          </a:p>
        </p:txBody>
      </p:sp>
    </p:spTree>
    <p:extLst>
      <p:ext uri="{BB962C8B-B14F-4D97-AF65-F5344CB8AC3E}">
        <p14:creationId xmlns:p14="http://schemas.microsoft.com/office/powerpoint/2010/main" val="7696742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F5481A1F-706D-4AEB-B88C-02722704F753}" type="datetimeFigureOut">
              <a:rPr lang="es-MX" smtClean="0"/>
              <a:t>10/05/2017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2670974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F5481A1F-706D-4AEB-B88C-02722704F753}" type="datetimeFigureOut">
              <a:rPr lang="es-MX" smtClean="0"/>
              <a:t>10/05/2017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2994001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F5481A1F-706D-4AEB-B88C-02722704F753}" type="datetimeFigureOut">
              <a:rPr lang="es-MX" smtClean="0"/>
              <a:t>10/05/2017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826063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F5481A1F-706D-4AEB-B88C-02722704F753}" type="datetimeFigureOut">
              <a:rPr lang="es-MX" smtClean="0"/>
              <a:t>10/05/2017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516960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F5481A1F-706D-4AEB-B88C-02722704F753}" type="datetimeFigureOut">
              <a:rPr lang="es-MX" smtClean="0"/>
              <a:t>10/05/2017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961404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F5481A1F-706D-4AEB-B88C-02722704F753}" type="datetimeFigureOut">
              <a:rPr lang="es-MX" smtClean="0"/>
              <a:t>10/05/2017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1727487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F5481A1F-706D-4AEB-B88C-02722704F753}" type="datetimeFigureOut">
              <a:rPr lang="es-MX" smtClean="0"/>
              <a:t>10/05/2017</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230282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F5481A1F-706D-4AEB-B88C-02722704F753}" type="datetimeFigureOut">
              <a:rPr lang="es-MX" smtClean="0"/>
              <a:t>10/05/2017</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2776309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5481A1F-706D-4AEB-B88C-02722704F753}" type="datetimeFigureOut">
              <a:rPr lang="es-MX" smtClean="0"/>
              <a:t>10/05/2017</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1819005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5481A1F-706D-4AEB-B88C-02722704F753}" type="datetimeFigureOut">
              <a:rPr lang="es-MX" smtClean="0"/>
              <a:t>10/05/2017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2676220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5481A1F-706D-4AEB-B88C-02722704F753}" type="datetimeFigureOut">
              <a:rPr lang="es-MX" smtClean="0"/>
              <a:t>10/05/2017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20874698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481A1F-706D-4AEB-B88C-02722704F753}" type="datetimeFigureOut">
              <a:rPr lang="es-MX" smtClean="0"/>
              <a:t>10/05/2017</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DB12C0-C676-429D-9849-32BB3E243EBE}" type="slidenum">
              <a:rPr lang="es-MX" smtClean="0"/>
              <a:t>‹Nº›</a:t>
            </a:fld>
            <a:endParaRPr lang="es-MX"/>
          </a:p>
        </p:txBody>
      </p:sp>
    </p:spTree>
    <p:extLst>
      <p:ext uri="{BB962C8B-B14F-4D97-AF65-F5344CB8AC3E}">
        <p14:creationId xmlns:p14="http://schemas.microsoft.com/office/powerpoint/2010/main" val="307920340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12.xml.rels><?xml version="1.0" encoding="UTF-8" standalone="yes"?>
<Relationships xmlns="http://schemas.openxmlformats.org/package/2006/relationships"><Relationship Id="rId8" Type="http://schemas.openxmlformats.org/officeDocument/2006/relationships/image" Target="../media/image22.jpeg"/><Relationship Id="rId3" Type="http://schemas.openxmlformats.org/officeDocument/2006/relationships/image" Target="../media/image17.jpeg"/><Relationship Id="rId7" Type="http://schemas.openxmlformats.org/officeDocument/2006/relationships/image" Target="../media/image21.jpeg"/><Relationship Id="rId2" Type="http://schemas.openxmlformats.org/officeDocument/2006/relationships/image" Target="../media/image16.png"/><Relationship Id="rId1" Type="http://schemas.openxmlformats.org/officeDocument/2006/relationships/slideLayout" Target="../slideLayouts/slideLayout1.xml"/><Relationship Id="rId6" Type="http://schemas.openxmlformats.org/officeDocument/2006/relationships/image" Target="../media/image20.jpeg"/><Relationship Id="rId5" Type="http://schemas.openxmlformats.org/officeDocument/2006/relationships/image" Target="../media/image19.jpeg"/><Relationship Id="rId10" Type="http://schemas.openxmlformats.org/officeDocument/2006/relationships/image" Target="../media/image24.jpeg"/><Relationship Id="rId4" Type="http://schemas.openxmlformats.org/officeDocument/2006/relationships/image" Target="../media/image18.png"/><Relationship Id="rId9" Type="http://schemas.openxmlformats.org/officeDocument/2006/relationships/image" Target="../media/image23.jpeg"/></Relationships>
</file>

<file path=ppt/slides/_rels/slide13.xml.rels><?xml version="1.0" encoding="UTF-8" standalone="yes"?>
<Relationships xmlns="http://schemas.openxmlformats.org/package/2006/relationships"><Relationship Id="rId3" Type="http://schemas.openxmlformats.org/officeDocument/2006/relationships/hyperlink" Target="http://187.216.63.227/Transparencia/Consultadoc.aspx" TargetMode="External"/><Relationship Id="rId2" Type="http://schemas.openxmlformats.org/officeDocument/2006/relationships/hyperlink" Target="http://187.216.63.227/Transparencia/Consultapreg.aspx" TargetMode="External"/><Relationship Id="rId1" Type="http://schemas.openxmlformats.org/officeDocument/2006/relationships/slideLayout" Target="../slideLayouts/slideLayout1.xml"/><Relationship Id="rId5" Type="http://schemas.openxmlformats.org/officeDocument/2006/relationships/image" Target="../media/image25.jpeg"/><Relationship Id="rId4" Type="http://schemas.openxmlformats.org/officeDocument/2006/relationships/hyperlink" Target="http://transparencia.asecoahuila.gob.mx/"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48592" y="548680"/>
            <a:ext cx="4594217" cy="1008112"/>
          </a:xfrm>
        </p:spPr>
        <p:txBody>
          <a:bodyPr>
            <a:normAutofit fontScale="90000"/>
          </a:bodyPr>
          <a:lstStyle/>
          <a:p>
            <a:r>
              <a:rPr lang="es-MX" sz="4400" b="1" dirty="0" smtClean="0">
                <a:latin typeface="Berlin Sans FB Demi" pitchFamily="34" charset="0"/>
              </a:rPr>
              <a:t/>
            </a:r>
            <a:br>
              <a:rPr lang="es-MX" sz="4400" b="1" dirty="0" smtClean="0">
                <a:latin typeface="Berlin Sans FB Demi" pitchFamily="34" charset="0"/>
              </a:rPr>
            </a:br>
            <a:r>
              <a:rPr lang="es-MX" b="1" dirty="0">
                <a:latin typeface="Berlin Sans FB Demi" pitchFamily="34" charset="0"/>
              </a:rPr>
              <a:t/>
            </a:r>
            <a:br>
              <a:rPr lang="es-MX" b="1" dirty="0">
                <a:latin typeface="Berlin Sans FB Demi" pitchFamily="34" charset="0"/>
              </a:rPr>
            </a:br>
            <a:r>
              <a:rPr lang="es-MX" b="1" dirty="0" smtClean="0">
                <a:latin typeface="Berlin Sans FB Demi" pitchFamily="34" charset="0"/>
              </a:rPr>
              <a:t/>
            </a:r>
            <a:br>
              <a:rPr lang="es-MX" b="1" dirty="0" smtClean="0">
                <a:latin typeface="Berlin Sans FB Demi" pitchFamily="34" charset="0"/>
              </a:rPr>
            </a:br>
            <a:r>
              <a:rPr lang="es-MX" sz="4400" b="1" dirty="0" smtClean="0">
                <a:solidFill>
                  <a:srgbClr val="986918"/>
                </a:solidFill>
                <a:latin typeface="Berlin Sans FB Demi" pitchFamily="34" charset="0"/>
              </a:rPr>
              <a:t>PRESUPUESTO CIUDADANO</a:t>
            </a:r>
            <a:r>
              <a:rPr lang="es-MX" b="1" dirty="0" smtClean="0">
                <a:solidFill>
                  <a:srgbClr val="986918"/>
                </a:solidFill>
                <a:latin typeface="Berlin Sans FB Demi" pitchFamily="34" charset="0"/>
              </a:rPr>
              <a:t> </a:t>
            </a:r>
            <a:r>
              <a:rPr lang="es-MX" sz="4400" b="1" dirty="0" smtClean="0">
                <a:solidFill>
                  <a:srgbClr val="986918"/>
                </a:solidFill>
                <a:latin typeface="Berlin Sans FB Demi" pitchFamily="34" charset="0"/>
              </a:rPr>
              <a:t>2016</a:t>
            </a:r>
            <a:r>
              <a:rPr lang="es-MX" sz="4400" b="1" dirty="0" smtClean="0">
                <a:solidFill>
                  <a:srgbClr val="E65F00"/>
                </a:solidFill>
                <a:latin typeface="Berlin Sans FB Demi" pitchFamily="34" charset="0"/>
              </a:rPr>
              <a:t/>
            </a:r>
            <a:br>
              <a:rPr lang="es-MX" sz="4400" b="1" dirty="0" smtClean="0">
                <a:solidFill>
                  <a:srgbClr val="E65F00"/>
                </a:solidFill>
                <a:latin typeface="Berlin Sans FB Demi" pitchFamily="34" charset="0"/>
              </a:rPr>
            </a:br>
            <a:r>
              <a:rPr lang="es-MX" sz="4400" b="1" dirty="0" smtClean="0">
                <a:solidFill>
                  <a:srgbClr val="E65F00"/>
                </a:solidFill>
                <a:latin typeface="Berlin Sans FB Demi" pitchFamily="34" charset="0"/>
              </a:rPr>
              <a:t/>
            </a:r>
            <a:br>
              <a:rPr lang="es-MX" sz="4400" b="1" dirty="0" smtClean="0">
                <a:solidFill>
                  <a:srgbClr val="E65F00"/>
                </a:solidFill>
                <a:latin typeface="Berlin Sans FB Demi" pitchFamily="34" charset="0"/>
              </a:rPr>
            </a:br>
            <a:r>
              <a:rPr lang="es-MX" sz="4400" b="1" dirty="0" smtClean="0">
                <a:latin typeface="Berlin Sans FB Demi" pitchFamily="34" charset="0"/>
              </a:rPr>
              <a:t/>
            </a:r>
            <a:br>
              <a:rPr lang="es-MX" sz="4400" b="1" dirty="0" smtClean="0">
                <a:latin typeface="Berlin Sans FB Demi" pitchFamily="34" charset="0"/>
              </a:rPr>
            </a:br>
            <a:endParaRPr lang="es-MX" sz="4400" b="1" dirty="0">
              <a:latin typeface="Berlin Sans FB Demi" pitchFamily="34" charset="0"/>
            </a:endParaRPr>
          </a:p>
        </p:txBody>
      </p:sp>
      <p:sp>
        <p:nvSpPr>
          <p:cNvPr id="4" name="3 Rectángulo"/>
          <p:cNvSpPr/>
          <p:nvPr/>
        </p:nvSpPr>
        <p:spPr>
          <a:xfrm>
            <a:off x="3730241" y="2644170"/>
            <a:ext cx="5112568" cy="1569660"/>
          </a:xfrm>
          <a:prstGeom prst="rect">
            <a:avLst/>
          </a:prstGeom>
        </p:spPr>
        <p:txBody>
          <a:bodyPr wrap="square">
            <a:spAutoFit/>
          </a:bodyPr>
          <a:lstStyle/>
          <a:p>
            <a:pPr algn="ctr"/>
            <a:r>
              <a:rPr lang="es-MX" sz="3200" b="1" dirty="0">
                <a:solidFill>
                  <a:srgbClr val="806542"/>
                </a:solidFill>
                <a:latin typeface="Berlin Sans FB Demi" pitchFamily="34" charset="0"/>
              </a:rPr>
              <a:t>MUNICIPIO DE </a:t>
            </a:r>
            <a:r>
              <a:rPr lang="es-MX" sz="3200" b="1" dirty="0" smtClean="0">
                <a:solidFill>
                  <a:srgbClr val="806542"/>
                </a:solidFill>
                <a:latin typeface="Berlin Sans FB Demi" pitchFamily="34" charset="0"/>
              </a:rPr>
              <a:t>MUZQUIZ, COAHUILA DE ZARAGOZA.</a:t>
            </a:r>
            <a:endParaRPr lang="es-MX" sz="3200" dirty="0">
              <a:solidFill>
                <a:srgbClr val="806542"/>
              </a:solidFill>
            </a:endParaRPr>
          </a:p>
        </p:txBody>
      </p:sp>
      <p:pic>
        <p:nvPicPr>
          <p:cNvPr id="6" name="Imagen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70363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913916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683568" y="548680"/>
            <a:ext cx="7488832" cy="5760640"/>
          </a:xfrm>
        </p:spPr>
        <p:txBody>
          <a:bodyPr>
            <a:normAutofit/>
          </a:bodyPr>
          <a:lstStyle/>
          <a:p>
            <a:r>
              <a:rPr lang="es-MX" sz="2800" b="1" dirty="0">
                <a:solidFill>
                  <a:srgbClr val="986918"/>
                </a:solidFill>
                <a:latin typeface="+mj-lt"/>
              </a:rPr>
              <a:t>¿En qué se gasta el Presupuesto</a:t>
            </a:r>
            <a:r>
              <a:rPr lang="es-MX" sz="2800" b="1" dirty="0" smtClean="0">
                <a:solidFill>
                  <a:srgbClr val="986918"/>
                </a:solidFill>
                <a:latin typeface="+mj-lt"/>
              </a:rPr>
              <a:t>?</a:t>
            </a:r>
          </a:p>
          <a:p>
            <a:endParaRPr lang="es-MX" sz="1600" b="1" dirty="0">
              <a:solidFill>
                <a:srgbClr val="0070C0"/>
              </a:solidFill>
              <a:latin typeface="+mj-lt"/>
            </a:endParaRPr>
          </a:p>
          <a:p>
            <a:pPr algn="just"/>
            <a:r>
              <a:rPr lang="es-MX" sz="1600" b="1" dirty="0">
                <a:solidFill>
                  <a:schemeClr val="tx1"/>
                </a:solidFill>
                <a:latin typeface="+mj-lt"/>
              </a:rPr>
              <a:t>El Clasificador por Objeto del </a:t>
            </a:r>
            <a:r>
              <a:rPr lang="es-MX" sz="1600" b="1" dirty="0" smtClean="0">
                <a:solidFill>
                  <a:schemeClr val="tx1"/>
                </a:solidFill>
                <a:latin typeface="+mj-lt"/>
              </a:rPr>
              <a:t>Gasto (COG) permite la </a:t>
            </a:r>
            <a:r>
              <a:rPr lang="es-MX" sz="1600" b="1" dirty="0">
                <a:solidFill>
                  <a:schemeClr val="tx1"/>
                </a:solidFill>
                <a:latin typeface="+mj-lt"/>
              </a:rPr>
              <a:t>obtención de información para el análisis y seguimiento de </a:t>
            </a:r>
            <a:r>
              <a:rPr lang="es-MX" sz="1600" b="1" dirty="0" smtClean="0">
                <a:solidFill>
                  <a:schemeClr val="tx1"/>
                </a:solidFill>
                <a:latin typeface="+mj-lt"/>
              </a:rPr>
              <a:t>la gestión </a:t>
            </a:r>
            <a:r>
              <a:rPr lang="es-MX" sz="1600" b="1" dirty="0">
                <a:solidFill>
                  <a:schemeClr val="tx1"/>
                </a:solidFill>
                <a:latin typeface="+mj-lt"/>
              </a:rPr>
              <a:t>financiera gubernamental, es considerado la clasificación operativa que permite conocer en qué </a:t>
            </a:r>
            <a:r>
              <a:rPr lang="es-MX" sz="1600" b="1" dirty="0" smtClean="0">
                <a:solidFill>
                  <a:schemeClr val="tx1"/>
                </a:solidFill>
                <a:latin typeface="+mj-lt"/>
              </a:rPr>
              <a:t>se gasta</a:t>
            </a:r>
            <a:r>
              <a:rPr lang="es-MX" sz="1600" b="1" dirty="0">
                <a:solidFill>
                  <a:schemeClr val="tx1"/>
                </a:solidFill>
                <a:latin typeface="+mj-lt"/>
              </a:rPr>
              <a:t>, (base del registro de las transacciones económico-financieras) y a su vez permite cuantificar </a:t>
            </a:r>
            <a:r>
              <a:rPr lang="es-MX" sz="1600" b="1" dirty="0" smtClean="0">
                <a:solidFill>
                  <a:schemeClr val="tx1"/>
                </a:solidFill>
                <a:latin typeface="+mj-lt"/>
              </a:rPr>
              <a:t>la demanda </a:t>
            </a:r>
            <a:r>
              <a:rPr lang="es-MX" sz="1600" b="1" dirty="0">
                <a:solidFill>
                  <a:schemeClr val="tx1"/>
                </a:solidFill>
                <a:latin typeface="+mj-lt"/>
              </a:rPr>
              <a:t>de bienes y servicios que realiza el Sector Público.</a:t>
            </a:r>
          </a:p>
          <a:p>
            <a:pPr algn="just"/>
            <a:endParaRPr lang="es-MX" sz="1600" b="1" dirty="0">
              <a:solidFill>
                <a:schemeClr val="tx1"/>
              </a:solidFill>
              <a:latin typeface="+mj-lt"/>
            </a:endParaRPr>
          </a:p>
          <a:p>
            <a:pPr algn="just"/>
            <a:endParaRPr lang="es-MX" sz="1600" b="1" dirty="0" smtClean="0">
              <a:solidFill>
                <a:schemeClr val="tx1"/>
              </a:solidFill>
              <a:latin typeface="+mj-lt"/>
            </a:endParaRPr>
          </a:p>
          <a:p>
            <a:pPr algn="just"/>
            <a:endParaRPr lang="es-MX" sz="1600" b="1" dirty="0" smtClean="0">
              <a:solidFill>
                <a:srgbClr val="0070C0"/>
              </a:solidFill>
              <a:latin typeface="+mj-lt"/>
            </a:endParaRPr>
          </a:p>
          <a:p>
            <a:pPr algn="just"/>
            <a:endParaRPr lang="es-MX" sz="1600" b="1" dirty="0">
              <a:solidFill>
                <a:srgbClr val="0070C0"/>
              </a:solidFill>
              <a:latin typeface="+mj-lt"/>
            </a:endParaRPr>
          </a:p>
          <a:p>
            <a:pPr algn="just"/>
            <a:endParaRPr lang="es-MX" sz="1600" b="1" dirty="0">
              <a:solidFill>
                <a:srgbClr val="0070C0"/>
              </a:solidFill>
              <a:latin typeface="+mj-lt"/>
            </a:endParaRPr>
          </a:p>
          <a:p>
            <a:pPr algn="just"/>
            <a:endParaRPr lang="es-MX" sz="1600" b="1" dirty="0" smtClean="0">
              <a:solidFill>
                <a:srgbClr val="0070C0"/>
              </a:solidFill>
              <a:latin typeface="+mj-lt"/>
            </a:endParaRPr>
          </a:p>
          <a:p>
            <a:endParaRPr lang="es-MX" dirty="0"/>
          </a:p>
        </p:txBody>
      </p:sp>
      <p:pic>
        <p:nvPicPr>
          <p:cNvPr id="6146" name="Picture 2" descr="http://s3-eu-west-1.amazonaws.com/rankia/images/valoraciones/0016/8193/ganar-dinero-en-internet.png?141140348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37036" y="4078772"/>
            <a:ext cx="1504620" cy="153755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a 1"/>
          <p:cNvGraphicFramePr>
            <a:graphicFrameLocks noGrp="1"/>
          </p:cNvGraphicFramePr>
          <p:nvPr>
            <p:extLst>
              <p:ext uri="{D42A27DB-BD31-4B8C-83A1-F6EECF244321}">
                <p14:modId xmlns:p14="http://schemas.microsoft.com/office/powerpoint/2010/main" val="3281768578"/>
              </p:ext>
            </p:extLst>
          </p:nvPr>
        </p:nvGraphicFramePr>
        <p:xfrm>
          <a:off x="406036" y="3269367"/>
          <a:ext cx="6731000" cy="2346960"/>
        </p:xfrm>
        <a:graphic>
          <a:graphicData uri="http://schemas.openxmlformats.org/drawingml/2006/table">
            <a:tbl>
              <a:tblPr>
                <a:tableStyleId>{93296810-A885-4BE3-A3E7-6D5BEEA58F35}</a:tableStyleId>
              </a:tblPr>
              <a:tblGrid>
                <a:gridCol w="965200"/>
                <a:gridCol w="4343400"/>
                <a:gridCol w="1422400"/>
              </a:tblGrid>
              <a:tr h="236220">
                <a:tc gridSpan="2">
                  <a:txBody>
                    <a:bodyPr/>
                    <a:lstStyle/>
                    <a:p>
                      <a:pPr algn="ctr" rtl="0" fontAlgn="ctr"/>
                      <a:r>
                        <a:rPr lang="es-MX" sz="1400" b="1" u="none" strike="noStrike" dirty="0">
                          <a:effectLst/>
                        </a:rPr>
                        <a:t>CAPÍTULO</a:t>
                      </a:r>
                      <a:endParaRPr lang="es-MX" sz="1400" b="1" i="0" u="none" strike="noStrike" dirty="0">
                        <a:solidFill>
                          <a:srgbClr val="FFFFFF"/>
                        </a:solidFill>
                        <a:effectLst/>
                        <a:latin typeface="Calibri" panose="020F0502020204030204" pitchFamily="34" charset="0"/>
                      </a:endParaRPr>
                    </a:p>
                  </a:txBody>
                  <a:tcPr marL="7620" marR="7620" marT="7620" marB="0" anchor="ctr"/>
                </a:tc>
                <a:tc hMerge="1">
                  <a:txBody>
                    <a:bodyPr/>
                    <a:lstStyle/>
                    <a:p>
                      <a:endParaRPr lang="es-MX"/>
                    </a:p>
                  </a:txBody>
                  <a:tcPr/>
                </a:tc>
                <a:tc>
                  <a:txBody>
                    <a:bodyPr/>
                    <a:lstStyle/>
                    <a:p>
                      <a:pPr algn="ctr" rtl="0" fontAlgn="ctr"/>
                      <a:r>
                        <a:rPr lang="es-MX" sz="1400" b="1" u="none" strike="noStrike" dirty="0">
                          <a:effectLst/>
                        </a:rPr>
                        <a:t>IMPORTE</a:t>
                      </a:r>
                      <a:endParaRPr lang="es-MX" sz="1400" b="1" i="0" u="none" strike="noStrike" dirty="0">
                        <a:solidFill>
                          <a:srgbClr val="FFFFFF"/>
                        </a:solidFill>
                        <a:effectLst/>
                        <a:latin typeface="Calibri" panose="020F0502020204030204" pitchFamily="34" charset="0"/>
                      </a:endParaRPr>
                    </a:p>
                  </a:txBody>
                  <a:tcPr marL="7620" marR="7620" marT="7620" marB="0" anchor="ctr"/>
                </a:tc>
              </a:tr>
              <a:tr h="213360">
                <a:tc>
                  <a:txBody>
                    <a:bodyPr/>
                    <a:lstStyle/>
                    <a:p>
                      <a:pPr algn="ctr" rtl="0" fontAlgn="ctr"/>
                      <a:r>
                        <a:rPr lang="es-MX" sz="1200" u="none" strike="noStrike">
                          <a:effectLst/>
                        </a:rPr>
                        <a:t>1000</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s-MX" sz="1200" u="none" strike="noStrike">
                          <a:effectLst/>
                        </a:rPr>
                        <a:t>SERVICIOS PERSONALES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$ 57,264,696.61</a:t>
                      </a: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ctr" rtl="0" fontAlgn="ctr"/>
                      <a:r>
                        <a:rPr lang="es-MX" sz="1200" u="none" strike="noStrike">
                          <a:effectLst/>
                        </a:rPr>
                        <a:t>2000</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s-MX" sz="1200" u="none" strike="noStrike">
                          <a:effectLst/>
                        </a:rPr>
                        <a:t>MATERIALES Y SUMINISTROS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14,618,487.86</a:t>
                      </a: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ctr" rtl="0" fontAlgn="ctr"/>
                      <a:r>
                        <a:rPr lang="es-MX" sz="1200" u="none" strike="noStrike">
                          <a:effectLst/>
                        </a:rPr>
                        <a:t>3000</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s-MX" sz="1200" u="none" strike="noStrike">
                          <a:effectLst/>
                        </a:rPr>
                        <a:t>SERVICIOS GENERALES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30,752,400.58</a:t>
                      </a: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ctr" rtl="0" fontAlgn="ctr"/>
                      <a:r>
                        <a:rPr lang="es-MX" sz="1200" u="none" strike="noStrike">
                          <a:effectLst/>
                        </a:rPr>
                        <a:t>4000</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s-MX" sz="1200" u="none" strike="noStrike">
                          <a:effectLst/>
                        </a:rPr>
                        <a:t>TRANSFERENCIAS, ASIGNACIONES, SUBSIDIOS Y OTRAS AYUDAS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10,200,000.00</a:t>
                      </a: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ctr" rtl="0" fontAlgn="ctr"/>
                      <a:r>
                        <a:rPr lang="es-MX" sz="1200" u="none" strike="noStrike">
                          <a:effectLst/>
                        </a:rPr>
                        <a:t>5000</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s-MX" sz="1200" u="none" strike="noStrike">
                          <a:effectLst/>
                        </a:rPr>
                        <a:t>BIENES MUEBLES, INMUEBLES E INTANGIBLES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7,772,789.01</a:t>
                      </a: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ctr" rtl="0" fontAlgn="ctr"/>
                      <a:r>
                        <a:rPr lang="es-MX" sz="1200" u="none" strike="noStrike">
                          <a:effectLst/>
                        </a:rPr>
                        <a:t>6000</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s-MX" sz="1200" u="none" strike="noStrike">
                          <a:effectLst/>
                        </a:rPr>
                        <a:t>INVERSIÓN PÚBLICA</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53,170,313.56</a:t>
                      </a:r>
                      <a:endParaRPr lang="es-MX" sz="1200" b="0" i="0" u="none" strike="noStrike" dirty="0">
                        <a:solidFill>
                          <a:srgbClr val="000000"/>
                        </a:solidFill>
                        <a:effectLst/>
                        <a:latin typeface="Calibri" panose="020F0502020204030204" pitchFamily="34" charset="0"/>
                      </a:endParaRPr>
                    </a:p>
                  </a:txBody>
                  <a:tcPr marL="7620" marT="7620" marB="0" anchor="ctr"/>
                </a:tc>
              </a:tr>
              <a:tr h="213360">
                <a:tc>
                  <a:txBody>
                    <a:bodyPr/>
                    <a:lstStyle/>
                    <a:p>
                      <a:pPr algn="ctr" rtl="0" fontAlgn="ctr"/>
                      <a:r>
                        <a:rPr lang="es-MX" sz="1200" u="none" strike="noStrike">
                          <a:effectLst/>
                        </a:rPr>
                        <a:t>7000</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s-MX" sz="1200" u="none" strike="noStrike">
                          <a:effectLst/>
                        </a:rPr>
                        <a:t>INVERSIONES FINANCIERAS Y OTRAS PROVISIONES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ctr" rtl="0" fontAlgn="ctr"/>
                      <a:r>
                        <a:rPr lang="es-MX" sz="1200" u="none" strike="noStrike">
                          <a:effectLst/>
                        </a:rPr>
                        <a:t>8000</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s-MX" sz="1200" u="none" strike="noStrike">
                          <a:effectLst/>
                        </a:rPr>
                        <a:t>PARTICIPACIONES Y APORTACIONES </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endParaRPr lang="es-MX" sz="1200" b="0" i="0" u="none" strike="noStrike" dirty="0">
                        <a:solidFill>
                          <a:srgbClr val="000000"/>
                        </a:solidFill>
                        <a:effectLst/>
                        <a:latin typeface="Calibri" panose="020F0502020204030204" pitchFamily="34" charset="0"/>
                      </a:endParaRPr>
                    </a:p>
                  </a:txBody>
                  <a:tcPr marL="7620" marT="7620" marB="0" anchor="ctr"/>
                </a:tc>
              </a:tr>
              <a:tr h="213360">
                <a:tc>
                  <a:txBody>
                    <a:bodyPr/>
                    <a:lstStyle/>
                    <a:p>
                      <a:pPr algn="ctr" rtl="0" fontAlgn="ctr"/>
                      <a:r>
                        <a:rPr lang="es-MX" sz="1200" u="none" strike="noStrike">
                          <a:effectLst/>
                        </a:rPr>
                        <a:t>9000</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s-MX" sz="1200" u="none" strike="noStrike">
                          <a:effectLst/>
                        </a:rPr>
                        <a:t>DEUDA PÚBLICA</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4,456,759.84</a:t>
                      </a:r>
                      <a:endParaRPr lang="es-MX" sz="1200" b="0" i="0" u="none" strike="noStrike" dirty="0">
                        <a:solidFill>
                          <a:srgbClr val="000000"/>
                        </a:solidFill>
                        <a:effectLst/>
                        <a:latin typeface="Calibri" panose="020F0502020204030204" pitchFamily="34" charset="0"/>
                      </a:endParaRPr>
                    </a:p>
                  </a:txBody>
                  <a:tcPr marL="7620" marT="7620" marB="0" anchor="ctr"/>
                </a:tc>
              </a:tr>
              <a:tr h="236220">
                <a:tc gridSpan="2">
                  <a:txBody>
                    <a:bodyPr/>
                    <a:lstStyle/>
                    <a:p>
                      <a:pPr algn="ctr" fontAlgn="ctr"/>
                      <a:r>
                        <a:rPr lang="es-MX" sz="1400" b="1" u="none" strike="noStrike" dirty="0">
                          <a:effectLst/>
                        </a:rPr>
                        <a:t>TOTAL</a:t>
                      </a:r>
                      <a:endParaRPr lang="es-MX" sz="1400" b="1" i="0" u="none" strike="noStrike" dirty="0">
                        <a:solidFill>
                          <a:srgbClr val="FFFFFF"/>
                        </a:solidFill>
                        <a:effectLst/>
                        <a:latin typeface="Calibri" panose="020F0502020204030204" pitchFamily="34" charset="0"/>
                      </a:endParaRPr>
                    </a:p>
                  </a:txBody>
                  <a:tcPr marL="7620" marR="7620" marT="7620" marB="0" anchor="ctr"/>
                </a:tc>
                <a:tc hMerge="1">
                  <a:txBody>
                    <a:bodyPr/>
                    <a:lstStyle/>
                    <a:p>
                      <a:endParaRPr lang="es-MX"/>
                    </a:p>
                  </a:txBody>
                  <a:tcPr/>
                </a:tc>
                <a:tc>
                  <a:txBody>
                    <a:bodyPr/>
                    <a:lstStyle/>
                    <a:p>
                      <a:pPr algn="r" rtl="0" fontAlgn="ctr"/>
                      <a:r>
                        <a:rPr lang="es-MX" sz="1400" b="1" i="0" u="none" strike="noStrike" dirty="0" smtClean="0">
                          <a:solidFill>
                            <a:schemeClr val="tx1"/>
                          </a:solidFill>
                          <a:effectLst/>
                          <a:latin typeface="Calibri" panose="020F0502020204030204" pitchFamily="34" charset="0"/>
                        </a:rPr>
                        <a:t>$ 178,235,447.46</a:t>
                      </a:r>
                      <a:endParaRPr lang="es-MX" sz="1400" b="1" i="0" u="none" strike="noStrike" dirty="0">
                        <a:solidFill>
                          <a:schemeClr val="tx1"/>
                        </a:solidFill>
                        <a:effectLst/>
                        <a:latin typeface="Calibri" panose="020F0502020204030204" pitchFamily="34" charset="0"/>
                      </a:endParaRPr>
                    </a:p>
                  </a:txBody>
                  <a:tcPr marL="7620" marT="7620" marB="0" anchor="ctr"/>
                </a:tc>
              </a:tr>
            </a:tbl>
          </a:graphicData>
        </a:graphic>
      </p:graphicFrame>
    </p:spTree>
    <p:extLst>
      <p:ext uri="{BB962C8B-B14F-4D97-AF65-F5344CB8AC3E}">
        <p14:creationId xmlns:p14="http://schemas.microsoft.com/office/powerpoint/2010/main" val="29677134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971600" y="562029"/>
            <a:ext cx="7272808" cy="4585871"/>
          </a:xfrm>
          <a:prstGeom prst="rect">
            <a:avLst/>
          </a:prstGeom>
        </p:spPr>
        <p:txBody>
          <a:bodyPr wrap="square">
            <a:spAutoFit/>
          </a:bodyPr>
          <a:lstStyle/>
          <a:p>
            <a:pPr algn="ctr"/>
            <a:endParaRPr lang="es-MX" sz="2800" b="1" dirty="0" smtClean="0">
              <a:solidFill>
                <a:schemeClr val="accent3">
                  <a:lumMod val="75000"/>
                </a:schemeClr>
              </a:solidFill>
            </a:endParaRPr>
          </a:p>
          <a:p>
            <a:pPr algn="ctr"/>
            <a:r>
              <a:rPr lang="es-MX" sz="2800" b="1" dirty="0" smtClean="0">
                <a:solidFill>
                  <a:srgbClr val="986918"/>
                </a:solidFill>
              </a:rPr>
              <a:t>                          ¿Se está trabajando para mejorar el Presupuesto?</a:t>
            </a:r>
          </a:p>
          <a:p>
            <a:pPr algn="just"/>
            <a:endParaRPr lang="es-MX" sz="1600" b="1" dirty="0" smtClean="0"/>
          </a:p>
          <a:p>
            <a:pPr algn="just"/>
            <a:r>
              <a:rPr lang="es-MX" sz="1600" b="1" dirty="0" smtClean="0"/>
              <a:t>- Si. </a:t>
            </a:r>
          </a:p>
          <a:p>
            <a:pPr algn="just"/>
            <a:endParaRPr lang="es-MX" sz="1600" b="1" dirty="0"/>
          </a:p>
          <a:p>
            <a:pPr algn="just"/>
            <a:r>
              <a:rPr lang="es-MX" sz="1600" b="1" dirty="0" smtClean="0"/>
              <a:t>- Fortaleciendo el Presupuesto basado en Resultados con la finalidad de orientar las acciones gubernamentales hacía la generación del valor público.</a:t>
            </a:r>
          </a:p>
          <a:p>
            <a:pPr algn="just"/>
            <a:endParaRPr lang="es-MX" sz="1600" b="1" dirty="0" smtClean="0"/>
          </a:p>
          <a:p>
            <a:pPr algn="just"/>
            <a:r>
              <a:rPr lang="es-MX" sz="1600" b="1" dirty="0" smtClean="0"/>
              <a:t>- Fortaleciendo las estructuras orgánicas y funcionales de las instituciones públicas.</a:t>
            </a:r>
          </a:p>
          <a:p>
            <a:pPr algn="just"/>
            <a:endParaRPr lang="es-MX" sz="1600" b="1" dirty="0" smtClean="0"/>
          </a:p>
          <a:p>
            <a:pPr algn="just"/>
            <a:r>
              <a:rPr lang="es-MX" sz="1600" b="1" dirty="0" smtClean="0"/>
              <a:t>- Regulando el ciclo presupuestarios con base en los principios de eficiencia, transparencia y honradez.</a:t>
            </a:r>
          </a:p>
          <a:p>
            <a:pPr algn="just"/>
            <a:endParaRPr lang="es-MX" sz="1600" b="1" dirty="0" smtClean="0"/>
          </a:p>
          <a:p>
            <a:pPr algn="just"/>
            <a:r>
              <a:rPr lang="es-MX" sz="1600" b="1" dirty="0" smtClean="0"/>
              <a:t>Todos estos esfuerzos se seguirán reflejando en más obras y mejores servicios públicos de calidad.</a:t>
            </a:r>
            <a:endParaRPr lang="es-MX" sz="1600" b="1" dirty="0"/>
          </a:p>
        </p:txBody>
      </p:sp>
      <p:pic>
        <p:nvPicPr>
          <p:cNvPr id="717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095" b="7797"/>
          <a:stretch/>
        </p:blipFill>
        <p:spPr bwMode="auto">
          <a:xfrm>
            <a:off x="1054574" y="908720"/>
            <a:ext cx="1734511" cy="9810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4" name="Picture 4" descr="http://www.ctm-media.com/openads/adimage.php?filename=man-with-dollar-sign-02_2.png&amp;contenttyp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76256" y="5115572"/>
            <a:ext cx="1368152" cy="1368152"/>
          </a:xfrm>
          <a:prstGeom prst="rect">
            <a:avLst/>
          </a:prstGeom>
          <a:noFill/>
          <a:extLst>
            <a:ext uri="{909E8E84-426E-40DD-AFC4-6F175D3DCCD1}">
              <a14:hiddenFill xmlns:a14="http://schemas.microsoft.com/office/drawing/2010/main">
                <a:solidFill>
                  <a:srgbClr val="FFFFFF"/>
                </a:solidFill>
              </a14:hiddenFill>
            </a:ext>
          </a:extLst>
        </p:spPr>
      </p:pic>
      <p:pic>
        <p:nvPicPr>
          <p:cNvPr id="5126" name="Picture 6" descr="https://encrypted-tbn2.gstatic.com/images?q=tbn:ANd9GcQ1avRlUM4FRnqzzhJQScOG4cCcxkpV-lNHgoNGFtLPbEP7cTB4z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4574" y="5263867"/>
            <a:ext cx="1071562" cy="10715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61143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5774" y="2348879"/>
            <a:ext cx="940272" cy="10939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3 Rectángulo"/>
          <p:cNvSpPr/>
          <p:nvPr/>
        </p:nvSpPr>
        <p:spPr>
          <a:xfrm>
            <a:off x="1319857" y="1844824"/>
            <a:ext cx="4836319" cy="584775"/>
          </a:xfrm>
          <a:prstGeom prst="rect">
            <a:avLst/>
          </a:prstGeom>
          <a:noFill/>
        </p:spPr>
        <p:txBody>
          <a:bodyPr wrap="square">
            <a:spAutoFit/>
          </a:bodyPr>
          <a:lstStyle/>
          <a:p>
            <a:pPr algn="just"/>
            <a:r>
              <a:rPr lang="es-MX" sz="1600" b="1" dirty="0" smtClean="0"/>
              <a:t>El Presupuesto se elabora de las siguientes maneras:</a:t>
            </a:r>
          </a:p>
          <a:p>
            <a:pPr algn="just"/>
            <a:endParaRPr lang="es-MX" sz="1600" b="1" dirty="0" smtClean="0"/>
          </a:p>
        </p:txBody>
      </p:sp>
      <p:sp>
        <p:nvSpPr>
          <p:cNvPr id="2" name="1 CuadroTexto"/>
          <p:cNvSpPr txBox="1"/>
          <p:nvPr/>
        </p:nvSpPr>
        <p:spPr>
          <a:xfrm>
            <a:off x="1676840" y="692696"/>
            <a:ext cx="6696744" cy="584775"/>
          </a:xfrm>
          <a:prstGeom prst="rect">
            <a:avLst/>
          </a:prstGeom>
          <a:noFill/>
        </p:spPr>
        <p:txBody>
          <a:bodyPr wrap="square" rtlCol="0">
            <a:spAutoFit/>
          </a:bodyPr>
          <a:lstStyle/>
          <a:p>
            <a:pPr lvl="0" algn="ctr"/>
            <a:r>
              <a:rPr lang="es-MX" sz="3200" b="1" dirty="0">
                <a:solidFill>
                  <a:srgbClr val="986918"/>
                </a:solidFill>
              </a:rPr>
              <a:t>¿Cómo se organiza un presupuesto?</a:t>
            </a:r>
          </a:p>
        </p:txBody>
      </p:sp>
      <p:sp>
        <p:nvSpPr>
          <p:cNvPr id="8" name="7 Llamada con línea 2 (barra de énfasis)"/>
          <p:cNvSpPr/>
          <p:nvPr/>
        </p:nvSpPr>
        <p:spPr>
          <a:xfrm>
            <a:off x="4797904" y="2348880"/>
            <a:ext cx="3672407" cy="648072"/>
          </a:xfrm>
          <a:prstGeom prst="accentCallout2">
            <a:avLst>
              <a:gd name="adj1" fmla="val 18750"/>
              <a:gd name="adj2" fmla="val -8333"/>
              <a:gd name="adj3" fmla="val 18750"/>
              <a:gd name="adj4" fmla="val -16667"/>
              <a:gd name="adj5" fmla="val 101970"/>
              <a:gd name="adj6" fmla="val -54100"/>
            </a:avLst>
          </a:prstGeom>
          <a:solidFill>
            <a:srgbClr val="986918"/>
          </a:solidFill>
          <a:ln>
            <a:solidFill>
              <a:srgbClr val="986918"/>
            </a:solidFill>
          </a:ln>
          <a:scene3d>
            <a:camera prst="orthographicFront"/>
            <a:lightRig rig="contrasting" dir="t"/>
          </a:scene3d>
          <a:sp3d/>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lgn="just"/>
            <a:r>
              <a:rPr lang="es-MX" sz="1200" b="1" dirty="0">
                <a:solidFill>
                  <a:schemeClr val="bg1"/>
                </a:solidFill>
              </a:rPr>
              <a:t>¿Quién lo gasta?</a:t>
            </a:r>
          </a:p>
          <a:p>
            <a:pPr lvl="0" algn="just"/>
            <a:r>
              <a:rPr lang="es-MX" sz="1200" dirty="0">
                <a:solidFill>
                  <a:schemeClr val="bg1"/>
                </a:solidFill>
              </a:rPr>
              <a:t>Es la dependencia o entidad encargada de realizar el gasto, esta </a:t>
            </a:r>
            <a:r>
              <a:rPr lang="es-MX" sz="1200" dirty="0" smtClean="0">
                <a:solidFill>
                  <a:schemeClr val="bg1"/>
                </a:solidFill>
              </a:rPr>
              <a:t>Clasificación es </a:t>
            </a:r>
            <a:r>
              <a:rPr lang="es-MX" sz="1200" dirty="0">
                <a:solidFill>
                  <a:schemeClr val="bg1"/>
                </a:solidFill>
              </a:rPr>
              <a:t>Administrativa.</a:t>
            </a:r>
          </a:p>
        </p:txBody>
      </p:sp>
      <p:sp>
        <p:nvSpPr>
          <p:cNvPr id="15" name="14 Llamada con línea 2 (barra de énfasis)"/>
          <p:cNvSpPr/>
          <p:nvPr/>
        </p:nvSpPr>
        <p:spPr>
          <a:xfrm>
            <a:off x="4775480" y="4713695"/>
            <a:ext cx="3684952" cy="864095"/>
          </a:xfrm>
          <a:prstGeom prst="accentCallout2">
            <a:avLst>
              <a:gd name="adj1" fmla="val 18750"/>
              <a:gd name="adj2" fmla="val -8333"/>
              <a:gd name="adj3" fmla="val 18750"/>
              <a:gd name="adj4" fmla="val -16667"/>
              <a:gd name="adj5" fmla="val 96706"/>
              <a:gd name="adj6" fmla="val -50741"/>
            </a:avLst>
          </a:prstGeom>
          <a:solidFill>
            <a:srgbClr val="986918"/>
          </a:solidFill>
          <a:ln>
            <a:solidFill>
              <a:srgbClr val="986918"/>
            </a:solidFill>
          </a:ln>
          <a:scene3d>
            <a:camera prst="orthographicFront"/>
            <a:lightRig rig="balanced" dir="t"/>
          </a:scene3d>
          <a:sp3d prstMaterial="matte"/>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lgn="just"/>
            <a:endParaRPr lang="es-MX" sz="1200" b="1" dirty="0">
              <a:solidFill>
                <a:schemeClr val="bg1"/>
              </a:solidFill>
            </a:endParaRPr>
          </a:p>
          <a:p>
            <a:pPr lvl="0" algn="just"/>
            <a:r>
              <a:rPr lang="es-MX" sz="1200" b="1" dirty="0">
                <a:solidFill>
                  <a:schemeClr val="bg1"/>
                </a:solidFill>
              </a:rPr>
              <a:t>¿Para qué se gasta?</a:t>
            </a:r>
          </a:p>
          <a:p>
            <a:pPr lvl="0" algn="just"/>
            <a:r>
              <a:rPr lang="es-MX" sz="1200" dirty="0">
                <a:solidFill>
                  <a:schemeClr val="bg1"/>
                </a:solidFill>
              </a:rPr>
              <a:t>El destino que tienen los recursos, como en salud, desarrollo económico, infraestructura, etc. esta Clasificación es </a:t>
            </a:r>
            <a:r>
              <a:rPr lang="es-MX" sz="1200" dirty="0" smtClean="0">
                <a:solidFill>
                  <a:schemeClr val="bg1"/>
                </a:solidFill>
              </a:rPr>
              <a:t>Funcional del Gasto.</a:t>
            </a:r>
            <a:endParaRPr lang="es-MX" sz="1200" dirty="0">
              <a:solidFill>
                <a:schemeClr val="bg1"/>
              </a:solidFill>
            </a:endParaRPr>
          </a:p>
          <a:p>
            <a:pPr lvl="0" algn="just"/>
            <a:r>
              <a:rPr lang="es-MX" sz="1200" b="1" dirty="0" smtClean="0">
                <a:solidFill>
                  <a:schemeClr val="tx1"/>
                </a:solidFill>
              </a:rPr>
              <a:t>.</a:t>
            </a:r>
            <a:endParaRPr lang="es-MX" sz="1200" b="1" dirty="0">
              <a:solidFill>
                <a:schemeClr val="tx1"/>
              </a:solidFill>
            </a:endParaRPr>
          </a:p>
        </p:txBody>
      </p:sp>
      <p:sp>
        <p:nvSpPr>
          <p:cNvPr id="16" name="15 Llamada con línea 2 (barra de énfasis)"/>
          <p:cNvSpPr/>
          <p:nvPr/>
        </p:nvSpPr>
        <p:spPr>
          <a:xfrm>
            <a:off x="4788025" y="3241552"/>
            <a:ext cx="3672407" cy="956504"/>
          </a:xfrm>
          <a:prstGeom prst="accentCallout2">
            <a:avLst>
              <a:gd name="adj1" fmla="val 18750"/>
              <a:gd name="adj2" fmla="val -8333"/>
              <a:gd name="adj3" fmla="val 18750"/>
              <a:gd name="adj4" fmla="val -16667"/>
              <a:gd name="adj5" fmla="val 86816"/>
              <a:gd name="adj6" fmla="val -51498"/>
            </a:avLst>
          </a:prstGeom>
          <a:solidFill>
            <a:srgbClr val="986918"/>
          </a:solidFill>
          <a:ln>
            <a:solidFill>
              <a:srgbClr val="986918"/>
            </a:solidFill>
          </a:ln>
          <a:scene3d>
            <a:camera prst="orthographicFront"/>
            <a:lightRig rig="balanced" dir="t"/>
          </a:scene3d>
          <a:sp3d prstMaterial="matte"/>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lgn="just"/>
            <a:endParaRPr lang="es-MX" sz="1200" b="1" dirty="0">
              <a:solidFill>
                <a:schemeClr val="tx1"/>
              </a:solidFill>
            </a:endParaRPr>
          </a:p>
          <a:p>
            <a:pPr lvl="0" algn="just"/>
            <a:r>
              <a:rPr lang="es-MX" sz="1200" b="1" dirty="0">
                <a:solidFill>
                  <a:schemeClr val="bg1"/>
                </a:solidFill>
              </a:rPr>
              <a:t>¿En qué se gasta?</a:t>
            </a:r>
          </a:p>
          <a:p>
            <a:pPr lvl="0" algn="just"/>
            <a:r>
              <a:rPr lang="es-MX" sz="1200" dirty="0">
                <a:solidFill>
                  <a:schemeClr val="bg1"/>
                </a:solidFill>
              </a:rPr>
              <a:t>En que se van a utilizar los recursos, como en inversión pública, nomina, entre otros, esta Clasificación es </a:t>
            </a:r>
            <a:r>
              <a:rPr lang="es-MX" sz="1200" dirty="0" smtClean="0">
                <a:solidFill>
                  <a:schemeClr val="bg1"/>
                </a:solidFill>
              </a:rPr>
              <a:t>Objeto </a:t>
            </a:r>
            <a:r>
              <a:rPr lang="es-MX" sz="1200" dirty="0">
                <a:solidFill>
                  <a:schemeClr val="bg1"/>
                </a:solidFill>
              </a:rPr>
              <a:t>del Gasto.</a:t>
            </a:r>
          </a:p>
          <a:p>
            <a:pPr lvl="0" algn="just"/>
            <a:r>
              <a:rPr lang="es-MX" sz="1200" dirty="0" smtClean="0">
                <a:solidFill>
                  <a:schemeClr val="tx1"/>
                </a:solidFill>
              </a:rPr>
              <a:t>.</a:t>
            </a:r>
            <a:endParaRPr lang="es-MX" sz="1200" dirty="0">
              <a:solidFill>
                <a:schemeClr val="tx1"/>
              </a:solidFill>
            </a:endParaRPr>
          </a:p>
        </p:txBody>
      </p:sp>
      <p:pic>
        <p:nvPicPr>
          <p:cNvPr id="7170" name="Picture 2" descr="https://loseconomistasenlaweb.files.wordpress.com/2014/04/dinero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276398">
            <a:off x="409800" y="233409"/>
            <a:ext cx="1503348" cy="1503348"/>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descr="http://esoterismoyenergia.com/wp-content/uploads/2014/02/zzzzzzzzzzzzzzzzzzzzzzzzzzzzzzzzzzzzzzzzzzzzzzzzzzzzzzzzzzzzzzzzzzzzzdinero.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455774" y="3641265"/>
            <a:ext cx="1516624" cy="1083898"/>
          </a:xfrm>
          <a:prstGeom prst="rect">
            <a:avLst/>
          </a:prstGeom>
          <a:noFill/>
          <a:extLst>
            <a:ext uri="{909E8E84-426E-40DD-AFC4-6F175D3DCCD1}">
              <a14:hiddenFill xmlns:a14="http://schemas.microsoft.com/office/drawing/2010/main">
                <a:solidFill>
                  <a:srgbClr val="FFFFFF"/>
                </a:solidFill>
              </a14:hiddenFill>
            </a:ext>
          </a:extLst>
        </p:spPr>
      </p:pic>
      <p:pic>
        <p:nvPicPr>
          <p:cNvPr id="7176" name="Picture 8" descr="http://us.123rf.com/450wm/cteconsulting/cteconsulting1302/cteconsulting130200053/17937622-an-image-of-a-security-police-icon.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214086" y="4958826"/>
            <a:ext cx="618964" cy="618964"/>
          </a:xfrm>
          <a:prstGeom prst="rect">
            <a:avLst/>
          </a:prstGeom>
          <a:noFill/>
          <a:extLst>
            <a:ext uri="{909E8E84-426E-40DD-AFC4-6F175D3DCCD1}">
              <a14:hiddenFill xmlns:a14="http://schemas.microsoft.com/office/drawing/2010/main">
                <a:solidFill>
                  <a:srgbClr val="FFFFFF"/>
                </a:solidFill>
              </a14:hiddenFill>
            </a:ext>
          </a:extLst>
        </p:spPr>
      </p:pic>
      <p:pic>
        <p:nvPicPr>
          <p:cNvPr id="7178" name="Picture 10" descr="http://thumbs.dreamstime.com/thumb_592/1300554340gW6C15.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423622" y="4973296"/>
            <a:ext cx="790464" cy="526976"/>
          </a:xfrm>
          <a:prstGeom prst="rect">
            <a:avLst/>
          </a:prstGeom>
          <a:noFill/>
          <a:extLst>
            <a:ext uri="{909E8E84-426E-40DD-AFC4-6F175D3DCCD1}">
              <a14:hiddenFill xmlns:a14="http://schemas.microsoft.com/office/drawing/2010/main">
                <a:solidFill>
                  <a:srgbClr val="FFFFFF"/>
                </a:solidFill>
              </a14:hiddenFill>
            </a:ext>
          </a:extLst>
        </p:spPr>
      </p:pic>
      <p:pic>
        <p:nvPicPr>
          <p:cNvPr id="7179" name="Picture 11"/>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214086" y="5577790"/>
            <a:ext cx="618964" cy="548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81" name="Picture 13" descr="http://us.cdn1.123rf.com/168nwm/texelart/texelart1202/texelart120200008/12164339-doctor-en-3d-con-un-maletin-y-un-estetoscopio-dictada-en-alta-resolucion-en-un-fondo-blanco-con-somb.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15938" y="5524584"/>
            <a:ext cx="598148" cy="816983"/>
          </a:xfrm>
          <a:prstGeom prst="rect">
            <a:avLst/>
          </a:prstGeom>
          <a:noFill/>
          <a:extLst>
            <a:ext uri="{909E8E84-426E-40DD-AFC4-6F175D3DCCD1}">
              <a14:hiddenFill xmlns:a14="http://schemas.microsoft.com/office/drawing/2010/main">
                <a:solidFill>
                  <a:srgbClr val="FFFFFF"/>
                </a:solidFill>
              </a14:hiddenFill>
            </a:ext>
          </a:extLst>
        </p:spPr>
      </p:pic>
      <p:pic>
        <p:nvPicPr>
          <p:cNvPr id="7185" name="Picture 17" descr="http://us.cdn4.123rf.com/168nwm/texelart/texelart1205/texelart120500001/13486766-3d-workers--team-of-work-rendered-at-high-resolution-on-a-white-background-with-diffuse-shadows.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815838" y="4874833"/>
            <a:ext cx="691274" cy="625439"/>
          </a:xfrm>
          <a:prstGeom prst="rect">
            <a:avLst/>
          </a:prstGeom>
          <a:noFill/>
          <a:extLst>
            <a:ext uri="{909E8E84-426E-40DD-AFC4-6F175D3DCCD1}">
              <a14:hiddenFill xmlns:a14="http://schemas.microsoft.com/office/drawing/2010/main">
                <a:solidFill>
                  <a:srgbClr val="FFFFFF"/>
                </a:solidFill>
              </a14:hiddenFill>
            </a:ext>
          </a:extLst>
        </p:spPr>
      </p:pic>
      <p:pic>
        <p:nvPicPr>
          <p:cNvPr id="7187" name="Picture 19" descr="http://us.cdn4.123rf.com/168nwm/coramax/coramax1208/coramax120801756/14815598-3d-people--men--person-with-pointer-in-hand-close-to-blackboard-concept-of-education-and-learning.jp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4220" y="5527715"/>
            <a:ext cx="921554" cy="6801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08414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971600" y="548680"/>
            <a:ext cx="7128792" cy="5256584"/>
          </a:xfrm>
        </p:spPr>
        <p:txBody>
          <a:bodyPr>
            <a:normAutofit/>
          </a:bodyPr>
          <a:lstStyle/>
          <a:p>
            <a:pPr>
              <a:lnSpc>
                <a:spcPct val="150000"/>
              </a:lnSpc>
            </a:pPr>
            <a:r>
              <a:rPr lang="es-MX" b="1" dirty="0" smtClean="0">
                <a:solidFill>
                  <a:srgbClr val="986918"/>
                </a:solidFill>
              </a:rPr>
              <a:t>¿</a:t>
            </a:r>
            <a:r>
              <a:rPr lang="es-MX" b="1" dirty="0">
                <a:solidFill>
                  <a:srgbClr val="986918"/>
                </a:solidFill>
              </a:rPr>
              <a:t>Qué pueden hacer los ciudadanos</a:t>
            </a:r>
            <a:r>
              <a:rPr lang="es-MX" b="1" dirty="0" smtClean="0">
                <a:solidFill>
                  <a:srgbClr val="986918"/>
                </a:solidFill>
              </a:rPr>
              <a:t>?</a:t>
            </a:r>
          </a:p>
          <a:p>
            <a:pPr algn="just">
              <a:lnSpc>
                <a:spcPct val="150000"/>
              </a:lnSpc>
            </a:pPr>
            <a:endParaRPr lang="es-MX" sz="1600" b="1" dirty="0" smtClean="0">
              <a:solidFill>
                <a:srgbClr val="0070C0"/>
              </a:solidFill>
            </a:endParaRPr>
          </a:p>
          <a:p>
            <a:pPr algn="just">
              <a:lnSpc>
                <a:spcPct val="150000"/>
              </a:lnSpc>
            </a:pPr>
            <a:r>
              <a:rPr lang="es-MX" sz="1600" b="1" dirty="0" smtClean="0">
                <a:solidFill>
                  <a:schemeClr val="tx1"/>
                </a:solidFill>
              </a:rPr>
              <a:t>Visitar la página en la cual se encuentra la información presupuestal del municipio: </a:t>
            </a:r>
          </a:p>
          <a:p>
            <a:pPr algn="just">
              <a:lnSpc>
                <a:spcPct val="150000"/>
              </a:lnSpc>
            </a:pPr>
            <a:endParaRPr lang="es-MX" sz="1600" b="1" dirty="0">
              <a:solidFill>
                <a:schemeClr val="tx1"/>
              </a:solidFill>
            </a:endParaRPr>
          </a:p>
          <a:p>
            <a:pPr algn="just">
              <a:lnSpc>
                <a:spcPct val="150000"/>
              </a:lnSpc>
            </a:pPr>
            <a:r>
              <a:rPr lang="es-MX" sz="1600" b="1" dirty="0" smtClean="0">
                <a:solidFill>
                  <a:schemeClr val="tx1"/>
                </a:solidFill>
              </a:rPr>
              <a:t>____________________________ </a:t>
            </a:r>
            <a:r>
              <a:rPr lang="es-MX" sz="1600" b="1" dirty="0" smtClean="0">
                <a:solidFill>
                  <a:srgbClr val="FF0000"/>
                </a:solidFill>
              </a:rPr>
              <a:t>(poner aquí la página del municipio)</a:t>
            </a:r>
          </a:p>
          <a:p>
            <a:pPr algn="just">
              <a:lnSpc>
                <a:spcPct val="150000"/>
              </a:lnSpc>
            </a:pPr>
            <a:r>
              <a:rPr lang="es-MX" sz="1600" b="1" dirty="0">
                <a:solidFill>
                  <a:schemeClr val="tx1"/>
                </a:solidFill>
                <a:hlinkClick r:id="rId2"/>
              </a:rPr>
              <a:t>http://</a:t>
            </a:r>
            <a:r>
              <a:rPr lang="es-MX" sz="1600" b="1" dirty="0" smtClean="0">
                <a:solidFill>
                  <a:schemeClr val="tx1"/>
                </a:solidFill>
                <a:hlinkClick r:id="rId2"/>
              </a:rPr>
              <a:t>187.216.63.227/Transparencia/Consultapreg.aspx</a:t>
            </a:r>
            <a:endParaRPr lang="es-MX" sz="1600" b="1" dirty="0" smtClean="0">
              <a:solidFill>
                <a:schemeClr val="tx1"/>
              </a:solidFill>
            </a:endParaRPr>
          </a:p>
          <a:p>
            <a:pPr algn="just">
              <a:lnSpc>
                <a:spcPct val="150000"/>
              </a:lnSpc>
            </a:pPr>
            <a:r>
              <a:rPr lang="es-MX" sz="1600" b="1" dirty="0">
                <a:solidFill>
                  <a:schemeClr val="tx1"/>
                </a:solidFill>
                <a:hlinkClick r:id="rId3"/>
              </a:rPr>
              <a:t>http://</a:t>
            </a:r>
            <a:r>
              <a:rPr lang="es-MX" sz="1600" b="1" dirty="0" smtClean="0">
                <a:solidFill>
                  <a:schemeClr val="tx1"/>
                </a:solidFill>
                <a:hlinkClick r:id="rId3"/>
              </a:rPr>
              <a:t>187.216.63.227/Transparencia/Consultadoc.aspx</a:t>
            </a:r>
            <a:endParaRPr lang="es-MX" sz="1600" b="1" dirty="0" smtClean="0">
              <a:solidFill>
                <a:schemeClr val="tx1"/>
              </a:solidFill>
            </a:endParaRPr>
          </a:p>
          <a:p>
            <a:pPr algn="just">
              <a:lnSpc>
                <a:spcPct val="150000"/>
              </a:lnSpc>
            </a:pPr>
            <a:r>
              <a:rPr lang="es-MX" sz="1600" b="1" dirty="0" smtClean="0">
                <a:solidFill>
                  <a:schemeClr val="tx1"/>
                </a:solidFill>
                <a:hlinkClick r:id="rId4"/>
              </a:rPr>
              <a:t>http</a:t>
            </a:r>
            <a:r>
              <a:rPr lang="es-MX" sz="1600" b="1" dirty="0">
                <a:solidFill>
                  <a:schemeClr val="tx1"/>
                </a:solidFill>
                <a:hlinkClick r:id="rId4"/>
              </a:rPr>
              <a:t>://transparencia.asecoahuila.gob.mx</a:t>
            </a:r>
            <a:r>
              <a:rPr lang="es-MX" sz="1600" b="1" dirty="0" smtClean="0">
                <a:solidFill>
                  <a:schemeClr val="tx1"/>
                </a:solidFill>
                <a:hlinkClick r:id="rId4"/>
              </a:rPr>
              <a:t>/</a:t>
            </a:r>
            <a:endParaRPr lang="es-MX" sz="1600" b="1" dirty="0" smtClean="0">
              <a:solidFill>
                <a:schemeClr val="tx1"/>
              </a:solidFill>
            </a:endParaRPr>
          </a:p>
          <a:p>
            <a:pPr algn="just">
              <a:lnSpc>
                <a:spcPct val="150000"/>
              </a:lnSpc>
            </a:pPr>
            <a:endParaRPr lang="es-MX" sz="1600" b="1" dirty="0" smtClean="0">
              <a:solidFill>
                <a:schemeClr val="tx1"/>
              </a:solidFill>
            </a:endParaRPr>
          </a:p>
          <a:p>
            <a:pPr algn="just">
              <a:lnSpc>
                <a:spcPct val="150000"/>
              </a:lnSpc>
            </a:pPr>
            <a:endParaRPr lang="es-MX" sz="1600" b="1" dirty="0">
              <a:solidFill>
                <a:schemeClr val="tx1"/>
              </a:solidFill>
            </a:endParaRPr>
          </a:p>
          <a:p>
            <a:pPr algn="just">
              <a:lnSpc>
                <a:spcPct val="150000"/>
              </a:lnSpc>
            </a:pPr>
            <a:endParaRPr lang="es-MX" sz="1600" b="1" dirty="0">
              <a:solidFill>
                <a:srgbClr val="0070C0"/>
              </a:solidFill>
            </a:endParaRPr>
          </a:p>
          <a:p>
            <a:endParaRPr lang="es-MX" dirty="0">
              <a:solidFill>
                <a:srgbClr val="0070C0"/>
              </a:solidFill>
            </a:endParaRPr>
          </a:p>
        </p:txBody>
      </p:sp>
      <p:sp>
        <p:nvSpPr>
          <p:cNvPr id="3" name="AutoShape 2" descr="data:image/jpeg;base64,/9j/4AAQSkZJRgABAQAAAQABAAD/2wCEAAkGBxQTERUUEBAUFBQUFBUVFBUTFRQVFRQVGBUWGBQVFBYYHCggGBolHRQUITEhJSkrLi4uGB8zODMsNygtLisBCgoKDg0OGhAQGCwcHBwsLCwsLCwsLCwsLCwsKywsLCwsLCwsKywsLCwsMSwsLSwsLCwsLCwrLCwtLCssKywsLP/AABEIANkA6QMBIgACEQEDEQH/xAAcAAEAAgMBAQEAAAAAAAAAAAAABAUCAwYBBwj/xABDEAABAwEFBAgDBQYEBwEAAAABAAIDEQQFEiExQVFhcQYTIjKBkaGxQsHRFCNScvAHFTOSsuFDU2LCJGNzgtLi8Rb/xAAYAQEAAwEAAAAAAAAAAAAAAAAAAQIDBP/EACIRAQEAAgICAwADAQAAAAAAAAABAhESIQMxE0FRQmGxIv/aAAwDAQACEQMRAD8A+4oiICIiAiIgIiICIiAiIgIiICIiAiIgIiICLwlYlx2BBmi1EO3rW6Vw1AKCSi0RWoHI5Hj8it6AiIgIiICIiAiIgIiICIiAiIgISvCvKIPDKFh9pbtNOYW2ijWxoogktcDoar1UPXlhq0+Gw81bWK1CRtRyI3FBIRFiSg9LgFgJQTQVXi9HBBlRZLEFZICwlGSzWqQoIU8aysdqIOFx/KfkVlIoVoagu0UewzY2AnXQ8wpCAiIgIiICIiAiIgIiICIvCgwL160qH1qdetJhtnckx7slW2qVezWpVtonVp49RHNrtEqxuq24Jhnk7snx0PmoNpmUAz5jms8ppeXb6O4rF7lgX5+S1yPUzFW5dsZHraHKvmmoRzClNcp0naQHLYHKMCvQ5UqyQXLS5yxLli4qEsHlRZlIcVGmKDfczu+OIPnX6KzVZcze+eQ9/qrNAREQEREBERAREQEREBERBSzvoSNxUd06l35ZzTG0aDtAbt65p9tG9dXisrn8m4sZZ1CnnUOS2cVDltS2sYyt1omWN2xGSVjB8Th5ak+VVXvmqu16H3QWDrpBRzh2AdQ07TxPtzXJ5HTguZ3UefD2Wp71nejaUf4H5FQTMtMMdzbDO8c7Gi2lS7JaMTQfPntUC0vUKz2zq3Z9068DvTKaaY3bpQ9ZYlBjnB2rYJljlGsqViXhco3XLwyqi7a96izPWMk63XbZ+sdiPdB/mP0QWV3w4WCupzPj+gpKIgIiICIiAiIgIiIC8J3r1RL0ZWJ3Ch8iglVXq5RspGjiORK3st8g+M+OajadJnSG3zwBskNn+0Rt/ixsNJg38cQOTyNrcjuqqG12CC1NbJZZOqklBc2ORro8WurHCrDlyOvFXLb2ftAPmFwPSK6WyWzrIiYJg0kSMFSdKY698ZkU14q2NVyiHeTpYHmOZha4eII2EEZEKG638D5LoLJZ3vbScNDwaVYatd/qFcxXcrBl1Mp2mg811S2xz2SVadGeiYZhltBD3ZFrAasbtBJ+I+nNdeuFsgEWUcsjBsaHnCP+05LoLmvcvd1clMXwu0xU1BG9c+WOU7rbHKXqLiRgIIIqDkVzF5ROhOdSw913yO4rqVhLGHAhwBByIOYKnx+S4X+keTxzOOIltirbVaArS/rmDH/8PIDXWMmpZxB3cCuVvWzzM0bXlmujOzKcoxwll1U2G+nRGmrdx2cirm7b4E1era8loq4BpNBxIyXJXHdjJHYrdOYGA5MDXYn7+1Qho9V9Ouy32GGMMgmhawbA9tSd5qak8SuW5OiYqV14gbVGlvpoyrmru+J7PMBgfE94OwgmlDWvDRc8+7HE0Zl+UAeya62nfelxcdnNoq5xoxpoR8TjrTgF1TGAAACgGgC4mwRy2d2RodoOjuDgutu+3CQbnDVu7iN4VUpaIiAiIgIiICIiAiIgLCdlWuG8EeizRByNUWVqbhe4bnEeq0l6qlsVLezaTsO9pHkrTrFW3uc43bngeeSnH2i3pMsTBqVnNIoZlotUk2WQc51aBrRUnWp12UXdrpx7Ud/3y6GRmVWucGnhXaruG2FpY9vwkOHgud6SPEzBFGRrieXAVa8ZNFRU0FTpvUy7XhkTWySAkClW1pTZrwWdvuVpJ9x9ajna4Va4Ea5EFU98XwGigdQep5L53dtqs1mdJIwF0riSHONQ0HUMGg56qZ0Ykfa7T1kgPVR5gnRz/hA5a+AUePDGd08mddayHgtNssOLNtK7a7RuB2eStC1QJ5j1zGDbUnkB/wDFtbLO2WO/cczbLHJHnI5mHMuZTYATk4mpOSn3f0OkfGyVk7B1jGvAwOoMQBpWvHcsem5Aj8FZdF+l9l+zwRy2iOOURNaWuNKYeyKk5AmlacVx5e3XPTXYLkkheete1xIFMNchU1rUcFd2Fg02hZSyB7y5pDhlQgggimwjxUeKWkwGxwp4j9FX/ir9pN9QVFd1D5KDFVpDm6j14Hgru0MxMVNCNm7JZNF9BKHNDht/RC2KsuuShLDtzHzVmgIiICIiAi8WLpmjVw80Rtmi0G1s3+QKw+3N2AnwU8arzx/UpeOdTVRxaidGOWL5XEt7G3aRuKcannK5u+30mdsxAOHiP7KuMysOmVQ5jiAMQpruNf8Acuehmz4bfkmlbasOsVffkrhFVtMjU19Pmtwl/XgVGvR1YnDkp0iXtvtLnENLMOYBNeIBWiO0ujcDIAW5g0qCMjoQajw3LfG/7qOjSSWN9BT3CwfYJH98YRu2+X1XTL0xs30qL/fPK7su7LR/ikuNanuuwNJFKaqgsj3vmET3NFQTUV2HTVddeUTqdkUNdo2Z12clx9qDo7TZ3uIp1uE0yyNBu4lZ5e2uHrTZf1k6ksDXYsdc3Cn4aUFcu8uu6GyysgJaG0xE7+e1UXTGIl8XVtLqONAASadmmnJXfR8TMgwuhc3Fi7zXA58+Ct45N9qeXdjrP3j91jpnpTZWtP7qBYZZnz4gG5M4bSOPBSZbuc2z0e4DQ5cTXJao5nws+7a3MDM0qRsrmpzyhhjdOe6aWh57MlK1plyXzK/XAPy1ou7v+Z0jqupUVrTSuxfPekeUg4hc8vbezp9o/ZfaMd2w72mRp8JX/IhXtvNCCNQargP2L3hWKaAnNrhI3k4YXU5Fg/mX0eSAvIaNvttV76UxW9lfjjB3iqqpWUkPHNWwAY0NGgFFVSOq8nwWTV5jwuDtx9Nvor0FUcrclZ3dJWNvDLyyQSUREBQprUa0b5qaos1mrmFbHW+2Xl5a/wCUN7ydSSsKLa+IjUFayuia+nFbftisSVmvKKyNsPtDxo4+/usX3k8UJANDXSmwj5rMtWuRipcI0nkyn2or8vOWTDlH2SSMiDmKEVLj7LmeveDRwoBteR6uBoPJdnaLKDsUJ93jYKcvoqcGnzVRNe4CpBpvb2hoR8Nd+pWE8uJhDSDyIpxz02q1tF0AgilKgglpLTnvpqosd2SNFGvxbDiqHlu7Hnl+qqtwq08mNYWFzwGlgrgNKVFKgk7TxVm68JCM4gORB93Kj6q1Mq2LC1pJJx0edKDOh3DnRZfZrWaVnDchXCNfICi2wtk0plZve1nbX1d2BiFPiwihqa7uCrp4W1Bniq0GoLQHUIzBNCXbNg1Uae7XmoktjquIAAoDroKn6qW7oXOxmPDNJpliYXbdlFXKrY2X1/iTaulEberbHZ34Rt7A3ZuGKo04qYOk32hrmso00xAEbtMxlnp4qPN0fZBY3PtLAJpHBjGvcCIwXDPdioCa7Ml7fsEEMML4Hwh1MEjWOZiOLMEgZmhy8RuWXJvx66SJbRK6HCdRQUy0By27vZaXxPLAHOOgFMt3BQrHeYJzV3FIHBRbKmTTmLxstGr5z0tj7TTxK+t3tF2SubFrs4aIprpFtcX5Flet7RDRoMhUgVqBmFETXOfs1txitsWtJD1RA24+7l+YNX6Is8WBtT3j6KruboxY7JR1nsscb6d7N7xXUB7qup4qbaZ/NTbvpEmmu2WmmQ1PotEDFiGZ1UljVVZg8ZKTc57Lhud7gLRIFtub4+Y9kFkiIgIiICxLAdQFkiDUbO38IWJsjd3qVvRTyqtwxv0jGxt4rXNYgATU5A7vopqwl7p5H2U8r+q/Fh+OGtd6PBIAbruP1VTe1/yxhuEMzcBm06E81KvEdo81SX02uHmE539Piw/Gu9+lNoYSGYNtOxXltXKy9OLaSQZmsO4RMBHmCujis5fb4mj/AD4/LG0n0X2a02SN4PWRsf8Ama13uFPOnxY/j5OLwlwtxSOPZbXQZ0FdFUW+1OqSXPIAJpiOdNitLSKlVNoYC6h0OR5HIqu6tMZPpzjppLS7CG4WnMjhxO1dRdENojYWttUzGEUIbI8DwFcvBXlr6KwWObq4HyPqxpeZC0kZmgFGjZn4hRr3nDG56DclpIrHxxh1XAvd+J5LifErKSziQUbF46K9ui4sRBcKk+i6GSysjFGtA4qFnAsuCetRLhG4ivrVXd1tkYaPeCN9CrSd4CgT2oBBIt8nZzU3oIW/e4Ymtc3J01e0cRqGDcAGkmh3Li7yvxgIaZGtqQKmtG1OpoCaBfWOi9ihjszBBI2VjhiMjSCJHHVwI2ZUpwQbIXGuEA0OYG0De7mdn6EG2uMctJZGfefw2gEENbQOxE65uG7WivcDWYnmgFKuJOQAGZ8guLsgNstbpnj7qGjqHgCYYzxoS8je6mxTEV0EakNC0WePJSQEpGqbRb7pZRhP4nE/L5LRKK0A1OSs42YQANAKKEskREBERAREQEREBYyHI8lkq+9Yy4spWge0mnMaoOKvMdo81SXsO7z+Svr0HbdzVFew7vj7FBs6PTht5xFwFDIW573Mc1vqQvrRC+f3F0UkfJFaC5rW42SjUuIBDhls0XWdJb0Fngc4d93ZYP8AUdvhqg+ZW8UcQNhI8ioNkY10rA80aXsDjuBcKqWx1MyqgkuLgONEHdX0K2yc1r2m+FI2CnouevNmJ7Rvc33Cuo5TJV7hRzu0eZ1Ve6MGZo/1V8s0HX3QygrwVN0ntj44pHsAc5rSQDoSN6vruZRp5KivtrXUa7Nr3NaRpUOcARXZqg4v952p4q9jW/lBPrVRpmvd33nzp6BdzH0eillIhY8sp2GGQ0La/wAWR2rWn4W5k6ncJp/Z+w69U3k17v6nLTeMZayr5XNYmbSFldV6S2JxfZbRg2uZ3o3/AJ2aHnkdxC+qx/s5h2yeTAPbNTY+g0A+J3k0/wBQKXKJ4VTHpa612SFojpLKB1sYDhU1IZGA7PC6gcdgbUVNV09ku8WeyiOtXuNXu/E9xq8+6k3ZckMBrGztaYjStOFMh4BZXiauY3m4+w+aouRNyXpWZC0zyUBKipe2N1ZTwaT6gKxVVc7auc7hTzNfkrVAREQEREBERAREQF4ULlqdOEHC3qO27mqe3srT9bCrm9u+7mqufUIJUl9WyKKOCB8TQGDtYDJKARkAO74lQpbLPhxTOlmc41Je7ERlsaMmDgFcSz02bB7BaTbSgp4bEZTTTePqrGC5Ws1zWXX9rFTM6nfzW37fwCD2VgAoAqxkJEzSBtPsVPday6oDKHYaaealXfYy4gnM7TSnoEF3Yndhcn0mfV8bdjpWA+eXrRda+TC3CFynSBvaiP8Azo/6gg7LorFSJzvidI+p/KcIHLI+ZV0uauO8Gsio57W/eS94gf4jt6nDpHZttphr/wBVlfKqC3RVX/6Ozf57c9NaHkaUU2y26OT+FKx/5XB1OdEEhVx7UrjuoPr7lWKrbEagu/ESfMoNzlT2+1Avwg5DXnuVpaTRp5LnbRZ+rmc3ZWreLTmPp4ILKw2jq31Pddk75HwXQLnIhUK1uyarcJ1b6t2fRBOREQEREBERAWqeYNFXGi2qDelnLhkdPJBAtN6/hb4n6KPZ5ZZHjDoCK5CgFdpWiVtEs9sczJpyOoQU15ucXu7JyJ0z2qrvcuiaHuaQKjMhWFraeuccTsJPaFTmPAhc/f0Li6pc4sr2WlzqDwJKnSu7+LixXi2QCru1tByI8FIIB0XJ2QYcwrKC2mtBU8BmfRErnql4Yl7ZLK91CQRuH1U58BUJSbks7XNoe8DmNqvH2drW0aKb1yEjSDlUHeFpnmkdkXvI3FxIQX1ttrG6uqdzcyqR8vWuaDGKBwcO0a9k1rkNclDwnct1neWuB3FBg2xtL3OwR4i53aLSXd40zqFPjhP4yOX/ALVUO1TdU8lwcY3HE1zQXUrq0gZ61PivBfEY2uPJjvmFKFo2wg/Gf5Y//FR3XeYnFzWBwJBJYMEgIrRwLaUOZzbhOZ10Wqz3xiNI4ZXc+rYPNzwpf22an8Fg/PM0f0tcnZ0sbD0heR1b6yBwIZKA0OrTSQCgqN4A2dkZlX1kbRgXGWJ7jO0ubE2ta9W97id1atAK7SE9kIMLV3TyUHpRgDWuL2h7SBhqMTmnWg1y181Ktx7DqakUC5mC4xWrjn6qEraxPqFYWXKRvGoPKlfkFCs0IbkFNg/iM5n2KC1REQEREBERAREQRLRd0b+8wV3jI+igv6PM+GSRviCPZXKIOdf0XBNeuPi3+61S9EGO77q+B+q6dEHMM6HQj4a+A+imwXHGzuxgK6RBWfYuCxdYAditUQUj7oB2LUbkC6BEFALlbuWLrkYdWroV5RBzH7haNC4cK5eRXn7maN/nT2XTloWL4QUHKzWBjRmCeFSa+ZWiOyYj2Y2jwqVfzwYX1eOzv2DnuU+MADsjyQU9huWhxOyVm5gGi2OK1k70EK3g0FBXPTRRWl22N3gWH/cptoOKgbma6DNSobOdqCujJ/y3+QPsSpVnjJc04TQGpqKbKfNWDYwFmgIiICIiAiIgIiICIiAiIgIiICIiAiIgIiICIiAtRszDqxv8oW1EGoWdn4G+QWQhb+EeQWaIFEREBERAREQf/9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5" name="AutoShape 4" descr="data:image/jpeg;base64,/9j/4AAQSkZJRgABAQAAAQABAAD/2wCEAAkGBxQTERUUEBAUFBQUFBUVFBUTFRQVFRQVGBUWGBQVFBYYHCggGBolHRQUITEhJSkrLi4uGB8zODMsNygtLisBCgoKDg0OGhAQGCwcHBwsLCwsLCwsLCwsLCwsKywsLCwsLCwsKywsLCwsMSwsLSwsLCwsLCwrLCwtLCssKywsLP/AABEIANkA6QMBIgACEQEDEQH/xAAcAAEAAgMBAQEAAAAAAAAAAAAABAUCAwYBBwj/xABDEAABAwEFBAgDBQYEBwEAAAABAAIDEQQFEiExQVFhcQYTIjKBkaGxQsHRFCNScvAHFTOSsuFDU2LCJGNzgtLi8Rb/xAAYAQEAAwEAAAAAAAAAAAAAAAAAAQIDBP/EACIRAQEAAgICAwADAQAAAAAAAAABAhESIQMxE0FRQmGxIv/aAAwDAQACEQMRAD8A+4oiICIiAiIgIiICIiAiIgIiICIiAiIgIiICLwlYlx2BBmi1EO3rW6Vw1AKCSi0RWoHI5Hj8it6AiIgIiICIiAiIgIiICIiAiIgISvCvKIPDKFh9pbtNOYW2ijWxoogktcDoar1UPXlhq0+Gw81bWK1CRtRyI3FBIRFiSg9LgFgJQTQVXi9HBBlRZLEFZICwlGSzWqQoIU8aysdqIOFx/KfkVlIoVoagu0UewzY2AnXQ8wpCAiIgIiICIiAiIgIiICIvCgwL160qH1qdetJhtnckx7slW2qVezWpVtonVp49RHNrtEqxuq24Jhnk7snx0PmoNpmUAz5jms8ppeXb6O4rF7lgX5+S1yPUzFW5dsZHraHKvmmoRzClNcp0naQHLYHKMCvQ5UqyQXLS5yxLli4qEsHlRZlIcVGmKDfczu+OIPnX6KzVZcze+eQ9/qrNAREQEREBERAREQEREBERBSzvoSNxUd06l35ZzTG0aDtAbt65p9tG9dXisrn8m4sZZ1CnnUOS2cVDltS2sYyt1omWN2xGSVjB8Th5ak+VVXvmqu16H3QWDrpBRzh2AdQ07TxPtzXJ5HTguZ3UefD2Wp71nejaUf4H5FQTMtMMdzbDO8c7Gi2lS7JaMTQfPntUC0vUKz2zq3Z9068DvTKaaY3bpQ9ZYlBjnB2rYJljlGsqViXhco3XLwyqi7a96izPWMk63XbZ+sdiPdB/mP0QWV3w4WCupzPj+gpKIgIiICIiAiIgIiIC8J3r1RL0ZWJ3Ch8iglVXq5RspGjiORK3st8g+M+OajadJnSG3zwBskNn+0Rt/ixsNJg38cQOTyNrcjuqqG12CC1NbJZZOqklBc2ORro8WurHCrDlyOvFXLb2ftAPmFwPSK6WyWzrIiYJg0kSMFSdKY698ZkU14q2NVyiHeTpYHmOZha4eII2EEZEKG638D5LoLJZ3vbScNDwaVYatd/qFcxXcrBl1Mp2mg811S2xz2SVadGeiYZhltBD3ZFrAasbtBJ+I+nNdeuFsgEWUcsjBsaHnCP+05LoLmvcvd1clMXwu0xU1BG9c+WOU7rbHKXqLiRgIIIqDkVzF5ROhOdSw913yO4rqVhLGHAhwBByIOYKnx+S4X+keTxzOOIltirbVaArS/rmDH/8PIDXWMmpZxB3cCuVvWzzM0bXlmujOzKcoxwll1U2G+nRGmrdx2cirm7b4E1era8loq4BpNBxIyXJXHdjJHYrdOYGA5MDXYn7+1Qho9V9Ouy32GGMMgmhawbA9tSd5qak8SuW5OiYqV14gbVGlvpoyrmru+J7PMBgfE94OwgmlDWvDRc8+7HE0Zl+UAeya62nfelxcdnNoq5xoxpoR8TjrTgF1TGAAACgGgC4mwRy2d2RodoOjuDgutu+3CQbnDVu7iN4VUpaIiAiIgIiICIiAiIgLCdlWuG8EeizRByNUWVqbhe4bnEeq0l6qlsVLezaTsO9pHkrTrFW3uc43bngeeSnH2i3pMsTBqVnNIoZlotUk2WQc51aBrRUnWp12UXdrpx7Ud/3y6GRmVWucGnhXaruG2FpY9vwkOHgud6SPEzBFGRrieXAVa8ZNFRU0FTpvUy7XhkTWySAkClW1pTZrwWdvuVpJ9x9ajna4Va4Ea5EFU98XwGigdQep5L53dtqs1mdJIwF0riSHONQ0HUMGg56qZ0Ykfa7T1kgPVR5gnRz/hA5a+AUePDGd08mddayHgtNssOLNtK7a7RuB2eStC1QJ5j1zGDbUnkB/wDFtbLO2WO/cczbLHJHnI5mHMuZTYATk4mpOSn3f0OkfGyVk7B1jGvAwOoMQBpWvHcsem5Aj8FZdF+l9l+zwRy2iOOURNaWuNKYeyKk5AmlacVx5e3XPTXYLkkheete1xIFMNchU1rUcFd2Fg02hZSyB7y5pDhlQgggimwjxUeKWkwGxwp4j9FX/ir9pN9QVFd1D5KDFVpDm6j14Hgru0MxMVNCNm7JZNF9BKHNDht/RC2KsuuShLDtzHzVmgIiICIiAi8WLpmjVw80Rtmi0G1s3+QKw+3N2AnwU8arzx/UpeOdTVRxaidGOWL5XEt7G3aRuKcannK5u+30mdsxAOHiP7KuMysOmVQ5jiAMQpruNf8Acuehmz4bfkmlbasOsVffkrhFVtMjU19Pmtwl/XgVGvR1YnDkp0iXtvtLnENLMOYBNeIBWiO0ujcDIAW5g0qCMjoQajw3LfG/7qOjSSWN9BT3CwfYJH98YRu2+X1XTL0xs30qL/fPK7su7LR/ikuNanuuwNJFKaqgsj3vmET3NFQTUV2HTVddeUTqdkUNdo2Z12clx9qDo7TZ3uIp1uE0yyNBu4lZ5e2uHrTZf1k6ksDXYsdc3Cn4aUFcu8uu6GyysgJaG0xE7+e1UXTGIl8XVtLqONAASadmmnJXfR8TMgwuhc3Fi7zXA58+Ct45N9qeXdjrP3j91jpnpTZWtP7qBYZZnz4gG5M4bSOPBSZbuc2z0e4DQ5cTXJao5nws+7a3MDM0qRsrmpzyhhjdOe6aWh57MlK1plyXzK/XAPy1ou7v+Z0jqupUVrTSuxfPekeUg4hc8vbezp9o/ZfaMd2w72mRp8JX/IhXtvNCCNQargP2L3hWKaAnNrhI3k4YXU5Fg/mX0eSAvIaNvttV76UxW9lfjjB3iqqpWUkPHNWwAY0NGgFFVSOq8nwWTV5jwuDtx9Nvor0FUcrclZ3dJWNvDLyyQSUREBQprUa0b5qaos1mrmFbHW+2Xl5a/wCUN7ydSSsKLa+IjUFayuia+nFbftisSVmvKKyNsPtDxo4+/usX3k8UJANDXSmwj5rMtWuRipcI0nkyn2or8vOWTDlH2SSMiDmKEVLj7LmeveDRwoBteR6uBoPJdnaLKDsUJ93jYKcvoqcGnzVRNe4CpBpvb2hoR8Nd+pWE8uJhDSDyIpxz02q1tF0AgilKgglpLTnvpqosd2SNFGvxbDiqHlu7Hnl+qqtwq08mNYWFzwGlgrgNKVFKgk7TxVm68JCM4gORB93Kj6q1Mq2LC1pJJx0edKDOh3DnRZfZrWaVnDchXCNfICi2wtk0plZve1nbX1d2BiFPiwihqa7uCrp4W1Bniq0GoLQHUIzBNCXbNg1Uae7XmoktjquIAAoDroKn6qW7oXOxmPDNJpliYXbdlFXKrY2X1/iTaulEberbHZ34Rt7A3ZuGKo04qYOk32hrmso00xAEbtMxlnp4qPN0fZBY3PtLAJpHBjGvcCIwXDPdioCa7Ml7fsEEMML4Hwh1MEjWOZiOLMEgZmhy8RuWXJvx66SJbRK6HCdRQUy0By27vZaXxPLAHOOgFMt3BQrHeYJzV3FIHBRbKmTTmLxstGr5z0tj7TTxK+t3tF2SubFrs4aIprpFtcX5Flet7RDRoMhUgVqBmFETXOfs1txitsWtJD1RA24+7l+YNX6Is8WBtT3j6KruboxY7JR1nsscb6d7N7xXUB7qup4qbaZ/NTbvpEmmu2WmmQ1PotEDFiGZ1UljVVZg8ZKTc57Lhud7gLRIFtub4+Y9kFkiIgIiICxLAdQFkiDUbO38IWJsjd3qVvRTyqtwxv0jGxt4rXNYgATU5A7vopqwl7p5H2U8r+q/Fh+OGtd6PBIAbruP1VTe1/yxhuEMzcBm06E81KvEdo81SX02uHmE539Piw/Gu9+lNoYSGYNtOxXltXKy9OLaSQZmsO4RMBHmCujis5fb4mj/AD4/LG0n0X2a02SN4PWRsf8Ama13uFPOnxY/j5OLwlwtxSOPZbXQZ0FdFUW+1OqSXPIAJpiOdNitLSKlVNoYC6h0OR5HIqu6tMZPpzjppLS7CG4WnMjhxO1dRdENojYWttUzGEUIbI8DwFcvBXlr6KwWObq4HyPqxpeZC0kZmgFGjZn4hRr3nDG56DclpIrHxxh1XAvd+J5LifErKSziQUbF46K9ui4sRBcKk+i6GSysjFGtA4qFnAsuCetRLhG4ivrVXd1tkYaPeCN9CrSd4CgT2oBBIt8nZzU3oIW/e4Ymtc3J01e0cRqGDcAGkmh3Li7yvxgIaZGtqQKmtG1OpoCaBfWOi9ihjszBBI2VjhiMjSCJHHVwI2ZUpwQbIXGuEA0OYG0De7mdn6EG2uMctJZGfefw2gEENbQOxE65uG7WivcDWYnmgFKuJOQAGZ8guLsgNstbpnj7qGjqHgCYYzxoS8je6mxTEV0EakNC0WePJSQEpGqbRb7pZRhP4nE/L5LRKK0A1OSs42YQANAKKEskREBERAREQEREBYyHI8lkq+9Yy4spWge0mnMaoOKvMdo81SXsO7z+Svr0HbdzVFew7vj7FBs6PTht5xFwFDIW573Mc1vqQvrRC+f3F0UkfJFaC5rW42SjUuIBDhls0XWdJb0Fngc4d93ZYP8AUdvhqg+ZW8UcQNhI8ioNkY10rA80aXsDjuBcKqWx1MyqgkuLgONEHdX0K2yc1r2m+FI2CnouevNmJ7Rvc33Cuo5TJV7hRzu0eZ1Ve6MGZo/1V8s0HX3QygrwVN0ntj44pHsAc5rSQDoSN6vruZRp5KivtrXUa7Nr3NaRpUOcARXZqg4v952p4q9jW/lBPrVRpmvd33nzp6BdzH0eillIhY8sp2GGQ0La/wAWR2rWn4W5k6ncJp/Z+w69U3k17v6nLTeMZayr5XNYmbSFldV6S2JxfZbRg2uZ3o3/AJ2aHnkdxC+qx/s5h2yeTAPbNTY+g0A+J3k0/wBQKXKJ4VTHpa612SFojpLKB1sYDhU1IZGA7PC6gcdgbUVNV09ku8WeyiOtXuNXu/E9xq8+6k3ZckMBrGztaYjStOFMh4BZXiauY3m4+w+aouRNyXpWZC0zyUBKipe2N1ZTwaT6gKxVVc7auc7hTzNfkrVAREQEREBERAREQF4ULlqdOEHC3qO27mqe3srT9bCrm9u+7mqufUIJUl9WyKKOCB8TQGDtYDJKARkAO74lQpbLPhxTOlmc41Je7ERlsaMmDgFcSz02bB7BaTbSgp4bEZTTTePqrGC5Ws1zWXX9rFTM6nfzW37fwCD2VgAoAqxkJEzSBtPsVPday6oDKHYaaealXfYy4gnM7TSnoEF3Yndhcn0mfV8bdjpWA+eXrRda+TC3CFynSBvaiP8Azo/6gg7LorFSJzvidI+p/KcIHLI+ZV0uauO8Gsio57W/eS94gf4jt6nDpHZttphr/wBVlfKqC3RVX/6Ozf57c9NaHkaUU2y26OT+FKx/5XB1OdEEhVx7UrjuoPr7lWKrbEagu/ESfMoNzlT2+1Avwg5DXnuVpaTRp5LnbRZ+rmc3ZWreLTmPp4ILKw2jq31Pddk75HwXQLnIhUK1uyarcJ1b6t2fRBOREQEREBERAWqeYNFXGi2qDelnLhkdPJBAtN6/hb4n6KPZ5ZZHjDoCK5CgFdpWiVtEs9sczJpyOoQU15ucXu7JyJ0z2qrvcuiaHuaQKjMhWFraeuccTsJPaFTmPAhc/f0Li6pc4sr2WlzqDwJKnSu7+LixXi2QCru1tByI8FIIB0XJ2QYcwrKC2mtBU8BmfRErnql4Yl7ZLK91CQRuH1U58BUJSbks7XNoe8DmNqvH2drW0aKb1yEjSDlUHeFpnmkdkXvI3FxIQX1ttrG6uqdzcyqR8vWuaDGKBwcO0a9k1rkNclDwnct1neWuB3FBg2xtL3OwR4i53aLSXd40zqFPjhP4yOX/ALVUO1TdU8lwcY3HE1zQXUrq0gZ61PivBfEY2uPJjvmFKFo2wg/Gf5Y//FR3XeYnFzWBwJBJYMEgIrRwLaUOZzbhOZ10Wqz3xiNI4ZXc+rYPNzwpf22an8Fg/PM0f0tcnZ0sbD0heR1b6yBwIZKA0OrTSQCgqN4A2dkZlX1kbRgXGWJ7jO0ubE2ta9W97id1atAK7SE9kIMLV3TyUHpRgDWuL2h7SBhqMTmnWg1y181Ktx7DqakUC5mC4xWrjn6qEraxPqFYWXKRvGoPKlfkFCs0IbkFNg/iM5n2KC1REQEREBERAREQRLRd0b+8wV3jI+igv6PM+GSRviCPZXKIOdf0XBNeuPi3+61S9EGO77q+B+q6dEHMM6HQj4a+A+imwXHGzuxgK6RBWfYuCxdYAditUQUj7oB2LUbkC6BEFALlbuWLrkYdWroV5RBzH7haNC4cK5eRXn7maN/nT2XTloWL4QUHKzWBjRmCeFSa+ZWiOyYj2Y2jwqVfzwYX1eOzv2DnuU+MADsjyQU9huWhxOyVm5gGi2OK1k70EK3g0FBXPTRRWl22N3gWH/cptoOKgbma6DNSobOdqCujJ/y3+QPsSpVnjJc04TQGpqKbKfNWDYwFmgIiICIiAiIgIiICIiAiIgIiICIiAiIgIiICIiAtRszDqxv8oW1EGoWdn4G+QWQhb+EeQWaIFEREBERAREQf/9k="/>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6" name="AutoShape 6" descr="data:image/jpeg;base64,/9j/4AAQSkZJRgABAQAAAQABAAD/2wCEAAkGBxQTERUUEBAUFBQUFBUVFBUTFRQVFRQVGBUWGBQVFBYYHCggGBolHRQUITEhJSkrLi4uGB8zODMsNygtLisBCgoKDg0OGhAQGCwcHBwsLCwsLCwsLCwsLCwsKywsLCwsLCwsKywsLCwsMSwsLSwsLCwsLCwrLCwtLCssKywsLP/AABEIANkA6QMBIgACEQEDEQH/xAAcAAEAAgMBAQEAAAAAAAAAAAAABAUCAwYBBwj/xABDEAABAwEFBAgDBQYEBwEAAAABAAIDEQQFEiExQVFhcQYTIjKBkaGxQsHRFCNScvAHFTOSsuFDU2LCJGNzgtLi8Rb/xAAYAQEAAwEAAAAAAAAAAAAAAAAAAQIDBP/EACIRAQEAAgICAwADAQAAAAAAAAABAhESIQMxE0FRQmGxIv/aAAwDAQACEQMRAD8A+4oiICIiAiIgIiICIiAiIgIiICIiAiIgIiICLwlYlx2BBmi1EO3rW6Vw1AKCSi0RWoHI5Hj8it6AiIgIiICIiAiIgIiICIiAiIgISvCvKIPDKFh9pbtNOYW2ijWxoogktcDoar1UPXlhq0+Gw81bWK1CRtRyI3FBIRFiSg9LgFgJQTQVXi9HBBlRZLEFZICwlGSzWqQoIU8aysdqIOFx/KfkVlIoVoagu0UewzY2AnXQ8wpCAiIgIiICIiAiIgIiICIvCgwL160qH1qdetJhtnckx7slW2qVezWpVtonVp49RHNrtEqxuq24Jhnk7snx0PmoNpmUAz5jms8ppeXb6O4rF7lgX5+S1yPUzFW5dsZHraHKvmmoRzClNcp0naQHLYHKMCvQ5UqyQXLS5yxLli4qEsHlRZlIcVGmKDfczu+OIPnX6KzVZcze+eQ9/qrNAREQEREBERAREQEREBERBSzvoSNxUd06l35ZzTG0aDtAbt65p9tG9dXisrn8m4sZZ1CnnUOS2cVDltS2sYyt1omWN2xGSVjB8Th5ak+VVXvmqu16H3QWDrpBRzh2AdQ07TxPtzXJ5HTguZ3UefD2Wp71nejaUf4H5FQTMtMMdzbDO8c7Gi2lS7JaMTQfPntUC0vUKz2zq3Z9068DvTKaaY3bpQ9ZYlBjnB2rYJljlGsqViXhco3XLwyqi7a96izPWMk63XbZ+sdiPdB/mP0QWV3w4WCupzPj+gpKIgIiICIiAiIgIiIC8J3r1RL0ZWJ3Ch8iglVXq5RspGjiORK3st8g+M+OajadJnSG3zwBskNn+0Rt/ixsNJg38cQOTyNrcjuqqG12CC1NbJZZOqklBc2ORro8WurHCrDlyOvFXLb2ftAPmFwPSK6WyWzrIiYJg0kSMFSdKY698ZkU14q2NVyiHeTpYHmOZha4eII2EEZEKG638D5LoLJZ3vbScNDwaVYatd/qFcxXcrBl1Mp2mg811S2xz2SVadGeiYZhltBD3ZFrAasbtBJ+I+nNdeuFsgEWUcsjBsaHnCP+05LoLmvcvd1clMXwu0xU1BG9c+WOU7rbHKXqLiRgIIIqDkVzF5ROhOdSw913yO4rqVhLGHAhwBByIOYKnx+S4X+keTxzOOIltirbVaArS/rmDH/8PIDXWMmpZxB3cCuVvWzzM0bXlmujOzKcoxwll1U2G+nRGmrdx2cirm7b4E1era8loq4BpNBxIyXJXHdjJHYrdOYGA5MDXYn7+1Qho9V9Ouy32GGMMgmhawbA9tSd5qak8SuW5OiYqV14gbVGlvpoyrmru+J7PMBgfE94OwgmlDWvDRc8+7HE0Zl+UAeya62nfelxcdnNoq5xoxpoR8TjrTgF1TGAAACgGgC4mwRy2d2RodoOjuDgutu+3CQbnDVu7iN4VUpaIiAiIgIiICIiAiIgLCdlWuG8EeizRByNUWVqbhe4bnEeq0l6qlsVLezaTsO9pHkrTrFW3uc43bngeeSnH2i3pMsTBqVnNIoZlotUk2WQc51aBrRUnWp12UXdrpx7Ud/3y6GRmVWucGnhXaruG2FpY9vwkOHgud6SPEzBFGRrieXAVa8ZNFRU0FTpvUy7XhkTWySAkClW1pTZrwWdvuVpJ9x9ajna4Va4Ea5EFU98XwGigdQep5L53dtqs1mdJIwF0riSHONQ0HUMGg56qZ0Ykfa7T1kgPVR5gnRz/hA5a+AUePDGd08mddayHgtNssOLNtK7a7RuB2eStC1QJ5j1zGDbUnkB/wDFtbLO2WO/cczbLHJHnI5mHMuZTYATk4mpOSn3f0OkfGyVk7B1jGvAwOoMQBpWvHcsem5Aj8FZdF+l9l+zwRy2iOOURNaWuNKYeyKk5AmlacVx5e3XPTXYLkkheete1xIFMNchU1rUcFd2Fg02hZSyB7y5pDhlQgggimwjxUeKWkwGxwp4j9FX/ir9pN9QVFd1D5KDFVpDm6j14Hgru0MxMVNCNm7JZNF9BKHNDht/RC2KsuuShLDtzHzVmgIiICIiAi8WLpmjVw80Rtmi0G1s3+QKw+3N2AnwU8arzx/UpeOdTVRxaidGOWL5XEt7G3aRuKcannK5u+30mdsxAOHiP7KuMysOmVQ5jiAMQpruNf8Acuehmz4bfkmlbasOsVffkrhFVtMjU19Pmtwl/XgVGvR1YnDkp0iXtvtLnENLMOYBNeIBWiO0ujcDIAW5g0qCMjoQajw3LfG/7qOjSSWN9BT3CwfYJH98YRu2+X1XTL0xs30qL/fPK7su7LR/ikuNanuuwNJFKaqgsj3vmET3NFQTUV2HTVddeUTqdkUNdo2Z12clx9qDo7TZ3uIp1uE0yyNBu4lZ5e2uHrTZf1k6ksDXYsdc3Cn4aUFcu8uu6GyysgJaG0xE7+e1UXTGIl8XVtLqONAASadmmnJXfR8TMgwuhc3Fi7zXA58+Ct45N9qeXdjrP3j91jpnpTZWtP7qBYZZnz4gG5M4bSOPBSZbuc2z0e4DQ5cTXJao5nws+7a3MDM0qRsrmpzyhhjdOe6aWh57MlK1plyXzK/XAPy1ou7v+Z0jqupUVrTSuxfPekeUg4hc8vbezp9o/ZfaMd2w72mRp8JX/IhXtvNCCNQargP2L3hWKaAnNrhI3k4YXU5Fg/mX0eSAvIaNvttV76UxW9lfjjB3iqqpWUkPHNWwAY0NGgFFVSOq8nwWTV5jwuDtx9Nvor0FUcrclZ3dJWNvDLyyQSUREBQprUa0b5qaos1mrmFbHW+2Xl5a/wCUN7ydSSsKLa+IjUFayuia+nFbftisSVmvKKyNsPtDxo4+/usX3k8UJANDXSmwj5rMtWuRipcI0nkyn2or8vOWTDlH2SSMiDmKEVLj7LmeveDRwoBteR6uBoPJdnaLKDsUJ93jYKcvoqcGnzVRNe4CpBpvb2hoR8Nd+pWE8uJhDSDyIpxz02q1tF0AgilKgglpLTnvpqosd2SNFGvxbDiqHlu7Hnl+qqtwq08mNYWFzwGlgrgNKVFKgk7TxVm68JCM4gORB93Kj6q1Mq2LC1pJJx0edKDOh3DnRZfZrWaVnDchXCNfICi2wtk0plZve1nbX1d2BiFPiwihqa7uCrp4W1Bniq0GoLQHUIzBNCXbNg1Uae7XmoktjquIAAoDroKn6qW7oXOxmPDNJpliYXbdlFXKrY2X1/iTaulEberbHZ34Rt7A3ZuGKo04qYOk32hrmso00xAEbtMxlnp4qPN0fZBY3PtLAJpHBjGvcCIwXDPdioCa7Ml7fsEEMML4Hwh1MEjWOZiOLMEgZmhy8RuWXJvx66SJbRK6HCdRQUy0By27vZaXxPLAHOOgFMt3BQrHeYJzV3FIHBRbKmTTmLxstGr5z0tj7TTxK+t3tF2SubFrs4aIprpFtcX5Flet7RDRoMhUgVqBmFETXOfs1txitsWtJD1RA24+7l+YNX6Is8WBtT3j6KruboxY7JR1nsscb6d7N7xXUB7qup4qbaZ/NTbvpEmmu2WmmQ1PotEDFiGZ1UljVVZg8ZKTc57Lhud7gLRIFtub4+Y9kFkiIgIiICxLAdQFkiDUbO38IWJsjd3qVvRTyqtwxv0jGxt4rXNYgATU5A7vopqwl7p5H2U8r+q/Fh+OGtd6PBIAbruP1VTe1/yxhuEMzcBm06E81KvEdo81SX02uHmE539Piw/Gu9+lNoYSGYNtOxXltXKy9OLaSQZmsO4RMBHmCujis5fb4mj/AD4/LG0n0X2a02SN4PWRsf8Ama13uFPOnxY/j5OLwlwtxSOPZbXQZ0FdFUW+1OqSXPIAJpiOdNitLSKlVNoYC6h0OR5HIqu6tMZPpzjppLS7CG4WnMjhxO1dRdENojYWttUzGEUIbI8DwFcvBXlr6KwWObq4HyPqxpeZC0kZmgFGjZn4hRr3nDG56DclpIrHxxh1XAvd+J5LifErKSziQUbF46K9ui4sRBcKk+i6GSysjFGtA4qFnAsuCetRLhG4ivrVXd1tkYaPeCN9CrSd4CgT2oBBIt8nZzU3oIW/e4Ymtc3J01e0cRqGDcAGkmh3Li7yvxgIaZGtqQKmtG1OpoCaBfWOi9ihjszBBI2VjhiMjSCJHHVwI2ZUpwQbIXGuEA0OYG0De7mdn6EG2uMctJZGfefw2gEENbQOxE65uG7WivcDWYnmgFKuJOQAGZ8guLsgNstbpnj7qGjqHgCYYzxoS8je6mxTEV0EakNC0WePJSQEpGqbRb7pZRhP4nE/L5LRKK0A1OSs42YQANAKKEskREBERAREQEREBYyHI8lkq+9Yy4spWge0mnMaoOKvMdo81SXsO7z+Svr0HbdzVFew7vj7FBs6PTht5xFwFDIW573Mc1vqQvrRC+f3F0UkfJFaC5rW42SjUuIBDhls0XWdJb0Fngc4d93ZYP8AUdvhqg+ZW8UcQNhI8ioNkY10rA80aXsDjuBcKqWx1MyqgkuLgONEHdX0K2yc1r2m+FI2CnouevNmJ7Rvc33Cuo5TJV7hRzu0eZ1Ve6MGZo/1V8s0HX3QygrwVN0ntj44pHsAc5rSQDoSN6vruZRp5KivtrXUa7Nr3NaRpUOcARXZqg4v952p4q9jW/lBPrVRpmvd33nzp6BdzH0eillIhY8sp2GGQ0La/wAWR2rWn4W5k6ncJp/Z+w69U3k17v6nLTeMZayr5XNYmbSFldV6S2JxfZbRg2uZ3o3/AJ2aHnkdxC+qx/s5h2yeTAPbNTY+g0A+J3k0/wBQKXKJ4VTHpa612SFojpLKB1sYDhU1IZGA7PC6gcdgbUVNV09ku8WeyiOtXuNXu/E9xq8+6k3ZckMBrGztaYjStOFMh4BZXiauY3m4+w+aouRNyXpWZC0zyUBKipe2N1ZTwaT6gKxVVc7auc7hTzNfkrVAREQEREBERAREQF4ULlqdOEHC3qO27mqe3srT9bCrm9u+7mqufUIJUl9WyKKOCB8TQGDtYDJKARkAO74lQpbLPhxTOlmc41Je7ERlsaMmDgFcSz02bB7BaTbSgp4bEZTTTePqrGC5Ws1zWXX9rFTM6nfzW37fwCD2VgAoAqxkJEzSBtPsVPday6oDKHYaaealXfYy4gnM7TSnoEF3Yndhcn0mfV8bdjpWA+eXrRda+TC3CFynSBvaiP8Azo/6gg7LorFSJzvidI+p/KcIHLI+ZV0uauO8Gsio57W/eS94gf4jt6nDpHZttphr/wBVlfKqC3RVX/6Ozf57c9NaHkaUU2y26OT+FKx/5XB1OdEEhVx7UrjuoPr7lWKrbEagu/ESfMoNzlT2+1Avwg5DXnuVpaTRp5LnbRZ+rmc3ZWreLTmPp4ILKw2jq31Pddk75HwXQLnIhUK1uyarcJ1b6t2fRBOREQEREBERAWqeYNFXGi2qDelnLhkdPJBAtN6/hb4n6KPZ5ZZHjDoCK5CgFdpWiVtEs9sczJpyOoQU15ucXu7JyJ0z2qrvcuiaHuaQKjMhWFraeuccTsJPaFTmPAhc/f0Li6pc4sr2WlzqDwJKnSu7+LixXi2QCru1tByI8FIIB0XJ2QYcwrKC2mtBU8BmfRErnql4Yl7ZLK91CQRuH1U58BUJSbks7XNoe8DmNqvH2drW0aKb1yEjSDlUHeFpnmkdkXvI3FxIQX1ttrG6uqdzcyqR8vWuaDGKBwcO0a9k1rkNclDwnct1neWuB3FBg2xtL3OwR4i53aLSXd40zqFPjhP4yOX/ALVUO1TdU8lwcY3HE1zQXUrq0gZ61PivBfEY2uPJjvmFKFo2wg/Gf5Y//FR3XeYnFzWBwJBJYMEgIrRwLaUOZzbhOZ10Wqz3xiNI4ZXc+rYPNzwpf22an8Fg/PM0f0tcnZ0sbD0heR1b6yBwIZKA0OrTSQCgqN4A2dkZlX1kbRgXGWJ7jO0ubE2ta9W97id1atAK7SE9kIMLV3TyUHpRgDWuL2h7SBhqMTmnWg1y181Ktx7DqakUC5mC4xWrjn6qEraxPqFYWXKRvGoPKlfkFCs0IbkFNg/iM5n2KC1REQEREBERAREQRLRd0b+8wV3jI+igv6PM+GSRviCPZXKIOdf0XBNeuPi3+61S9EGO77q+B+q6dEHMM6HQj4a+A+imwXHGzuxgK6RBWfYuCxdYAditUQUj7oB2LUbkC6BEFALlbuWLrkYdWroV5RBzH7haNC4cK5eRXn7maN/nT2XTloWL4QUHKzWBjRmCeFSa+ZWiOyYj2Y2jwqVfzwYX1eOzv2DnuU+MADsjyQU9huWhxOyVm5gGi2OK1k70EK3g0FBXPTRRWl22N3gWH/cptoOKgbma6DNSobOdqCujJ/y3+QPsSpVnjJc04TQGpqKbKfNWDYwFmgIiICIiAiIgIiICIiAiIgIiICIiAiIgIiICIiAtRszDqxv8oW1EGoWdn4G+QWQhb+EeQWaIFEREBERAREQf/9k="/>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7" name="AutoShape 8" descr="data:image/jpeg;base64,/9j/4AAQSkZJRgABAQAAAQABAAD/2wCEAAkGBxQTERUUEBAUFBQUFBUVFBUTFRQVFRQVGBUWGBQVFBYYHCggGBolHRQUITEhJSkrLi4uGB8zODMsNygtLisBCgoKDg0OGhAQGCwcHBwsLCwsLCwsLCwsLCwsKywsLCwsLCwsKywsLCwsMSwsLSwsLCwsLCwrLCwtLCssKywsLP/AABEIANkA6QMBIgACEQEDEQH/xAAcAAEAAgMBAQEAAAAAAAAAAAAABAUCAwYBBwj/xABDEAABAwEFBAgDBQYEBwEAAAABAAIDEQQFEiExQVFhcQYTIjKBkaGxQsHRFCNScvAHFTOSsuFDU2LCJGNzgtLi8Rb/xAAYAQEAAwEAAAAAAAAAAAAAAAAAAQIDBP/EACIRAQEAAgICAwADAQAAAAAAAAABAhESIQMxE0FRQmGxIv/aAAwDAQACEQMRAD8A+4oiICIiAiIgIiICIiAiIgIiICIiAiIgIiICLwlYlx2BBmi1EO3rW6Vw1AKCSi0RWoHI5Hj8it6AiIgIiICIiAiIgIiICIiAiIgISvCvKIPDKFh9pbtNOYW2ijWxoogktcDoar1UPXlhq0+Gw81bWK1CRtRyI3FBIRFiSg9LgFgJQTQVXi9HBBlRZLEFZICwlGSzWqQoIU8aysdqIOFx/KfkVlIoVoagu0UewzY2AnXQ8wpCAiIgIiICIiAiIgIiICIvCgwL160qH1qdetJhtnckx7slW2qVezWpVtonVp49RHNrtEqxuq24Jhnk7snx0PmoNpmUAz5jms8ppeXb6O4rF7lgX5+S1yPUzFW5dsZHraHKvmmoRzClNcp0naQHLYHKMCvQ5UqyQXLS5yxLli4qEsHlRZlIcVGmKDfczu+OIPnX6KzVZcze+eQ9/qrNAREQEREBERAREQEREBERBSzvoSNxUd06l35ZzTG0aDtAbt65p9tG9dXisrn8m4sZZ1CnnUOS2cVDltS2sYyt1omWN2xGSVjB8Th5ak+VVXvmqu16H3QWDrpBRzh2AdQ07TxPtzXJ5HTguZ3UefD2Wp71nejaUf4H5FQTMtMMdzbDO8c7Gi2lS7JaMTQfPntUC0vUKz2zq3Z9068DvTKaaY3bpQ9ZYlBjnB2rYJljlGsqViXhco3XLwyqi7a96izPWMk63XbZ+sdiPdB/mP0QWV3w4WCupzPj+gpKIgIiICIiAiIgIiIC8J3r1RL0ZWJ3Ch8iglVXq5RspGjiORK3st8g+M+OajadJnSG3zwBskNn+0Rt/ixsNJg38cQOTyNrcjuqqG12CC1NbJZZOqklBc2ORro8WurHCrDlyOvFXLb2ftAPmFwPSK6WyWzrIiYJg0kSMFSdKY698ZkU14q2NVyiHeTpYHmOZha4eII2EEZEKG638D5LoLJZ3vbScNDwaVYatd/qFcxXcrBl1Mp2mg811S2xz2SVadGeiYZhltBD3ZFrAasbtBJ+I+nNdeuFsgEWUcsjBsaHnCP+05LoLmvcvd1clMXwu0xU1BG9c+WOU7rbHKXqLiRgIIIqDkVzF5ROhOdSw913yO4rqVhLGHAhwBByIOYKnx+S4X+keTxzOOIltirbVaArS/rmDH/8PIDXWMmpZxB3cCuVvWzzM0bXlmujOzKcoxwll1U2G+nRGmrdx2cirm7b4E1era8loq4BpNBxIyXJXHdjJHYrdOYGA5MDXYn7+1Qho9V9Ouy32GGMMgmhawbA9tSd5qak8SuW5OiYqV14gbVGlvpoyrmru+J7PMBgfE94OwgmlDWvDRc8+7HE0Zl+UAeya62nfelxcdnNoq5xoxpoR8TjrTgF1TGAAACgGgC4mwRy2d2RodoOjuDgutu+3CQbnDVu7iN4VUpaIiAiIgIiICIiAiIgLCdlWuG8EeizRByNUWVqbhe4bnEeq0l6qlsVLezaTsO9pHkrTrFW3uc43bngeeSnH2i3pMsTBqVnNIoZlotUk2WQc51aBrRUnWp12UXdrpx7Ud/3y6GRmVWucGnhXaruG2FpY9vwkOHgud6SPEzBFGRrieXAVa8ZNFRU0FTpvUy7XhkTWySAkClW1pTZrwWdvuVpJ9x9ajna4Va4Ea5EFU98XwGigdQep5L53dtqs1mdJIwF0riSHONQ0HUMGg56qZ0Ykfa7T1kgPVR5gnRz/hA5a+AUePDGd08mddayHgtNssOLNtK7a7RuB2eStC1QJ5j1zGDbUnkB/wDFtbLO2WO/cczbLHJHnI5mHMuZTYATk4mpOSn3f0OkfGyVk7B1jGvAwOoMQBpWvHcsem5Aj8FZdF+l9l+zwRy2iOOURNaWuNKYeyKk5AmlacVx5e3XPTXYLkkheete1xIFMNchU1rUcFd2Fg02hZSyB7y5pDhlQgggimwjxUeKWkwGxwp4j9FX/ir9pN9QVFd1D5KDFVpDm6j14Hgru0MxMVNCNm7JZNF9BKHNDht/RC2KsuuShLDtzHzVmgIiICIiAi8WLpmjVw80Rtmi0G1s3+QKw+3N2AnwU8arzx/UpeOdTVRxaidGOWL5XEt7G3aRuKcannK5u+30mdsxAOHiP7KuMysOmVQ5jiAMQpruNf8Acuehmz4bfkmlbasOsVffkrhFVtMjU19Pmtwl/XgVGvR1YnDkp0iXtvtLnENLMOYBNeIBWiO0ujcDIAW5g0qCMjoQajw3LfG/7qOjSSWN9BT3CwfYJH98YRu2+X1XTL0xs30qL/fPK7su7LR/ikuNanuuwNJFKaqgsj3vmET3NFQTUV2HTVddeUTqdkUNdo2Z12clx9qDo7TZ3uIp1uE0yyNBu4lZ5e2uHrTZf1k6ksDXYsdc3Cn4aUFcu8uu6GyysgJaG0xE7+e1UXTGIl8XVtLqONAASadmmnJXfR8TMgwuhc3Fi7zXA58+Ct45N9qeXdjrP3j91jpnpTZWtP7qBYZZnz4gG5M4bSOPBSZbuc2z0e4DQ5cTXJao5nws+7a3MDM0qRsrmpzyhhjdOe6aWh57MlK1plyXzK/XAPy1ou7v+Z0jqupUVrTSuxfPekeUg4hc8vbezp9o/ZfaMd2w72mRp8JX/IhXtvNCCNQargP2L3hWKaAnNrhI3k4YXU5Fg/mX0eSAvIaNvttV76UxW9lfjjB3iqqpWUkPHNWwAY0NGgFFVSOq8nwWTV5jwuDtx9Nvor0FUcrclZ3dJWNvDLyyQSUREBQprUa0b5qaos1mrmFbHW+2Xl5a/wCUN7ydSSsKLa+IjUFayuia+nFbftisSVmvKKyNsPtDxo4+/usX3k8UJANDXSmwj5rMtWuRipcI0nkyn2or8vOWTDlH2SSMiDmKEVLj7LmeveDRwoBteR6uBoPJdnaLKDsUJ93jYKcvoqcGnzVRNe4CpBpvb2hoR8Nd+pWE8uJhDSDyIpxz02q1tF0AgilKgglpLTnvpqosd2SNFGvxbDiqHlu7Hnl+qqtwq08mNYWFzwGlgrgNKVFKgk7TxVm68JCM4gORB93Kj6q1Mq2LC1pJJx0edKDOh3DnRZfZrWaVnDchXCNfICi2wtk0plZve1nbX1d2BiFPiwihqa7uCrp4W1Bniq0GoLQHUIzBNCXbNg1Uae7XmoktjquIAAoDroKn6qW7oXOxmPDNJpliYXbdlFXKrY2X1/iTaulEberbHZ34Rt7A3ZuGKo04qYOk32hrmso00xAEbtMxlnp4qPN0fZBY3PtLAJpHBjGvcCIwXDPdioCa7Ml7fsEEMML4Hwh1MEjWOZiOLMEgZmhy8RuWXJvx66SJbRK6HCdRQUy0By27vZaXxPLAHOOgFMt3BQrHeYJzV3FIHBRbKmTTmLxstGr5z0tj7TTxK+t3tF2SubFrs4aIprpFtcX5Flet7RDRoMhUgVqBmFETXOfs1txitsWtJD1RA24+7l+YNX6Is8WBtT3j6KruboxY7JR1nsscb6d7N7xXUB7qup4qbaZ/NTbvpEmmu2WmmQ1PotEDFiGZ1UljVVZg8ZKTc57Lhud7gLRIFtub4+Y9kFkiIgIiICxLAdQFkiDUbO38IWJsjd3qVvRTyqtwxv0jGxt4rXNYgATU5A7vopqwl7p5H2U8r+q/Fh+OGtd6PBIAbruP1VTe1/yxhuEMzcBm06E81KvEdo81SX02uHmE539Piw/Gu9+lNoYSGYNtOxXltXKy9OLaSQZmsO4RMBHmCujis5fb4mj/AD4/LG0n0X2a02SN4PWRsf8Ama13uFPOnxY/j5OLwlwtxSOPZbXQZ0FdFUW+1OqSXPIAJpiOdNitLSKlVNoYC6h0OR5HIqu6tMZPpzjppLS7CG4WnMjhxO1dRdENojYWttUzGEUIbI8DwFcvBXlr6KwWObq4HyPqxpeZC0kZmgFGjZn4hRr3nDG56DclpIrHxxh1XAvd+J5LifErKSziQUbF46K9ui4sRBcKk+i6GSysjFGtA4qFnAsuCetRLhG4ivrVXd1tkYaPeCN9CrSd4CgT2oBBIt8nZzU3oIW/e4Ymtc3J01e0cRqGDcAGkmh3Li7yvxgIaZGtqQKmtG1OpoCaBfWOi9ihjszBBI2VjhiMjSCJHHVwI2ZUpwQbIXGuEA0OYG0De7mdn6EG2uMctJZGfefw2gEENbQOxE65uG7WivcDWYnmgFKuJOQAGZ8guLsgNstbpnj7qGjqHgCYYzxoS8je6mxTEV0EakNC0WePJSQEpGqbRb7pZRhP4nE/L5LRKK0A1OSs42YQANAKKEskREBERAREQEREBYyHI8lkq+9Yy4spWge0mnMaoOKvMdo81SXsO7z+Svr0HbdzVFew7vj7FBs6PTht5xFwFDIW573Mc1vqQvrRC+f3F0UkfJFaC5rW42SjUuIBDhls0XWdJb0Fngc4d93ZYP8AUdvhqg+ZW8UcQNhI8ioNkY10rA80aXsDjuBcKqWx1MyqgkuLgONEHdX0K2yc1r2m+FI2CnouevNmJ7Rvc33Cuo5TJV7hRzu0eZ1Ve6MGZo/1V8s0HX3QygrwVN0ntj44pHsAc5rSQDoSN6vruZRp5KivtrXUa7Nr3NaRpUOcARXZqg4v952p4q9jW/lBPrVRpmvd33nzp6BdzH0eillIhY8sp2GGQ0La/wAWR2rWn4W5k6ncJp/Z+w69U3k17v6nLTeMZayr5XNYmbSFldV6S2JxfZbRg2uZ3o3/AJ2aHnkdxC+qx/s5h2yeTAPbNTY+g0A+J3k0/wBQKXKJ4VTHpa612SFojpLKB1sYDhU1IZGA7PC6gcdgbUVNV09ku8WeyiOtXuNXu/E9xq8+6k3ZckMBrGztaYjStOFMh4BZXiauY3m4+w+aouRNyXpWZC0zyUBKipe2N1ZTwaT6gKxVVc7auc7hTzNfkrVAREQEREBERAREQF4ULlqdOEHC3qO27mqe3srT9bCrm9u+7mqufUIJUl9WyKKOCB8TQGDtYDJKARkAO74lQpbLPhxTOlmc41Je7ERlsaMmDgFcSz02bB7BaTbSgp4bEZTTTePqrGC5Ws1zWXX9rFTM6nfzW37fwCD2VgAoAqxkJEzSBtPsVPday6oDKHYaaealXfYy4gnM7TSnoEF3Yndhcn0mfV8bdjpWA+eXrRda+TC3CFynSBvaiP8Azo/6gg7LorFSJzvidI+p/KcIHLI+ZV0uauO8Gsio57W/eS94gf4jt6nDpHZttphr/wBVlfKqC3RVX/6Ozf57c9NaHkaUU2y26OT+FKx/5XB1OdEEhVx7UrjuoPr7lWKrbEagu/ESfMoNzlT2+1Avwg5DXnuVpaTRp5LnbRZ+rmc3ZWreLTmPp4ILKw2jq31Pddk75HwXQLnIhUK1uyarcJ1b6t2fRBOREQEREBERAWqeYNFXGi2qDelnLhkdPJBAtN6/hb4n6KPZ5ZZHjDoCK5CgFdpWiVtEs9sczJpyOoQU15ucXu7JyJ0z2qrvcuiaHuaQKjMhWFraeuccTsJPaFTmPAhc/f0Li6pc4sr2WlzqDwJKnSu7+LixXi2QCru1tByI8FIIB0XJ2QYcwrKC2mtBU8BmfRErnql4Yl7ZLK91CQRuH1U58BUJSbks7XNoe8DmNqvH2drW0aKb1yEjSDlUHeFpnmkdkXvI3FxIQX1ttrG6uqdzcyqR8vWuaDGKBwcO0a9k1rkNclDwnct1neWuB3FBg2xtL3OwR4i53aLSXd40zqFPjhP4yOX/ALVUO1TdU8lwcY3HE1zQXUrq0gZ61PivBfEY2uPJjvmFKFo2wg/Gf5Y//FR3XeYnFzWBwJBJYMEgIrRwLaUOZzbhOZ10Wqz3xiNI4ZXc+rYPNzwpf22an8Fg/PM0f0tcnZ0sbD0heR1b6yBwIZKA0OrTSQCgqN4A2dkZlX1kbRgXGWJ7jO0ubE2ta9W97id1atAK7SE9kIMLV3TyUHpRgDWuL2h7SBhqMTmnWg1y181Ktx7DqakUC5mC4xWrjn6qEraxPqFYWXKRvGoPKlfkFCs0IbkFNg/iM5n2KC1REQEREBERAREQRLRd0b+8wV3jI+igv6PM+GSRviCPZXKIOdf0XBNeuPi3+61S9EGO77q+B+q6dEHMM6HQj4a+A+imwXHGzuxgK6RBWfYuCxdYAditUQUj7oB2LUbkC6BEFALlbuWLrkYdWroV5RBzH7haNC4cK5eRXn7maN/nT2XTloWL4QUHKzWBjRmCeFSa+ZWiOyYj2Y2jwqVfzwYX1eOzv2DnuU+MADsjyQU9huWhxOyVm5gGi2OK1k70EK3g0FBXPTRRWl22N3gWH/cptoOKgbma6DNSobOdqCujJ/y3+QPsSpVnjJc04TQGpqKbKfNWDYwFmgIiICIiAiIgIiICIiAiIgIiICIiAiIgIiICIiAtRszDqxv8oW1EGoWdn4G+QWQhb+EeQWaIFEREBERAREQf/9k="/>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8202" name="Picture 10" descr="http://us.cdn3.123rf.com/168nwm/digitalgenetics/digitalgenetics1011/digitalgenetics101100236/8164997-hombre-3d-trabajando-en-equipo.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84168" y="4653136"/>
            <a:ext cx="2676401" cy="18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08414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5" name="4 Pergamino horizontal"/>
          <p:cNvSpPr/>
          <p:nvPr/>
        </p:nvSpPr>
        <p:spPr>
          <a:xfrm>
            <a:off x="-15389" y="2663577"/>
            <a:ext cx="9159389" cy="1512168"/>
          </a:xfrm>
          <a:prstGeom prst="horizontalScroll">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spcBef>
                <a:spcPct val="20000"/>
              </a:spcBef>
            </a:pPr>
            <a:endParaRPr lang="es-MX" sz="2400" b="1" dirty="0" smtClean="0">
              <a:solidFill>
                <a:schemeClr val="tx1"/>
              </a:solidFill>
              <a:latin typeface="+mj-lt"/>
            </a:endParaRPr>
          </a:p>
          <a:p>
            <a:pPr lvl="0" algn="ctr">
              <a:spcBef>
                <a:spcPct val="20000"/>
              </a:spcBef>
            </a:pPr>
            <a:r>
              <a:rPr lang="es-MX" sz="2400" b="1" dirty="0" smtClean="0">
                <a:solidFill>
                  <a:srgbClr val="986918"/>
                </a:solidFill>
                <a:latin typeface="+mj-lt"/>
              </a:rPr>
              <a:t>PRESUPUESTO DE </a:t>
            </a:r>
            <a:r>
              <a:rPr lang="es-MX" sz="2400" b="1" dirty="0">
                <a:solidFill>
                  <a:srgbClr val="986918"/>
                </a:solidFill>
                <a:latin typeface="+mj-lt"/>
              </a:rPr>
              <a:t>EGRESOS </a:t>
            </a:r>
            <a:r>
              <a:rPr lang="es-MX" sz="2400" b="1" dirty="0">
                <a:solidFill>
                  <a:srgbClr val="986918"/>
                </a:solidFill>
              </a:rPr>
              <a:t>CIUDADANO </a:t>
            </a:r>
            <a:r>
              <a:rPr lang="es-MX" sz="2400" b="1" dirty="0" smtClean="0">
                <a:solidFill>
                  <a:srgbClr val="986918"/>
                </a:solidFill>
                <a:latin typeface="+mj-lt"/>
              </a:rPr>
              <a:t>2016</a:t>
            </a:r>
          </a:p>
          <a:p>
            <a:pPr lvl="0" algn="ctr">
              <a:spcBef>
                <a:spcPct val="20000"/>
              </a:spcBef>
            </a:pPr>
            <a:r>
              <a:rPr lang="es-MX" sz="2400" b="1" dirty="0">
                <a:solidFill>
                  <a:srgbClr val="986918"/>
                </a:solidFill>
                <a:latin typeface="+mj-lt"/>
              </a:rPr>
              <a:t>ADMINISTRACIÓN </a:t>
            </a:r>
            <a:r>
              <a:rPr lang="es-MX" sz="2400" b="1" dirty="0" smtClean="0">
                <a:solidFill>
                  <a:srgbClr val="986918"/>
                </a:solidFill>
                <a:latin typeface="+mj-lt"/>
              </a:rPr>
              <a:t>2014-2017 – ________, COAHUILA.</a:t>
            </a:r>
            <a:endParaRPr lang="es-MX" sz="2400" b="1" dirty="0">
              <a:solidFill>
                <a:srgbClr val="986918"/>
              </a:solidFill>
              <a:latin typeface="+mj-lt"/>
            </a:endParaRPr>
          </a:p>
          <a:p>
            <a:pPr lvl="0" algn="ctr">
              <a:spcBef>
                <a:spcPct val="20000"/>
              </a:spcBef>
            </a:pPr>
            <a:endParaRPr lang="es-MX" b="1" dirty="0">
              <a:solidFill>
                <a:srgbClr val="986918"/>
              </a:solidFill>
              <a:latin typeface="Century Gothic"/>
            </a:endParaRPr>
          </a:p>
        </p:txBody>
      </p:sp>
    </p:spTree>
    <p:extLst>
      <p:ext uri="{BB962C8B-B14F-4D97-AF65-F5344CB8AC3E}">
        <p14:creationId xmlns:p14="http://schemas.microsoft.com/office/powerpoint/2010/main" val="40026647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971601" y="836712"/>
            <a:ext cx="7200800" cy="4339650"/>
          </a:xfrm>
          <a:prstGeom prst="rect">
            <a:avLst/>
          </a:prstGeom>
          <a:noFill/>
        </p:spPr>
        <p:txBody>
          <a:bodyPr wrap="square" rtlCol="0">
            <a:spAutoFit/>
          </a:bodyPr>
          <a:lstStyle/>
          <a:p>
            <a:pPr algn="ctr"/>
            <a:r>
              <a:rPr lang="es-MX" sz="3000" b="1" dirty="0" smtClean="0">
                <a:solidFill>
                  <a:srgbClr val="986918"/>
                </a:solidFill>
                <a:latin typeface="Calibri" pitchFamily="34" charset="0"/>
              </a:rPr>
              <a:t>¿Qué es la Ley de Ingresos y cual es su importancia?</a:t>
            </a:r>
          </a:p>
          <a:p>
            <a:pPr algn="just"/>
            <a:endParaRPr lang="es-MX" b="1" dirty="0">
              <a:latin typeface="Calibri" pitchFamily="34" charset="0"/>
            </a:endParaRPr>
          </a:p>
          <a:p>
            <a:pPr algn="just"/>
            <a:r>
              <a:rPr lang="es-MX" b="1" dirty="0" smtClean="0">
                <a:latin typeface="Calibri" pitchFamily="34" charset="0"/>
              </a:rPr>
              <a:t>Es un documento en el cual se consignan las cantidades monetarias de los ingresos municipales correspondientes a un ejercicio fiscal, identificándolos por rubro;  es de gran importancia, ya que </a:t>
            </a:r>
            <a:r>
              <a:rPr lang="es-MX" b="1" dirty="0"/>
              <a:t>ofrece información valiosa </a:t>
            </a:r>
            <a:r>
              <a:rPr lang="es-MX" b="1" dirty="0" smtClean="0"/>
              <a:t>del </a:t>
            </a:r>
            <a:r>
              <a:rPr lang="es-MX" b="1" dirty="0"/>
              <a:t>presupuesto de ingresos, indicando las contribuciones y el ingreso estimado de cada una de </a:t>
            </a:r>
            <a:r>
              <a:rPr lang="es-MX" b="1" dirty="0" smtClean="0"/>
              <a:t>ellas, </a:t>
            </a:r>
            <a:r>
              <a:rPr lang="es-MX" b="1" dirty="0"/>
              <a:t>así como los demás ingresos que espera recibir el municipio e incorporar las partidas que cada municipio estime como fuente de ingresos para cada ejercicio </a:t>
            </a:r>
            <a:r>
              <a:rPr lang="es-MX" b="1" dirty="0" smtClean="0"/>
              <a:t>fiscal.</a:t>
            </a:r>
          </a:p>
          <a:p>
            <a:pPr algn="just"/>
            <a:endParaRPr lang="es-MX" b="1" dirty="0"/>
          </a:p>
          <a:p>
            <a:pPr algn="just"/>
            <a:r>
              <a:rPr lang="es-MX" b="1" dirty="0" smtClean="0"/>
              <a:t>Además </a:t>
            </a:r>
            <a:r>
              <a:rPr lang="es-MX" b="1" dirty="0"/>
              <a:t>de ser una importante herramienta de transparencia y rendición de cuentas. </a:t>
            </a:r>
            <a:endParaRPr lang="es-MX" b="1" dirty="0">
              <a:latin typeface="Calibri" pitchFamily="34" charset="0"/>
            </a:endParaRPr>
          </a:p>
        </p:txBody>
      </p:sp>
      <p:pic>
        <p:nvPicPr>
          <p:cNvPr id="2051"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2877" y="332656"/>
            <a:ext cx="1371600" cy="1325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72200" y="5225815"/>
            <a:ext cx="1512168" cy="1390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086833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971600" y="548680"/>
            <a:ext cx="7200800" cy="5328592"/>
          </a:xfrm>
        </p:spPr>
        <p:txBody>
          <a:bodyPr>
            <a:normAutofit/>
          </a:bodyPr>
          <a:lstStyle/>
          <a:p>
            <a:r>
              <a:rPr lang="es-MX" b="1" dirty="0">
                <a:solidFill>
                  <a:srgbClr val="986918"/>
                </a:solidFill>
                <a:cs typeface="Aharoni" pitchFamily="2" charset="-79"/>
              </a:rPr>
              <a:t>¿Qué es el presupuesto ciudadano</a:t>
            </a:r>
            <a:r>
              <a:rPr lang="es-MX" b="1" dirty="0" smtClean="0">
                <a:solidFill>
                  <a:srgbClr val="986918"/>
                </a:solidFill>
                <a:cs typeface="Aharoni" pitchFamily="2" charset="-79"/>
              </a:rPr>
              <a:t>?</a:t>
            </a:r>
          </a:p>
          <a:p>
            <a:pPr algn="just"/>
            <a:endParaRPr lang="es-MX" sz="1800" b="1" dirty="0" smtClean="0">
              <a:solidFill>
                <a:schemeClr val="accent3">
                  <a:lumMod val="50000"/>
                </a:schemeClr>
              </a:solidFill>
              <a:latin typeface="+mj-lt"/>
              <a:cs typeface="Aharoni" pitchFamily="2" charset="-79"/>
            </a:endParaRPr>
          </a:p>
          <a:p>
            <a:pPr algn="just"/>
            <a:r>
              <a:rPr lang="es-MX" sz="1800" b="1" dirty="0" smtClean="0">
                <a:solidFill>
                  <a:schemeClr val="tx1"/>
                </a:solidFill>
                <a:latin typeface="+mj-lt"/>
              </a:rPr>
              <a:t>Para </a:t>
            </a:r>
            <a:r>
              <a:rPr lang="es-MX" sz="1800" b="1" dirty="0">
                <a:solidFill>
                  <a:schemeClr val="tx1"/>
                </a:solidFill>
                <a:latin typeface="+mj-lt"/>
              </a:rPr>
              <a:t>todos los ciudadanos es de importancia conocer que hace el Gobierno con los recursos que pagamos a través de nuestros impuestos. </a:t>
            </a:r>
            <a:endParaRPr lang="es-MX" sz="1800" b="1" dirty="0" smtClean="0">
              <a:solidFill>
                <a:schemeClr val="tx1"/>
              </a:solidFill>
              <a:latin typeface="+mj-lt"/>
            </a:endParaRPr>
          </a:p>
          <a:p>
            <a:pPr algn="just"/>
            <a:endParaRPr lang="es-MX" sz="1800" b="1" dirty="0" smtClean="0">
              <a:solidFill>
                <a:schemeClr val="tx1"/>
              </a:solidFill>
              <a:latin typeface="+mj-lt"/>
            </a:endParaRPr>
          </a:p>
          <a:p>
            <a:pPr algn="just"/>
            <a:r>
              <a:rPr lang="es-MX" sz="1800" b="1" dirty="0" smtClean="0">
                <a:solidFill>
                  <a:schemeClr val="tx1"/>
                </a:solidFill>
                <a:latin typeface="+mj-lt"/>
              </a:rPr>
              <a:t>Este presupuesto esta diseñado para que el ciudadano comprenda </a:t>
            </a:r>
            <a:r>
              <a:rPr lang="es-MX" sz="1800" b="1" dirty="0">
                <a:solidFill>
                  <a:schemeClr val="tx1"/>
                </a:solidFill>
                <a:latin typeface="+mj-lt"/>
              </a:rPr>
              <a:t>como se utilizan los recursos públicos, </a:t>
            </a:r>
            <a:r>
              <a:rPr lang="es-MX" sz="1800" b="1" dirty="0" smtClean="0">
                <a:solidFill>
                  <a:schemeClr val="tx1"/>
                </a:solidFill>
                <a:latin typeface="+mj-lt"/>
              </a:rPr>
              <a:t>respondiendo preguntas tales como: </a:t>
            </a:r>
            <a:r>
              <a:rPr lang="es-MX" sz="1800" b="1" dirty="0">
                <a:solidFill>
                  <a:schemeClr val="tx1"/>
                </a:solidFill>
                <a:latin typeface="+mj-lt"/>
              </a:rPr>
              <a:t>¿Cuánto es lo que se recauda</a:t>
            </a:r>
            <a:r>
              <a:rPr lang="es-MX" sz="1800" b="1" dirty="0" smtClean="0">
                <a:solidFill>
                  <a:schemeClr val="tx1"/>
                </a:solidFill>
                <a:latin typeface="+mj-lt"/>
              </a:rPr>
              <a:t>?, </a:t>
            </a:r>
            <a:r>
              <a:rPr lang="es-MX" sz="1800" b="1" dirty="0">
                <a:solidFill>
                  <a:schemeClr val="tx1"/>
                </a:solidFill>
                <a:latin typeface="+mj-lt"/>
              </a:rPr>
              <a:t>¿Cómo se administran los recursos</a:t>
            </a:r>
            <a:r>
              <a:rPr lang="es-MX" sz="1800" b="1" dirty="0" smtClean="0">
                <a:solidFill>
                  <a:schemeClr val="tx1"/>
                </a:solidFill>
                <a:latin typeface="+mj-lt"/>
              </a:rPr>
              <a:t>?,  ¿</a:t>
            </a:r>
            <a:r>
              <a:rPr lang="es-MX" sz="1800" b="1" dirty="0">
                <a:solidFill>
                  <a:schemeClr val="tx1"/>
                </a:solidFill>
                <a:latin typeface="+mj-lt"/>
              </a:rPr>
              <a:t>Cómo y en que se gastan</a:t>
            </a:r>
            <a:r>
              <a:rPr lang="es-MX" sz="1800" b="1" dirty="0" smtClean="0">
                <a:solidFill>
                  <a:schemeClr val="tx1"/>
                </a:solidFill>
                <a:latin typeface="+mj-lt"/>
              </a:rPr>
              <a:t>?, </a:t>
            </a:r>
            <a:r>
              <a:rPr lang="es-MX" sz="1800" b="1" dirty="0">
                <a:solidFill>
                  <a:schemeClr val="tx1"/>
                </a:solidFill>
                <a:latin typeface="+mj-lt"/>
              </a:rPr>
              <a:t>¿A </a:t>
            </a:r>
            <a:r>
              <a:rPr lang="es-MX" sz="1800" b="1" dirty="0" smtClean="0">
                <a:solidFill>
                  <a:schemeClr val="tx1"/>
                </a:solidFill>
                <a:latin typeface="+mj-lt"/>
              </a:rPr>
              <a:t>quiénes </a:t>
            </a:r>
            <a:r>
              <a:rPr lang="es-MX" sz="1800" b="1" dirty="0">
                <a:solidFill>
                  <a:schemeClr val="tx1"/>
                </a:solidFill>
                <a:latin typeface="+mj-lt"/>
              </a:rPr>
              <a:t>beneficia ese gasto</a:t>
            </a:r>
            <a:r>
              <a:rPr lang="es-MX" sz="1800" b="1" dirty="0" smtClean="0">
                <a:solidFill>
                  <a:schemeClr val="tx1"/>
                </a:solidFill>
                <a:latin typeface="+mj-lt"/>
              </a:rPr>
              <a:t>?....</a:t>
            </a:r>
          </a:p>
          <a:p>
            <a:pPr algn="just"/>
            <a:endParaRPr lang="es-MX" sz="1800" b="1" dirty="0" smtClean="0">
              <a:solidFill>
                <a:schemeClr val="tx1"/>
              </a:solidFill>
              <a:latin typeface="+mj-lt"/>
            </a:endParaRPr>
          </a:p>
          <a:p>
            <a:pPr algn="just"/>
            <a:r>
              <a:rPr lang="es-MX" sz="1800" b="1" dirty="0" smtClean="0">
                <a:solidFill>
                  <a:schemeClr val="tx1"/>
                </a:solidFill>
                <a:latin typeface="+mj-lt"/>
              </a:rPr>
              <a:t>De </a:t>
            </a:r>
            <a:r>
              <a:rPr lang="es-MX" sz="1800" b="1" dirty="0">
                <a:solidFill>
                  <a:schemeClr val="tx1"/>
                </a:solidFill>
                <a:latin typeface="+mj-lt"/>
              </a:rPr>
              <a:t>esta manera el Presupuesto Ciudadano tiene </a:t>
            </a:r>
            <a:r>
              <a:rPr lang="es-MX" sz="1800" b="1" dirty="0" smtClean="0">
                <a:solidFill>
                  <a:schemeClr val="tx1"/>
                </a:solidFill>
                <a:latin typeface="+mj-lt"/>
              </a:rPr>
              <a:t>la finalidad </a:t>
            </a:r>
            <a:r>
              <a:rPr lang="es-MX" sz="1800" b="1" dirty="0">
                <a:solidFill>
                  <a:schemeClr val="tx1"/>
                </a:solidFill>
                <a:latin typeface="+mj-lt"/>
              </a:rPr>
              <a:t>de que conozcamos las </a:t>
            </a:r>
            <a:r>
              <a:rPr lang="es-MX" sz="1800" b="1" dirty="0" smtClean="0">
                <a:solidFill>
                  <a:schemeClr val="tx1"/>
                </a:solidFill>
                <a:latin typeface="+mj-lt"/>
              </a:rPr>
              <a:t>decisiones de la administración pública </a:t>
            </a:r>
            <a:r>
              <a:rPr lang="es-MX" sz="1800" b="1" dirty="0">
                <a:solidFill>
                  <a:schemeClr val="tx1"/>
                </a:solidFill>
                <a:latin typeface="+mj-lt"/>
              </a:rPr>
              <a:t>que benefician a la sociedad, permitiéndonos analizar los resultados que brinda el Gobierno en materia de Transparencia Presupuestal.</a:t>
            </a:r>
          </a:p>
          <a:p>
            <a:endParaRPr lang="es-MX" sz="1600" dirty="0">
              <a:solidFill>
                <a:schemeClr val="accent3">
                  <a:lumMod val="50000"/>
                </a:schemeClr>
              </a:solidFill>
            </a:endParaRPr>
          </a:p>
        </p:txBody>
      </p:sp>
      <p:pic>
        <p:nvPicPr>
          <p:cNvPr id="5" name="Picture 2" descr="http://cdn2.letraslibres.com/cdn/farfuture/D90dVl6WbmmwOoz8DBT8I5wDkpY51siBTj2-sqJ2zjw/mtime:1316455758/sites/default/files/imagecache/revista_articulo_588_480/cari-presupuest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4208" y="5085184"/>
            <a:ext cx="1656184" cy="142932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29952302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Marcador de contenido"/>
          <p:cNvSpPr>
            <a:spLocks noGrp="1"/>
          </p:cNvSpPr>
          <p:nvPr>
            <p:ph idx="1"/>
          </p:nvPr>
        </p:nvSpPr>
        <p:spPr>
          <a:xfrm>
            <a:off x="971600" y="1988840"/>
            <a:ext cx="7200800" cy="2736304"/>
          </a:xfrm>
        </p:spPr>
        <p:txBody>
          <a:bodyPr>
            <a:normAutofit fontScale="77500" lnSpcReduction="20000"/>
          </a:bodyPr>
          <a:lstStyle/>
          <a:p>
            <a:pPr algn="just"/>
            <a:endParaRPr lang="es-MX" sz="2600" b="1" dirty="0">
              <a:latin typeface="Calibri Light" pitchFamily="34" charset="0"/>
            </a:endParaRPr>
          </a:p>
          <a:p>
            <a:pPr marL="0" indent="0" algn="just">
              <a:buNone/>
            </a:pPr>
            <a:r>
              <a:rPr lang="es-MX" sz="2600" b="1" dirty="0" smtClean="0"/>
              <a:t>El </a:t>
            </a:r>
            <a:r>
              <a:rPr lang="es-MX" sz="2600" b="1" dirty="0"/>
              <a:t>Presupuesto son los recursos que el Gobierno planea gastar durante el año, los cuales satisfacen las demandas y necesidades de la población.</a:t>
            </a:r>
          </a:p>
          <a:p>
            <a:pPr marL="0" indent="0" algn="just">
              <a:buNone/>
            </a:pPr>
            <a:endParaRPr lang="es-MX" sz="2600" b="1" dirty="0" smtClean="0"/>
          </a:p>
          <a:p>
            <a:pPr marL="0" indent="0" algn="just">
              <a:buNone/>
            </a:pPr>
            <a:r>
              <a:rPr lang="es-MX" sz="2600" b="1" dirty="0" smtClean="0"/>
              <a:t>Estos </a:t>
            </a:r>
            <a:r>
              <a:rPr lang="es-MX" sz="2600" b="1" dirty="0"/>
              <a:t>son las estimaciones de los fondos que recibe el Gobierno y de los recursos que este planea gastar. También genera un valor público en las acciones gubernamentales, y somos nosotros como ciudadanos quienes las calificamos en cuanto a los beneficios y prioridades que se obtienen</a:t>
            </a:r>
            <a:r>
              <a:rPr lang="es-MX" sz="2600" b="1" dirty="0" smtClean="0">
                <a:latin typeface="+mj-lt"/>
              </a:rPr>
              <a:t>.</a:t>
            </a:r>
          </a:p>
          <a:p>
            <a:pPr algn="just"/>
            <a:endParaRPr lang="es-MX" sz="2600" dirty="0"/>
          </a:p>
        </p:txBody>
      </p:sp>
      <p:sp>
        <p:nvSpPr>
          <p:cNvPr id="9" name="8 CuadroTexto"/>
          <p:cNvSpPr txBox="1"/>
          <p:nvPr/>
        </p:nvSpPr>
        <p:spPr>
          <a:xfrm>
            <a:off x="1979712" y="548680"/>
            <a:ext cx="5472608" cy="1569660"/>
          </a:xfrm>
          <a:prstGeom prst="rect">
            <a:avLst/>
          </a:prstGeom>
          <a:noFill/>
        </p:spPr>
        <p:txBody>
          <a:bodyPr wrap="square" rtlCol="0">
            <a:spAutoFit/>
          </a:bodyPr>
          <a:lstStyle/>
          <a:p>
            <a:pPr algn="ctr"/>
            <a:r>
              <a:rPr lang="es-MX" sz="3200" b="1" dirty="0">
                <a:solidFill>
                  <a:srgbClr val="986918"/>
                </a:solidFill>
              </a:rPr>
              <a:t>¿Qué es el Presupuesto de Egresos y cuál es su importancia?</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1" y="501353"/>
            <a:ext cx="1944215" cy="127146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2" descr="C:\Users\diego.aguilerah\Desktop\dinero_3d_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68244" y="4725144"/>
            <a:ext cx="1368152" cy="136815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13532968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971600" y="548680"/>
            <a:ext cx="7200800" cy="4968552"/>
          </a:xfrm>
        </p:spPr>
        <p:txBody>
          <a:bodyPr>
            <a:normAutofit/>
          </a:bodyPr>
          <a:lstStyle/>
          <a:p>
            <a:r>
              <a:rPr lang="es-MX" b="1" dirty="0">
                <a:solidFill>
                  <a:srgbClr val="986918"/>
                </a:solidFill>
              </a:rPr>
              <a:t>¿Qué es el Presupuesto de Egresos y cuál es su importancia</a:t>
            </a:r>
            <a:r>
              <a:rPr lang="es-MX" b="1" dirty="0" smtClean="0">
                <a:solidFill>
                  <a:srgbClr val="986918"/>
                </a:solidFill>
              </a:rPr>
              <a:t>?</a:t>
            </a:r>
          </a:p>
          <a:p>
            <a:endParaRPr lang="es-MX" sz="3200" b="1" dirty="0" smtClean="0">
              <a:solidFill>
                <a:srgbClr val="0070C0"/>
              </a:solidFill>
            </a:endParaRPr>
          </a:p>
          <a:p>
            <a:pPr algn="just"/>
            <a:r>
              <a:rPr lang="es-MX" sz="2000" b="1" dirty="0" smtClean="0">
                <a:solidFill>
                  <a:schemeClr val="tx1"/>
                </a:solidFill>
              </a:rPr>
              <a:t>La </a:t>
            </a:r>
            <a:r>
              <a:rPr lang="es-MX" sz="2000" b="1" dirty="0">
                <a:solidFill>
                  <a:schemeClr val="tx1"/>
                </a:solidFill>
              </a:rPr>
              <a:t>elaboración del Presupuesto es de vital importancia, pues el ciudadano necesita servicios y obras de calidad, los cuales el Gobierno tiene la obligación de proporcionarlos, es donde el Presupuesto nos da a conocer cuales fueron dichos trabajos, y sabemos cual es la calidad de vida a través de la economía, educación, atención en salud, seguridad pública, entre otros</a:t>
            </a:r>
            <a:r>
              <a:rPr lang="es-MX" sz="2000" dirty="0">
                <a:solidFill>
                  <a:schemeClr val="tx1"/>
                </a:solidFill>
              </a:rPr>
              <a:t>.</a:t>
            </a:r>
          </a:p>
          <a:p>
            <a:endParaRPr lang="es-MX" dirty="0">
              <a:solidFill>
                <a:schemeClr val="tx1"/>
              </a:solidFill>
            </a:endParaRPr>
          </a:p>
        </p:txBody>
      </p:sp>
      <p:pic>
        <p:nvPicPr>
          <p:cNvPr id="9218" name="Picture 2" descr="http://us.cdn1.123rf.com/168nwm/johan2011/johan20111209/johan2011120900030/15508131-business-review-3d-%D0%BC%D0%B0%D0%BB%D0%B5%D0%BD%D1%8C%D0%BA%D0%B8%D0%B5-%D1%87%D0%B5%D0%BB%D0%BE%D0%B2%D0%B5%D1%87%D0%B5%D1%81%D0%BA%D0%B8%D0%B5-%D1%85%D0%B0%D1%80%D0%B0%D0%BA%D1%82%D0%B5%D1%80%D1%8B-x2,-%D0%B3%D0%BB%D1%8F%D0%B4%D1%8F-%D0%BD%EF%BF%B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0152" y="4483021"/>
            <a:ext cx="1872208" cy="187220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pic>
        <p:nvPicPr>
          <p:cNvPr id="9220" name="Picture 4" descr="http://previews.123rf.com/images/coramax/coramax1208/coramax120801167/14802329-3d-people--human-character--person-sitting-on-the-bench-and-a-read-book-3d-render.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1600" y="4577983"/>
            <a:ext cx="2024970" cy="168228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29677134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971600" y="548680"/>
            <a:ext cx="7229770" cy="5162128"/>
          </a:xfrm>
        </p:spPr>
        <p:txBody>
          <a:bodyPr>
            <a:normAutofit/>
          </a:bodyPr>
          <a:lstStyle/>
          <a:p>
            <a:r>
              <a:rPr lang="es-MX" sz="2800" b="1" dirty="0">
                <a:solidFill>
                  <a:srgbClr val="986918"/>
                </a:solidFill>
                <a:latin typeface="+mj-lt"/>
              </a:rPr>
              <a:t>¿De dónde obtiene el </a:t>
            </a:r>
            <a:r>
              <a:rPr lang="es-MX" sz="2800" b="1" dirty="0" smtClean="0">
                <a:solidFill>
                  <a:srgbClr val="986918"/>
                </a:solidFill>
                <a:latin typeface="+mj-lt"/>
              </a:rPr>
              <a:t>Municipio los ingresos?</a:t>
            </a:r>
            <a:endParaRPr lang="es-MX" sz="2800" b="1" dirty="0">
              <a:solidFill>
                <a:srgbClr val="986918"/>
              </a:solidFill>
              <a:latin typeface="+mj-lt"/>
            </a:endParaRPr>
          </a:p>
          <a:p>
            <a:pPr algn="just"/>
            <a:endParaRPr lang="es-MX" sz="1600" b="1" dirty="0" smtClean="0">
              <a:solidFill>
                <a:srgbClr val="0070C0"/>
              </a:solidFill>
              <a:latin typeface="+mj-lt"/>
            </a:endParaRPr>
          </a:p>
          <a:p>
            <a:pPr algn="just"/>
            <a:r>
              <a:rPr lang="es-MX" sz="1600" b="1" dirty="0" smtClean="0">
                <a:solidFill>
                  <a:schemeClr val="tx1"/>
                </a:solidFill>
                <a:latin typeface="+mj-lt"/>
              </a:rPr>
              <a:t>El </a:t>
            </a:r>
            <a:r>
              <a:rPr lang="es-MX" sz="1600" b="1" dirty="0">
                <a:solidFill>
                  <a:schemeClr val="tx1"/>
                </a:solidFill>
                <a:latin typeface="+mj-lt"/>
              </a:rPr>
              <a:t>dinero del presupuesto proviene del pago de impuestos, servicios, multas, uso de bienes públicos, que hacemos como ciudadanos y empresas, también proviene de las transferencias que por ley otorga la </a:t>
            </a:r>
            <a:r>
              <a:rPr lang="es-MX" sz="1600" b="1" dirty="0" smtClean="0">
                <a:solidFill>
                  <a:schemeClr val="tx1"/>
                </a:solidFill>
                <a:latin typeface="+mj-lt"/>
              </a:rPr>
              <a:t>Federación </a:t>
            </a:r>
            <a:r>
              <a:rPr lang="es-MX" sz="1600" b="1" dirty="0">
                <a:solidFill>
                  <a:schemeClr val="tx1"/>
                </a:solidFill>
                <a:latin typeface="+mj-lt"/>
              </a:rPr>
              <a:t>a los </a:t>
            </a:r>
            <a:r>
              <a:rPr lang="es-MX" sz="1600" b="1" dirty="0" smtClean="0">
                <a:solidFill>
                  <a:schemeClr val="tx1"/>
                </a:solidFill>
                <a:latin typeface="+mj-lt"/>
              </a:rPr>
              <a:t>Municipios </a:t>
            </a:r>
            <a:r>
              <a:rPr lang="es-MX" sz="1600" b="1" dirty="0">
                <a:solidFill>
                  <a:schemeClr val="tx1"/>
                </a:solidFill>
                <a:latin typeface="+mj-lt"/>
              </a:rPr>
              <a:t>y que se reflejan en Aportaciones y Participaciones Federales.</a:t>
            </a:r>
          </a:p>
          <a:p>
            <a:pPr algn="just"/>
            <a:r>
              <a:rPr lang="es-MX" sz="1600" b="1" dirty="0">
                <a:solidFill>
                  <a:schemeClr val="tx1"/>
                </a:solidFill>
                <a:latin typeface="+mj-lt"/>
              </a:rPr>
              <a:t>La manera en que los ingresos se recaudan, los montos y obligaciones, se establecen en la Ley de Ingresos</a:t>
            </a:r>
            <a:r>
              <a:rPr lang="es-MX" sz="1600" b="1" dirty="0" smtClean="0">
                <a:solidFill>
                  <a:schemeClr val="tx1"/>
                </a:solidFill>
                <a:latin typeface="+mj-lt"/>
              </a:rPr>
              <a:t>.</a:t>
            </a:r>
          </a:p>
          <a:p>
            <a:pPr algn="just"/>
            <a:endParaRPr lang="es-MX" sz="1600" b="1" dirty="0" smtClean="0">
              <a:solidFill>
                <a:srgbClr val="0070C0"/>
              </a:solidFill>
              <a:latin typeface="+mj-lt"/>
            </a:endParaRPr>
          </a:p>
          <a:p>
            <a:pPr algn="just"/>
            <a:endParaRPr lang="es-MX" dirty="0" smtClean="0"/>
          </a:p>
          <a:p>
            <a:endParaRPr lang="es-MX" dirty="0"/>
          </a:p>
          <a:p>
            <a:endParaRPr lang="es-MX" dirty="0"/>
          </a:p>
          <a:p>
            <a:endParaRPr lang="es-MX" dirty="0"/>
          </a:p>
        </p:txBody>
      </p:sp>
      <p:pic>
        <p:nvPicPr>
          <p:cNvPr id="5122" name="Picture 2" descr="http://us.cdn2.123rf.com/168nwm/yupiramos/yupiramos1303/yupiramos130300455/18333800-dibujos-animados-hombre-de-negocios-dibujo-impuesto-iconos-ilustracion-vectoria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04248" y="3212976"/>
            <a:ext cx="1944216" cy="194421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a 3"/>
          <p:cNvGraphicFramePr>
            <a:graphicFrameLocks noGrp="1"/>
          </p:cNvGraphicFramePr>
          <p:nvPr>
            <p:extLst>
              <p:ext uri="{D42A27DB-BD31-4B8C-83A1-F6EECF244321}">
                <p14:modId xmlns:p14="http://schemas.microsoft.com/office/powerpoint/2010/main" val="2410328943"/>
              </p:ext>
            </p:extLst>
          </p:nvPr>
        </p:nvGraphicFramePr>
        <p:xfrm>
          <a:off x="899592" y="3068960"/>
          <a:ext cx="6007100" cy="2506980"/>
        </p:xfrm>
        <a:graphic>
          <a:graphicData uri="http://schemas.openxmlformats.org/drawingml/2006/table">
            <a:tbl>
              <a:tblPr>
                <a:tableStyleId>{16D9F66E-5EB9-4882-86FB-DCBF35E3C3E4}</a:tableStyleId>
              </a:tblPr>
              <a:tblGrid>
                <a:gridCol w="4394200"/>
                <a:gridCol w="1612900"/>
              </a:tblGrid>
              <a:tr h="236220">
                <a:tc>
                  <a:txBody>
                    <a:bodyPr/>
                    <a:lstStyle/>
                    <a:p>
                      <a:pPr algn="ctr" rtl="0" fontAlgn="ctr"/>
                      <a:r>
                        <a:rPr lang="es-MX" sz="1400" b="1" u="none" strike="noStrike" dirty="0">
                          <a:effectLst/>
                        </a:rPr>
                        <a:t>ORIGEN DE INGRESOS (CRI)</a:t>
                      </a:r>
                      <a:endParaRPr lang="es-MX" sz="1400" b="1" i="0" u="none" strike="noStrike" dirty="0">
                        <a:solidFill>
                          <a:srgbClr val="FFFFFF"/>
                        </a:solidFill>
                        <a:effectLst/>
                        <a:latin typeface="Calibri" panose="020F0502020204030204" pitchFamily="34" charset="0"/>
                      </a:endParaRPr>
                    </a:p>
                  </a:txBody>
                  <a:tcPr marL="7620" marR="7620" marT="7620" marB="0" anchor="ctr"/>
                </a:tc>
                <a:tc>
                  <a:txBody>
                    <a:bodyPr/>
                    <a:lstStyle/>
                    <a:p>
                      <a:pPr algn="ctr" rtl="0" fontAlgn="ctr"/>
                      <a:r>
                        <a:rPr lang="es-MX" sz="1400" b="1" u="none" strike="noStrike" dirty="0">
                          <a:effectLst/>
                        </a:rPr>
                        <a:t>IMPORTE</a:t>
                      </a:r>
                      <a:endParaRPr lang="es-MX" sz="1400" b="1" i="0" u="none" strike="noStrike" dirty="0">
                        <a:solidFill>
                          <a:srgbClr val="FFFFFF"/>
                        </a:solidFill>
                        <a:effectLst/>
                        <a:latin typeface="Calibri" panose="020F0502020204030204" pitchFamily="34" charset="0"/>
                      </a:endParaRPr>
                    </a:p>
                  </a:txBody>
                  <a:tcPr marL="7620" marR="7620" marT="7620" marB="0" anchor="ctr"/>
                </a:tc>
              </a:tr>
              <a:tr h="213360">
                <a:tc>
                  <a:txBody>
                    <a:bodyPr/>
                    <a:lstStyle/>
                    <a:p>
                      <a:pPr algn="l" rtl="0" fontAlgn="ctr"/>
                      <a:r>
                        <a:rPr lang="es-MX" sz="1200" u="none" strike="noStrike" dirty="0">
                          <a:effectLst/>
                        </a:rPr>
                        <a:t>IMPUESTOS</a:t>
                      </a:r>
                      <a:endParaRPr lang="es-MX" sz="12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$ 17,783,448.56</a:t>
                      </a: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l" rtl="0" fontAlgn="ctr"/>
                      <a:r>
                        <a:rPr lang="es-MX" sz="1200" u="none" strike="noStrike">
                          <a:effectLst/>
                        </a:rPr>
                        <a:t>CUOTAS Y APPORTACIONES DE SEGURIDAD SOCIAL</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l" rtl="0" fontAlgn="ctr"/>
                      <a:r>
                        <a:rPr lang="es-MX" sz="1200" u="none" strike="noStrike">
                          <a:effectLst/>
                        </a:rPr>
                        <a:t>CONTRIBUCIONES DE MEJORAS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l" rtl="0" fontAlgn="ctr"/>
                      <a:r>
                        <a:rPr lang="es-MX" sz="1200" u="none" strike="noStrike" dirty="0">
                          <a:effectLst/>
                        </a:rPr>
                        <a:t>DERECHOS</a:t>
                      </a:r>
                      <a:endParaRPr lang="es-MX" sz="12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10,617,000.00</a:t>
                      </a: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l" rtl="0" fontAlgn="ctr"/>
                      <a:r>
                        <a:rPr lang="es-MX" sz="1200" u="none" strike="noStrike">
                          <a:effectLst/>
                        </a:rPr>
                        <a:t>PRODUCTOS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115,000.00</a:t>
                      </a: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l" rtl="0" fontAlgn="ctr"/>
                      <a:r>
                        <a:rPr lang="es-MX" sz="1200" u="none" strike="noStrike">
                          <a:effectLst/>
                        </a:rPr>
                        <a:t>APROVECHAMIENTOS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820,000.00</a:t>
                      </a: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l" rtl="0" fontAlgn="ctr"/>
                      <a:r>
                        <a:rPr lang="es-MX" sz="1200" u="none" strike="noStrike">
                          <a:effectLst/>
                        </a:rPr>
                        <a:t>INGRESOS POR VENTAS DE BIENES Y SERVICIOS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l" rtl="0" fontAlgn="ctr"/>
                      <a:r>
                        <a:rPr lang="es-MX" sz="1200" u="none" strike="noStrike">
                          <a:effectLst/>
                        </a:rPr>
                        <a:t>PARTICIPACIONES Y APORTACIONES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113,900,000.00</a:t>
                      </a: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l" rtl="0" fontAlgn="ctr"/>
                      <a:r>
                        <a:rPr lang="es-MX" sz="1200" u="none" strike="noStrike">
                          <a:effectLst/>
                        </a:rPr>
                        <a:t>TRANSFERENCIAS, ASIGNACIONES, SUBSIDIOS Y OTRAS AYUDAS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35,000,000.00</a:t>
                      </a: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l" rtl="0" fontAlgn="ctr"/>
                      <a:r>
                        <a:rPr lang="es-MX" sz="1200" u="none" strike="noStrike">
                          <a:effectLst/>
                        </a:rPr>
                        <a:t>INGRESOS DERIVADOS DE FINANCIAMIENTO</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ctr" rtl="0" fontAlgn="ctr"/>
                      <a:r>
                        <a:rPr lang="es-MX" sz="1200" b="1" u="none" strike="noStrike" dirty="0">
                          <a:effectLst/>
                        </a:rPr>
                        <a:t>TOTAL</a:t>
                      </a:r>
                      <a:endParaRPr lang="es-MX" sz="1200" b="1" i="0" u="none" strike="noStrike" dirty="0">
                        <a:solidFill>
                          <a:srgbClr val="FFFFFF"/>
                        </a:solidFill>
                        <a:effectLst/>
                        <a:latin typeface="Calibri" panose="020F0502020204030204" pitchFamily="34" charset="0"/>
                      </a:endParaRPr>
                    </a:p>
                  </a:txBody>
                  <a:tcPr marL="7620" marT="7620" marB="0" anchor="ctr"/>
                </a:tc>
                <a:tc>
                  <a:txBody>
                    <a:bodyPr/>
                    <a:lstStyle/>
                    <a:p>
                      <a:pPr algn="r" rtl="0" fontAlgn="ctr"/>
                      <a:r>
                        <a:rPr lang="es-MX" sz="1200" b="1" i="0" u="none" strike="noStrike" dirty="0" smtClean="0">
                          <a:solidFill>
                            <a:schemeClr val="tx1"/>
                          </a:solidFill>
                          <a:effectLst/>
                          <a:latin typeface="Calibri" panose="020F0502020204030204" pitchFamily="34" charset="0"/>
                        </a:rPr>
                        <a:t>$178,235,447.46</a:t>
                      </a:r>
                      <a:endParaRPr lang="es-MX" sz="1200" b="1" i="0" u="none" strike="noStrike" dirty="0">
                        <a:solidFill>
                          <a:schemeClr val="tx1"/>
                        </a:solidFill>
                        <a:effectLst/>
                        <a:latin typeface="Calibri" panose="020F0502020204030204" pitchFamily="34" charset="0"/>
                      </a:endParaRPr>
                    </a:p>
                  </a:txBody>
                  <a:tcPr marL="7620" marT="7620" marB="0" anchor="ctr"/>
                </a:tc>
              </a:tr>
            </a:tbl>
          </a:graphicData>
        </a:graphic>
      </p:graphicFrame>
    </p:spTree>
    <p:extLst>
      <p:ext uri="{BB962C8B-B14F-4D97-AF65-F5344CB8AC3E}">
        <p14:creationId xmlns:p14="http://schemas.microsoft.com/office/powerpoint/2010/main" val="29677134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971600" y="548680"/>
            <a:ext cx="7200800" cy="6120680"/>
          </a:xfrm>
        </p:spPr>
        <p:txBody>
          <a:bodyPr>
            <a:normAutofit/>
          </a:bodyPr>
          <a:lstStyle/>
          <a:p>
            <a:r>
              <a:rPr lang="es-MX" sz="2800" b="1" dirty="0">
                <a:solidFill>
                  <a:srgbClr val="986918"/>
                </a:solidFill>
              </a:rPr>
              <a:t>¿Para qué se gasta el Presupuesto?</a:t>
            </a:r>
          </a:p>
          <a:p>
            <a:pPr algn="just"/>
            <a:endParaRPr lang="es-MX" sz="1700" b="1" dirty="0" smtClean="0">
              <a:solidFill>
                <a:srgbClr val="0070C0"/>
              </a:solidFill>
            </a:endParaRPr>
          </a:p>
          <a:p>
            <a:pPr algn="just"/>
            <a:r>
              <a:rPr lang="es-MX" sz="1600" b="1" dirty="0">
                <a:solidFill>
                  <a:schemeClr val="tx1"/>
                </a:solidFill>
              </a:rPr>
              <a:t>La Clasificación Funcional del Gasto agrupa los gastos según los propósitos u objetivos </a:t>
            </a:r>
            <a:r>
              <a:rPr lang="es-MX" sz="1600" b="1" dirty="0" smtClean="0">
                <a:solidFill>
                  <a:schemeClr val="tx1"/>
                </a:solidFill>
              </a:rPr>
              <a:t>socioeconómicos que persigue el municipio.</a:t>
            </a:r>
          </a:p>
          <a:p>
            <a:pPr algn="just"/>
            <a:endParaRPr lang="es-MX" sz="1700" b="1" dirty="0">
              <a:solidFill>
                <a:schemeClr val="tx1"/>
              </a:solidFill>
            </a:endParaRPr>
          </a:p>
          <a:p>
            <a:pPr algn="just"/>
            <a:r>
              <a:rPr lang="es-MX" sz="1600" b="1" dirty="0">
                <a:solidFill>
                  <a:schemeClr val="tx1"/>
                </a:solidFill>
              </a:rPr>
              <a:t>Presenta el gasto público según la naturaleza de los servicios gubernamentales brindados a la población</a:t>
            </a:r>
            <a:r>
              <a:rPr lang="es-MX" sz="1600" b="1" dirty="0" smtClean="0">
                <a:solidFill>
                  <a:schemeClr val="tx1"/>
                </a:solidFill>
              </a:rPr>
              <a:t>.</a:t>
            </a:r>
          </a:p>
          <a:p>
            <a:pPr algn="just"/>
            <a:endParaRPr lang="es-MX" sz="1600" b="1" dirty="0">
              <a:solidFill>
                <a:schemeClr val="tx1"/>
              </a:solidFill>
            </a:endParaRPr>
          </a:p>
          <a:p>
            <a:pPr algn="just"/>
            <a:r>
              <a:rPr lang="es-MX" sz="1600" b="1" dirty="0">
                <a:solidFill>
                  <a:schemeClr val="tx1"/>
                </a:solidFill>
              </a:rPr>
              <a:t>Con dicha clasificación se identifica el presupuesto destinado a funciones de gobierno, desarrollo </a:t>
            </a:r>
            <a:r>
              <a:rPr lang="es-MX" sz="1600" b="1" dirty="0" smtClean="0">
                <a:solidFill>
                  <a:schemeClr val="tx1"/>
                </a:solidFill>
              </a:rPr>
              <a:t>social, desarrollo </a:t>
            </a:r>
            <a:r>
              <a:rPr lang="es-MX" sz="1600" b="1" dirty="0">
                <a:solidFill>
                  <a:schemeClr val="tx1"/>
                </a:solidFill>
              </a:rPr>
              <a:t>económico y otras no clasificadas; permitiendo determinar los objetivos generales de las </a:t>
            </a:r>
            <a:r>
              <a:rPr lang="es-MX" sz="1600" b="1" dirty="0" smtClean="0">
                <a:solidFill>
                  <a:schemeClr val="tx1"/>
                </a:solidFill>
              </a:rPr>
              <a:t>políticas públicas </a:t>
            </a:r>
            <a:r>
              <a:rPr lang="es-MX" sz="1600" b="1" dirty="0">
                <a:solidFill>
                  <a:schemeClr val="tx1"/>
                </a:solidFill>
              </a:rPr>
              <a:t>y los recursos financieros que se asignan para alcanzar éstos</a:t>
            </a:r>
            <a:r>
              <a:rPr lang="es-MX" sz="1600" b="1" dirty="0" smtClean="0">
                <a:solidFill>
                  <a:schemeClr val="tx1"/>
                </a:solidFill>
              </a:rPr>
              <a:t>.</a:t>
            </a:r>
            <a:endParaRPr lang="es-MX" b="1" dirty="0">
              <a:solidFill>
                <a:schemeClr val="tx1"/>
              </a:solidFill>
            </a:endParaRPr>
          </a:p>
          <a:p>
            <a:pPr algn="just"/>
            <a:endParaRPr lang="es-MX" sz="1600" b="1" dirty="0" smtClean="0">
              <a:solidFill>
                <a:srgbClr val="0070C0"/>
              </a:solidFill>
            </a:endParaRPr>
          </a:p>
          <a:p>
            <a:pPr algn="just"/>
            <a:endParaRPr lang="es-MX" sz="1600" b="1" dirty="0" smtClean="0">
              <a:solidFill>
                <a:srgbClr val="0070C0"/>
              </a:solidFill>
            </a:endParaRPr>
          </a:p>
          <a:p>
            <a:pPr algn="just"/>
            <a:endParaRPr lang="es-MX" sz="1600" b="1" dirty="0" smtClean="0">
              <a:solidFill>
                <a:srgbClr val="0070C0"/>
              </a:solidFill>
            </a:endParaRPr>
          </a:p>
        </p:txBody>
      </p:sp>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4288" y="4437112"/>
            <a:ext cx="1296144" cy="12961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2" name="Tabla 1"/>
          <p:cNvGraphicFramePr>
            <a:graphicFrameLocks noGrp="1"/>
          </p:cNvGraphicFramePr>
          <p:nvPr>
            <p:extLst>
              <p:ext uri="{D42A27DB-BD31-4B8C-83A1-F6EECF244321}">
                <p14:modId xmlns:p14="http://schemas.microsoft.com/office/powerpoint/2010/main" val="3856149512"/>
              </p:ext>
            </p:extLst>
          </p:nvPr>
        </p:nvGraphicFramePr>
        <p:xfrm>
          <a:off x="971600" y="4509120"/>
          <a:ext cx="5778500" cy="1303020"/>
        </p:xfrm>
        <a:graphic>
          <a:graphicData uri="http://schemas.openxmlformats.org/drawingml/2006/table">
            <a:tbl>
              <a:tblPr>
                <a:tableStyleId>{93296810-A885-4BE3-A3E7-6D5BEEA58F35}</a:tableStyleId>
              </a:tblPr>
              <a:tblGrid>
                <a:gridCol w="4318000"/>
                <a:gridCol w="1460500"/>
              </a:tblGrid>
              <a:tr h="236220">
                <a:tc>
                  <a:txBody>
                    <a:bodyPr/>
                    <a:lstStyle/>
                    <a:p>
                      <a:pPr algn="ctr" rtl="0" fontAlgn="ctr"/>
                      <a:r>
                        <a:rPr lang="es-MX" sz="1400" b="1" u="none" strike="noStrike" dirty="0">
                          <a:effectLst/>
                        </a:rPr>
                        <a:t>CLASIFICACIÓN FUNCIONAL DEL GASTO (FINALIDAD)</a:t>
                      </a:r>
                      <a:endParaRPr lang="es-MX" sz="1400" b="1" i="0" u="none" strike="noStrike" dirty="0">
                        <a:solidFill>
                          <a:srgbClr val="FFFFFF"/>
                        </a:solidFill>
                        <a:effectLst/>
                        <a:latin typeface="Calibri" panose="020F0502020204030204" pitchFamily="34" charset="0"/>
                      </a:endParaRPr>
                    </a:p>
                  </a:txBody>
                  <a:tcPr marL="7620" marR="7620" marT="7620" marB="0" anchor="ctr"/>
                </a:tc>
                <a:tc>
                  <a:txBody>
                    <a:bodyPr/>
                    <a:lstStyle/>
                    <a:p>
                      <a:pPr algn="ctr" rtl="0" fontAlgn="ctr"/>
                      <a:r>
                        <a:rPr lang="es-MX" sz="1400" b="1" u="none" strike="noStrike" dirty="0">
                          <a:effectLst/>
                        </a:rPr>
                        <a:t>PRESUPUESTADO</a:t>
                      </a:r>
                      <a:endParaRPr lang="es-MX" sz="1400" b="1" i="0" u="none" strike="noStrike" dirty="0">
                        <a:solidFill>
                          <a:srgbClr val="FFFFFF"/>
                        </a:solidFill>
                        <a:effectLst/>
                        <a:latin typeface="Calibri" panose="020F0502020204030204" pitchFamily="34" charset="0"/>
                      </a:endParaRPr>
                    </a:p>
                  </a:txBody>
                  <a:tcPr marL="7620" marR="7620" marT="7620" marB="0" anchor="ctr"/>
                </a:tc>
              </a:tr>
              <a:tr h="213360">
                <a:tc>
                  <a:txBody>
                    <a:bodyPr/>
                    <a:lstStyle/>
                    <a:p>
                      <a:pPr algn="l" rtl="0" fontAlgn="ctr"/>
                      <a:r>
                        <a:rPr lang="es-MX" sz="1200" u="none" strike="noStrike" dirty="0">
                          <a:effectLst/>
                        </a:rPr>
                        <a:t>GOBIERNO</a:t>
                      </a:r>
                      <a:endParaRPr lang="es-MX" sz="12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$ 108,823,050.79</a:t>
                      </a: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l" rtl="0" fontAlgn="ctr"/>
                      <a:r>
                        <a:rPr lang="es-MX" sz="1200" u="none" strike="noStrike" dirty="0">
                          <a:effectLst/>
                        </a:rPr>
                        <a:t>DESARROLLO SOCIAL</a:t>
                      </a:r>
                      <a:endParaRPr lang="es-MX" sz="12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a:t>
                      </a:r>
                      <a:r>
                        <a:rPr lang="es-MX" sz="1200" b="0" i="0" u="none" strike="noStrike" baseline="0" dirty="0" smtClean="0">
                          <a:solidFill>
                            <a:srgbClr val="000000"/>
                          </a:solidFill>
                          <a:effectLst/>
                          <a:latin typeface="Calibri" panose="020F0502020204030204" pitchFamily="34" charset="0"/>
                        </a:rPr>
                        <a:t> 63,140,996.83</a:t>
                      </a: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l" rtl="0" fontAlgn="ctr"/>
                      <a:r>
                        <a:rPr lang="es-MX" sz="1200" u="none" strike="noStrike">
                          <a:effectLst/>
                        </a:rPr>
                        <a:t>DESARROLLO ECONÓMICO</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$ 1,814,640.00</a:t>
                      </a: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l" rtl="0" fontAlgn="ctr"/>
                      <a:r>
                        <a:rPr lang="es-MX" sz="1200" u="none" strike="noStrike">
                          <a:effectLst/>
                        </a:rPr>
                        <a:t>OTRAS CLASIFICADAS EN FUNCIONES ANTERIORES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$ 4,456,759.84</a:t>
                      </a:r>
                      <a:endParaRPr lang="es-MX" sz="1200" b="0" i="0" u="none" strike="noStrike" dirty="0">
                        <a:solidFill>
                          <a:srgbClr val="000000"/>
                        </a:solidFill>
                        <a:effectLst/>
                        <a:latin typeface="Calibri" panose="020F0502020204030204" pitchFamily="34" charset="0"/>
                      </a:endParaRPr>
                    </a:p>
                  </a:txBody>
                  <a:tcPr marL="7620" marT="7620" marB="0" anchor="ctr"/>
                </a:tc>
              </a:tr>
              <a:tr h="236220">
                <a:tc>
                  <a:txBody>
                    <a:bodyPr/>
                    <a:lstStyle/>
                    <a:p>
                      <a:pPr algn="ctr" rtl="0" fontAlgn="ctr"/>
                      <a:r>
                        <a:rPr lang="es-MX" sz="1400" b="1" u="none" strike="noStrike" dirty="0">
                          <a:effectLst/>
                        </a:rPr>
                        <a:t>TOTAL</a:t>
                      </a:r>
                      <a:endParaRPr lang="es-MX" sz="1400" b="1" i="0" u="none" strike="noStrike" dirty="0">
                        <a:solidFill>
                          <a:srgbClr val="FFFFFF"/>
                        </a:solidFill>
                        <a:effectLst/>
                        <a:latin typeface="Calibri" panose="020F0502020204030204" pitchFamily="34" charset="0"/>
                      </a:endParaRPr>
                    </a:p>
                  </a:txBody>
                  <a:tcPr marL="7620" marR="7620" marT="7620" marB="0" anchor="ctr"/>
                </a:tc>
                <a:tc>
                  <a:txBody>
                    <a:bodyPr/>
                    <a:lstStyle/>
                    <a:p>
                      <a:pPr algn="r" rtl="0" fontAlgn="ctr"/>
                      <a:r>
                        <a:rPr lang="es-MX" sz="1400" b="1" i="0" u="none" strike="noStrike" dirty="0" smtClean="0">
                          <a:solidFill>
                            <a:schemeClr val="tx1"/>
                          </a:solidFill>
                          <a:effectLst/>
                          <a:latin typeface="Calibri" panose="020F0502020204030204" pitchFamily="34" charset="0"/>
                        </a:rPr>
                        <a:t>$ 178,235,447.46</a:t>
                      </a:r>
                    </a:p>
                  </a:txBody>
                  <a:tcPr marL="7620" marT="7620" marB="0" anchor="ctr"/>
                </a:tc>
              </a:tr>
            </a:tbl>
          </a:graphicData>
        </a:graphic>
      </p:graphicFrame>
    </p:spTree>
    <p:extLst>
      <p:ext uri="{BB962C8B-B14F-4D97-AF65-F5344CB8AC3E}">
        <p14:creationId xmlns:p14="http://schemas.microsoft.com/office/powerpoint/2010/main" val="29677134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971600" y="548680"/>
            <a:ext cx="7200800" cy="6120680"/>
          </a:xfrm>
        </p:spPr>
        <p:txBody>
          <a:bodyPr>
            <a:normAutofit/>
          </a:bodyPr>
          <a:lstStyle/>
          <a:p>
            <a:r>
              <a:rPr lang="es-MX" sz="2800" b="1" dirty="0" smtClean="0">
                <a:solidFill>
                  <a:srgbClr val="986918"/>
                </a:solidFill>
              </a:rPr>
              <a:t>¿Quién gasta el Presupuesto? </a:t>
            </a:r>
          </a:p>
          <a:p>
            <a:endParaRPr lang="es-MX" sz="1400" b="1" dirty="0">
              <a:solidFill>
                <a:schemeClr val="tx1"/>
              </a:solidFill>
            </a:endParaRPr>
          </a:p>
          <a:p>
            <a:pPr algn="just"/>
            <a:r>
              <a:rPr lang="es-MX" sz="1400" b="1" dirty="0" smtClean="0">
                <a:solidFill>
                  <a:schemeClr val="tx1"/>
                </a:solidFill>
              </a:rPr>
              <a:t>La Clasificación Administrativa tiene como propósitos básicos identificar las unidades administrativas a través de las cuales se realiza la asignación, gestión y rendición de los recursos financieros públicos, así como establecer las bases institucionales y sectoriales para la elaboración y análisis de las estadísticas fiscales, organizadas y agregadas, mediante su integración y consolidación, tal como lo requieren las mejores prácticas y los modelos universales establecidos en la materia. </a:t>
            </a:r>
          </a:p>
          <a:p>
            <a:pPr algn="just"/>
            <a:endParaRPr lang="es-MX" sz="1400" b="1" dirty="0">
              <a:solidFill>
                <a:schemeClr val="tx1"/>
              </a:solidFill>
            </a:endParaRPr>
          </a:p>
          <a:p>
            <a:pPr algn="just"/>
            <a:r>
              <a:rPr lang="es-MX" sz="1400" b="1" dirty="0" smtClean="0">
                <a:solidFill>
                  <a:schemeClr val="tx1"/>
                </a:solidFill>
              </a:rPr>
              <a:t>Esta </a:t>
            </a:r>
            <a:r>
              <a:rPr lang="es-MX" sz="1400" b="1" dirty="0">
                <a:solidFill>
                  <a:schemeClr val="tx1"/>
                </a:solidFill>
              </a:rPr>
              <a:t>clasificación además permite </a:t>
            </a:r>
            <a:r>
              <a:rPr lang="es-MX" sz="1400" b="1" dirty="0" smtClean="0">
                <a:solidFill>
                  <a:schemeClr val="tx1"/>
                </a:solidFill>
              </a:rPr>
              <a:t>delimitar con </a:t>
            </a:r>
            <a:r>
              <a:rPr lang="es-MX" sz="1400" b="1" dirty="0">
                <a:solidFill>
                  <a:schemeClr val="tx1"/>
                </a:solidFill>
              </a:rPr>
              <a:t>precisión el ámbito de Sector Público de cada orden de gobierno y por ende los alcances de su </a:t>
            </a:r>
            <a:r>
              <a:rPr lang="es-MX" sz="1400" b="1" dirty="0" smtClean="0">
                <a:solidFill>
                  <a:schemeClr val="tx1"/>
                </a:solidFill>
              </a:rPr>
              <a:t>probable responsabilidad </a:t>
            </a:r>
            <a:r>
              <a:rPr lang="es-MX" sz="1400" b="1" dirty="0">
                <a:solidFill>
                  <a:schemeClr val="tx1"/>
                </a:solidFill>
              </a:rPr>
              <a:t>fiscal y cuasi fiscal</a:t>
            </a:r>
            <a:r>
              <a:rPr lang="es-MX" sz="1400" b="1" dirty="0" smtClean="0">
                <a:solidFill>
                  <a:schemeClr val="tx1"/>
                </a:solidFill>
              </a:rPr>
              <a:t>.</a:t>
            </a:r>
          </a:p>
          <a:p>
            <a:pPr algn="just"/>
            <a:endParaRPr lang="es-MX" sz="1600" b="1" dirty="0">
              <a:solidFill>
                <a:srgbClr val="0070C0"/>
              </a:solidFill>
            </a:endParaRPr>
          </a:p>
          <a:p>
            <a:pPr algn="just"/>
            <a:endParaRPr lang="es-MX" sz="1600" dirty="0">
              <a:solidFill>
                <a:schemeClr val="tx1"/>
              </a:solidFill>
            </a:endParaRPr>
          </a:p>
        </p:txBody>
      </p:sp>
      <p:pic>
        <p:nvPicPr>
          <p:cNvPr id="4097" name="Picture 1" descr="C:\Users\luis.flores\Pictures\estructura_organizaciona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3848" y="3943697"/>
            <a:ext cx="2952328" cy="22184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07389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a 2"/>
          <p:cNvGraphicFramePr>
            <a:graphicFrameLocks noGrp="1"/>
          </p:cNvGraphicFramePr>
          <p:nvPr>
            <p:extLst>
              <p:ext uri="{D42A27DB-BD31-4B8C-83A1-F6EECF244321}">
                <p14:modId xmlns:p14="http://schemas.microsoft.com/office/powerpoint/2010/main" val="523381128"/>
              </p:ext>
            </p:extLst>
          </p:nvPr>
        </p:nvGraphicFramePr>
        <p:xfrm>
          <a:off x="1547664" y="764703"/>
          <a:ext cx="6296417" cy="4109036"/>
        </p:xfrm>
        <a:graphic>
          <a:graphicData uri="http://schemas.openxmlformats.org/drawingml/2006/table">
            <a:tbl>
              <a:tblPr>
                <a:tableStyleId>{93296810-A885-4BE3-A3E7-6D5BEEA58F35}</a:tableStyleId>
              </a:tblPr>
              <a:tblGrid>
                <a:gridCol w="4620863"/>
                <a:gridCol w="1675554"/>
              </a:tblGrid>
              <a:tr h="221146">
                <a:tc>
                  <a:txBody>
                    <a:bodyPr/>
                    <a:lstStyle/>
                    <a:p>
                      <a:pPr algn="ctr" rtl="0" fontAlgn="ctr"/>
                      <a:r>
                        <a:rPr lang="es-MX" sz="1200" b="1" u="none" strike="noStrike" dirty="0">
                          <a:effectLst/>
                        </a:rPr>
                        <a:t>Órgano Ejecutivo Municipal (CA)</a:t>
                      </a:r>
                      <a:endParaRPr lang="es-MX" sz="1200" b="1" i="0" u="none" strike="noStrike" dirty="0">
                        <a:solidFill>
                          <a:srgbClr val="FFFFFF"/>
                        </a:solidFill>
                        <a:effectLst/>
                        <a:latin typeface="Calibri" panose="020F0502020204030204" pitchFamily="34" charset="0"/>
                      </a:endParaRPr>
                    </a:p>
                  </a:txBody>
                  <a:tcPr marL="6366" marR="6366" marT="6366" marB="0" anchor="ctr"/>
                </a:tc>
                <a:tc>
                  <a:txBody>
                    <a:bodyPr/>
                    <a:lstStyle/>
                    <a:p>
                      <a:pPr algn="ctr" rtl="0" fontAlgn="ctr"/>
                      <a:r>
                        <a:rPr lang="es-MX" sz="1200" b="1" u="none" strike="noStrike" dirty="0">
                          <a:effectLst/>
                        </a:rPr>
                        <a:t>IMPORTE</a:t>
                      </a:r>
                      <a:endParaRPr lang="es-MX" sz="1200" b="1" i="0" u="none" strike="noStrike" dirty="0">
                        <a:solidFill>
                          <a:srgbClr val="FFFFFF"/>
                        </a:solidFill>
                        <a:effectLst/>
                        <a:latin typeface="Calibri" panose="020F0502020204030204" pitchFamily="34" charset="0"/>
                      </a:endParaRPr>
                    </a:p>
                  </a:txBody>
                  <a:tcPr marL="6366" marR="6366" marT="6366" marB="0" anchor="ctr"/>
                </a:tc>
              </a:tr>
              <a:tr h="199746">
                <a:tc>
                  <a:txBody>
                    <a:bodyPr/>
                    <a:lstStyle/>
                    <a:p>
                      <a:pPr algn="l" rtl="0" fontAlgn="ctr"/>
                      <a:r>
                        <a:rPr lang="es-MX" sz="1000" u="none" strike="noStrike">
                          <a:effectLst/>
                        </a:rPr>
                        <a:t>01-PRESIDENCIA</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02-CABILDO</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$ 9,540,00.00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03-CONTRALORIA MUNICIPAL</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15,688,759.84</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05-SEGURIDAD PUBLICA</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28,557,676.73</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08-ECOLOGIA</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2,755,000.00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09-OBRAS PUBLICAS</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73,148,636.83</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10-DESARROLLO RURAL</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1,055,000.00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12-SECRETARIA DEL AYUNTAMIENTO</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7,649,000.00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13-DESARROLLO SOCIAL</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5,650,000.00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14-TESORERIA</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7,288,000.00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21-PENSIONADOS Y JUBILADOS</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4,000,000.00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19-D.I.F. MUNICIPAL</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5,560,000.00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dirty="0" smtClean="0">
                          <a:effectLst/>
                        </a:rPr>
                        <a:t>25-DEPENDENCIAS</a:t>
                      </a:r>
                      <a:r>
                        <a:rPr lang="es-MX" sz="1000" u="none" strike="noStrike" baseline="0" dirty="0" smtClean="0">
                          <a:effectLst/>
                        </a:rPr>
                        <a:t> ESPECIALES</a:t>
                      </a:r>
                      <a:endParaRPr lang="es-MX" sz="1000" b="0" i="0" u="none" strike="noStrike" dirty="0">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6,734,500.00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dirty="0" smtClean="0">
                          <a:effectLst/>
                        </a:rPr>
                        <a:t>27-DEPARTMENTO</a:t>
                      </a:r>
                      <a:r>
                        <a:rPr lang="es-MX" sz="1000" u="none" strike="noStrike" baseline="0" dirty="0" smtClean="0">
                          <a:effectLst/>
                        </a:rPr>
                        <a:t> DE AGUA</a:t>
                      </a:r>
                      <a:endParaRPr lang="es-MX" sz="1000" b="0" i="0" u="none" strike="noStrike" dirty="0">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5,342,874.06</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dirty="0" smtClean="0">
                          <a:effectLst/>
                        </a:rPr>
                        <a:t>30-OFICIALIA</a:t>
                      </a:r>
                      <a:r>
                        <a:rPr lang="es-MX" sz="1000" u="none" strike="noStrike" baseline="0" dirty="0" smtClean="0">
                          <a:effectLst/>
                        </a:rPr>
                        <a:t> MAYOR</a:t>
                      </a:r>
                      <a:endParaRPr lang="es-MX" sz="1000" b="0" i="0" u="none" strike="noStrike" dirty="0">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617,000.00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dirty="0" smtClean="0">
                          <a:effectLst/>
                        </a:rPr>
                        <a:t>32-MINERALES</a:t>
                      </a:r>
                      <a:endParaRPr lang="es-MX" sz="1000" b="0" i="0" u="none" strike="noStrike" dirty="0">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3,356,000.00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dirty="0">
                          <a:effectLst/>
                        </a:rPr>
                        <a:t>2</a:t>
                      </a:r>
                      <a:r>
                        <a:rPr lang="es-MX" sz="1000" u="none" strike="noStrike" dirty="0" smtClean="0">
                          <a:effectLst/>
                        </a:rPr>
                        <a:t>6-CATASTRO </a:t>
                      </a:r>
                      <a:r>
                        <a:rPr lang="es-MX" sz="1000" u="none" strike="noStrike" dirty="0">
                          <a:effectLst/>
                        </a:rPr>
                        <a:t>MUNICIPAL</a:t>
                      </a:r>
                      <a:endParaRPr lang="es-MX" sz="1000" b="0" i="0" u="none" strike="noStrike" dirty="0">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1,293,000.00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endParaRPr lang="es-MX" sz="1000" b="0" i="0" u="none" strike="noStrike" dirty="0">
                        <a:solidFill>
                          <a:srgbClr val="000000"/>
                        </a:solidFill>
                        <a:effectLst/>
                        <a:latin typeface="Calibri" panose="020F0502020204030204" pitchFamily="34" charset="0"/>
                      </a:endParaRPr>
                    </a:p>
                  </a:txBody>
                  <a:tcPr marL="6366" marR="6366" marT="6366" marB="0" anchor="ctr"/>
                </a:tc>
                <a:tc>
                  <a:txBody>
                    <a:bodyPr/>
                    <a:lstStyle/>
                    <a:p>
                      <a:pPr algn="r" rtl="0" fontAlgn="ct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endParaRPr lang="es-MX" sz="1000" b="0" i="0" u="none" strike="noStrike" dirty="0">
                        <a:solidFill>
                          <a:srgbClr val="000000"/>
                        </a:solidFill>
                        <a:effectLst/>
                        <a:latin typeface="Calibri" panose="020F0502020204030204" pitchFamily="34" charset="0"/>
                      </a:endParaRPr>
                    </a:p>
                  </a:txBody>
                  <a:tcPr marL="6366" marR="6366" marT="6366" marB="0" anchor="ctr"/>
                </a:tc>
                <a:tc>
                  <a:txBody>
                    <a:bodyPr/>
                    <a:lstStyle/>
                    <a:p>
                      <a:pPr algn="r" rtl="0" fontAlgn="ctr"/>
                      <a:endParaRPr lang="es-MX" sz="1000" b="0" i="0" u="none" strike="noStrike" dirty="0">
                        <a:solidFill>
                          <a:srgbClr val="000000"/>
                        </a:solidFill>
                        <a:effectLst/>
                        <a:latin typeface="Calibri" panose="020F0502020204030204" pitchFamily="34" charset="0"/>
                      </a:endParaRPr>
                    </a:p>
                  </a:txBody>
                  <a:tcPr marL="6366" marR="76388" marT="6366" marB="0" anchor="ctr"/>
                </a:tc>
              </a:tr>
              <a:tr h="221146">
                <a:tc>
                  <a:txBody>
                    <a:bodyPr/>
                    <a:lstStyle/>
                    <a:p>
                      <a:pPr algn="ctr" rtl="0" fontAlgn="ctr"/>
                      <a:r>
                        <a:rPr lang="es-MX" sz="1200" b="1" u="none" strike="noStrike" dirty="0">
                          <a:effectLst/>
                        </a:rPr>
                        <a:t>TOTAL</a:t>
                      </a:r>
                      <a:endParaRPr lang="es-MX" sz="1200" b="1" i="0" u="none" strike="noStrike" dirty="0">
                        <a:solidFill>
                          <a:srgbClr val="FFFFFF"/>
                        </a:solidFill>
                        <a:effectLst/>
                        <a:latin typeface="Calibri" panose="020F0502020204030204" pitchFamily="34" charset="0"/>
                      </a:endParaRPr>
                    </a:p>
                  </a:txBody>
                  <a:tcPr marL="6366" marR="6366" marT="6366" marB="0" anchor="ctr"/>
                </a:tc>
                <a:tc>
                  <a:txBody>
                    <a:bodyPr/>
                    <a:lstStyle/>
                    <a:p>
                      <a:pPr algn="ctr" rtl="0" fontAlgn="ctr"/>
                      <a:r>
                        <a:rPr lang="es-MX" sz="1200" b="1" i="0" u="none" strike="noStrike" dirty="0" smtClean="0">
                          <a:solidFill>
                            <a:schemeClr val="tx1"/>
                          </a:solidFill>
                          <a:effectLst/>
                          <a:latin typeface="Calibri" panose="020F0502020204030204" pitchFamily="34" charset="0"/>
                        </a:rPr>
                        <a:t>$ 178,235,447.46</a:t>
                      </a:r>
                      <a:endParaRPr lang="es-MX" sz="1200" b="1" i="0" u="none" strike="noStrike" dirty="0">
                        <a:solidFill>
                          <a:schemeClr val="tx1"/>
                        </a:solidFill>
                        <a:effectLst/>
                        <a:latin typeface="Calibri" panose="020F0502020204030204" pitchFamily="34" charset="0"/>
                      </a:endParaRPr>
                    </a:p>
                  </a:txBody>
                  <a:tcPr marL="6366" marR="76388" marT="6366" marB="0" anchor="ctr"/>
                </a:tc>
              </a:tr>
            </a:tbl>
          </a:graphicData>
        </a:graphic>
      </p:graphicFrame>
    </p:spTree>
    <p:extLst>
      <p:ext uri="{BB962C8B-B14F-4D97-AF65-F5344CB8AC3E}">
        <p14:creationId xmlns:p14="http://schemas.microsoft.com/office/powerpoint/2010/main" val="275372992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Personalizado 1">
      <a:dk1>
        <a:sysClr val="windowText" lastClr="000000"/>
      </a:dk1>
      <a:lt1>
        <a:sysClr val="window" lastClr="FFFFFF"/>
      </a:lt1>
      <a:dk2>
        <a:srgbClr val="1F497D"/>
      </a:dk2>
      <a:lt2>
        <a:srgbClr val="EEECE1"/>
      </a:lt2>
      <a:accent1>
        <a:srgbClr val="548DD4"/>
      </a:accent1>
      <a:accent2>
        <a:srgbClr val="C0504D"/>
      </a:accent2>
      <a:accent3>
        <a:srgbClr val="9BBB59"/>
      </a:accent3>
      <a:accent4>
        <a:srgbClr val="8064A2"/>
      </a:accent4>
      <a:accent5>
        <a:srgbClr val="4BACC6"/>
      </a:accent5>
      <a:accent6>
        <a:srgbClr val="F79646"/>
      </a:accent6>
      <a:hlink>
        <a:srgbClr val="0000B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14831</TotalTime>
  <Words>1181</Words>
  <Application>Microsoft Office PowerPoint</Application>
  <PresentationFormat>Presentación en pantalla (4:3)</PresentationFormat>
  <Paragraphs>185</Paragraphs>
  <Slides>14</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14</vt:i4>
      </vt:variant>
    </vt:vector>
  </HeadingPairs>
  <TitlesOfParts>
    <vt:vector size="21" baseType="lpstr">
      <vt:lpstr>Aharoni</vt:lpstr>
      <vt:lpstr>Arial</vt:lpstr>
      <vt:lpstr>Berlin Sans FB Demi</vt:lpstr>
      <vt:lpstr>Calibri</vt:lpstr>
      <vt:lpstr>Calibri Light</vt:lpstr>
      <vt:lpstr>Century Gothic</vt:lpstr>
      <vt:lpstr>Tema de Office</vt:lpstr>
      <vt:lpstr>   PRESUPUESTO CIUDADANO 2016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Irma Evelia Leija Rodriguez</dc:creator>
  <cp:lastModifiedBy>Usuario</cp:lastModifiedBy>
  <cp:revision>176</cp:revision>
  <dcterms:created xsi:type="dcterms:W3CDTF">2014-07-21T19:40:48Z</dcterms:created>
  <dcterms:modified xsi:type="dcterms:W3CDTF">2017-05-10T15:53:02Z</dcterms:modified>
</cp:coreProperties>
</file>