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73" d="100"/>
          <a:sy n="73" d="100"/>
        </p:scale>
        <p:origin x="-17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</a:t>
          </a:r>
        </a:p>
        <a:p>
          <a:r>
            <a:rPr lang="es-MX" dirty="0" smtClean="0">
              <a:solidFill>
                <a:schemeClr val="tx1"/>
              </a:solidFill>
            </a:rPr>
            <a:t>$22,834.00</a:t>
          </a:r>
        </a:p>
        <a:p>
          <a:r>
            <a:rPr lang="es-MX" dirty="0" smtClean="0">
              <a:solidFill>
                <a:schemeClr val="tx1"/>
              </a:solidFill>
            </a:rPr>
            <a:t>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$16,412.00</a:t>
          </a:r>
        </a:p>
        <a:p>
          <a:r>
            <a:rPr lang="es-MX" dirty="0" smtClean="0">
              <a:solidFill>
                <a:schemeClr val="tx1"/>
              </a:solidFill>
            </a:rPr>
            <a:t>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</a:t>
          </a:r>
        </a:p>
        <a:p>
          <a:r>
            <a:rPr lang="es-MX" dirty="0" smtClean="0">
              <a:solidFill>
                <a:schemeClr val="tx1"/>
              </a:solidFill>
            </a:rPr>
            <a:t>$ 33,386.00</a:t>
          </a:r>
        </a:p>
        <a:p>
          <a:r>
            <a:rPr lang="es-MX" dirty="0" smtClean="0">
              <a:solidFill>
                <a:schemeClr val="tx1"/>
              </a:solidFill>
            </a:rPr>
            <a:t>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ScaleX="112653" custScaleY="108414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 custScaleX="114258" custScaleY="102130" custLinFactNeighborX="1618" custLinFactNeighborY="-769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 custScaleX="103747" custScaleY="104790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310632" y="233574"/>
          <a:ext cx="3413838" cy="3285379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Tesorero Municipal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$22,834.00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mensuales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2166704" y="839805"/>
        <a:ext cx="1158266" cy="1095126"/>
      </dsp:txXfrm>
    </dsp:sp>
    <dsp:sp modelId="{E9A7B5CB-2A14-42DF-9848-94AD0FAC38A5}">
      <dsp:nvSpPr>
        <dsp:cNvPr id="0" name=""/>
        <dsp:cNvSpPr/>
      </dsp:nvSpPr>
      <dsp:spPr>
        <a:xfrm>
          <a:off x="340080" y="305582"/>
          <a:ext cx="3462476" cy="3094949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Contralor Municipal $16,412.00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mensuales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1288139" y="2258348"/>
        <a:ext cx="1566358" cy="957960"/>
      </dsp:txXfrm>
    </dsp:sp>
    <dsp:sp modelId="{5B4A76BF-464E-409E-B8EF-4C75616C88A8}">
      <dsp:nvSpPr>
        <dsp:cNvPr id="0" name=""/>
        <dsp:cNvSpPr/>
      </dsp:nvSpPr>
      <dsp:spPr>
        <a:xfrm>
          <a:off x="450311" y="288582"/>
          <a:ext cx="3143950" cy="3175557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Presidente Municipal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$ 33,386.00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mensuales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787162" y="912352"/>
        <a:ext cx="1066697" cy="10585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pPr/>
              <a:t>25/03/2017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04.130.139.164/Transparencia/Consultadoc.aspx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nsparencia.asecoahuila.gob.m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CANDELA,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2017</a:t>
            </a:r>
            <a:endParaRPr lang="es-MX" sz="3000" dirty="0"/>
          </a:p>
        </p:txBody>
      </p:sp>
    </p:spTree>
    <p:extLst>
      <p:ext uri="{BB962C8B-B14F-4D97-AF65-F5344CB8AC3E}">
        <p14:creationId xmlns=""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95536" y="3645024"/>
          <a:ext cx="5112567" cy="2608319"/>
        </p:xfrm>
        <a:graphic>
          <a:graphicData uri="http://schemas.openxmlformats.org/drawingml/2006/table">
            <a:tbl>
              <a:tblPr/>
              <a:tblGrid>
                <a:gridCol w="766885"/>
                <a:gridCol w="3450983"/>
                <a:gridCol w="894699"/>
              </a:tblGrid>
              <a:tr h="3613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F2F2F2"/>
                          </a:solidFill>
                          <a:latin typeface="Calibri"/>
                        </a:rPr>
                        <a:t>CAPÍTULO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CONCEPTO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PRESUPUESTADO ASIGNADO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168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PERSONALES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$7,841,945.02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168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MATERIALES Y SUMINISTROS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1,721,232.21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850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GENERALES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$3,329,000.52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168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TRANSFERENCIAS, ASIGNACIONES, SUBSIDIOS Y OTRAS AYUDAS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$1,262,392.65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168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MUEBLES, INMUEBLES E INTANGIBLES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$72,034.00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168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PÚBLICA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$2,736,542.89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71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INVERSIONES FINANCIERAS Y OTRAS PROVISIONES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168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PARTICIPACIONES Y APORTACIONES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168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DEUDA PÚBLICA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$3,263,624.39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1683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2F2F2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F2F2F2"/>
                          </a:solidFill>
                          <a:latin typeface="Calibri"/>
                        </a:rPr>
                        <a:t>$</a:t>
                      </a:r>
                      <a:r>
                        <a:rPr lang="es-MX" sz="1000" b="1" i="0" u="none" strike="noStrike" dirty="0" smtClean="0">
                          <a:solidFill>
                            <a:srgbClr val="F2F2F2"/>
                          </a:solidFill>
                          <a:latin typeface="Calibri"/>
                        </a:rPr>
                        <a:t>20,226,771.68</a:t>
                      </a:r>
                      <a:endParaRPr lang="es-MX" sz="1000" b="1" i="0" u="none" strike="noStrike" dirty="0">
                        <a:solidFill>
                          <a:srgbClr val="F2F2F2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="" xmlns:p14="http://schemas.microsoft.com/office/powerpoint/2010/main" val="1964246936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160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8 policías municipales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=""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www.icai.org.mx</a:t>
            </a:r>
            <a:endParaRPr lang="es-MX" sz="1600" b="1" dirty="0" smtClean="0">
              <a:solidFill>
                <a:schemeClr val="tx1"/>
              </a:solidFill>
              <a:hlinkClick r:id="rId3"/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=""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2014-2017 –CANDELA,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=""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=""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355976" y="3789040"/>
          <a:ext cx="4392488" cy="2808309"/>
        </p:xfrm>
        <a:graphic>
          <a:graphicData uri="http://schemas.openxmlformats.org/drawingml/2006/table">
            <a:tbl>
              <a:tblPr/>
              <a:tblGrid>
                <a:gridCol w="3168394"/>
                <a:gridCol w="1224094"/>
              </a:tblGrid>
              <a:tr h="230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ORIGEN DE INGRESOS (CRI)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IMPORTE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200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IMPUESTOS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1,064,074.64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00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CUOTAS Y APPORTACIONES DE SEGURIDAD SOCIAL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00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CONTRIBUCIONES DE MEJORAS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$3,105.00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00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DERECHOS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59,747.67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00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00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APROVECHAMIENTOS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55,336.47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00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 POR VENTAS DE BIENES Y SERVICIOS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00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PARTICIPACIONES Y APORTACIONES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$20,</a:t>
                      </a:r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062,904.52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667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TRANSFERENCIAS, ASIGNACIONES, SUBSIDIOS Y OTRAS AYUDAS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00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 DERIVADOS DE FINANCIAMIENTO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05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$</a:t>
                      </a:r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20,226,771.68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27584" y="4365104"/>
          <a:ext cx="4401914" cy="1817738"/>
        </p:xfrm>
        <a:graphic>
          <a:graphicData uri="http://schemas.openxmlformats.org/drawingml/2006/table">
            <a:tbl>
              <a:tblPr/>
              <a:tblGrid>
                <a:gridCol w="3295403"/>
                <a:gridCol w="1106511"/>
              </a:tblGrid>
              <a:tr h="68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CLASIFICACIÓN FUNCIONAL DEL GASTO (FINALIDAD)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PRESUPUESTADO ASIGNADO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GOBIERNO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$12,624,379.85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DESARROLLO SOCIAL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7,256,594.44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DESARROLLO ECONÓMICO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$345,797.39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OTRAS CLASIFICADAS EN FUNCIONES ANTERIORES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5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$</a:t>
                      </a:r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20,226,771.68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=""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691680" y="476666"/>
          <a:ext cx="6120680" cy="6120679"/>
        </p:xfrm>
        <a:graphic>
          <a:graphicData uri="http://schemas.openxmlformats.org/drawingml/2006/table">
            <a:tbl>
              <a:tblPr/>
              <a:tblGrid>
                <a:gridCol w="3618516"/>
                <a:gridCol w="2502164"/>
              </a:tblGrid>
              <a:tr h="654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ÓRGANO EJECUTIVO MUNICIPAL (CA)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PRESUPUESTADO ASIGNADO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197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01-PRESIDENCIA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$3,245,145.08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97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02-CABILDO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1,236,492.58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97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03-CONTRALORIA MUNICIPAL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97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04-PROMOCION MUNICIPAL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$247,946.66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97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05-SEGURIDAD PUBLICA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$2,107,575.42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97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08-ECOLOGIA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$423,966.66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97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09-OBRAS PUBLICAS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$4,918,402.45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97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10-DESARROLLO RURAL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$97,850.73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97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11-SERVICIOS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PUBLICOS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$333,966.66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97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12-SECRETARIA DEL AYUNTAMIENTO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$446,181.42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97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13-DESARROLLO SOCIAL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$378,967.34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97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14-TESORERIA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$5,722,934.51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97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19-D.I.F. MUNICIPAL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$865,374.67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21-PENSIONADOS Y JUBILADOS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97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25-ADMINISTRACION DE JUSTICIA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97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26-PROTECCION CIVIL MUNICIPAL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$201,967.50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349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</a:t>
                      </a:r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20,226,771.68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15105</TotalTime>
  <Words>1175</Words>
  <Application>Microsoft Office PowerPoint</Application>
  <PresentationFormat>Presentación en pantalla (4:3)</PresentationFormat>
  <Paragraphs>172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CGN LOTO</cp:lastModifiedBy>
  <cp:revision>204</cp:revision>
  <dcterms:created xsi:type="dcterms:W3CDTF">2014-07-21T19:40:48Z</dcterms:created>
  <dcterms:modified xsi:type="dcterms:W3CDTF">2017-03-25T17:32:35Z</dcterms:modified>
</cp:coreProperties>
</file>