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76" r:id="rId2"/>
    <p:sldId id="279" r:id="rId3"/>
    <p:sldId id="260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72" r:id="rId12"/>
    <p:sldId id="274" r:id="rId13"/>
    <p:sldId id="275" r:id="rId14"/>
    <p:sldId id="277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86918"/>
    <a:srgbClr val="806542"/>
    <a:srgbClr val="A68F70"/>
    <a:srgbClr val="C0C0C0"/>
    <a:srgbClr val="969696"/>
    <a:srgbClr val="E65F00"/>
    <a:srgbClr val="FFCD64"/>
    <a:srgbClr val="923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70" d="100"/>
          <a:sy n="70" d="100"/>
        </p:scale>
        <p:origin x="-201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24/01/2017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24/01/2017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87.216.63.227/Transparencia/Consultadoc.aspx" TargetMode="External"/><Relationship Id="rId2" Type="http://schemas.openxmlformats.org/officeDocument/2006/relationships/hyperlink" Target="http://187.216.63.227/Transparencia/Consultapreg.asp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48592" y="548680"/>
            <a:ext cx="4594217" cy="1008112"/>
          </a:xfrm>
        </p:spPr>
        <p:txBody>
          <a:bodyPr>
            <a:normAutofit fontScale="90000"/>
          </a:bodyPr>
          <a:lstStyle/>
          <a:p>
            <a:r>
              <a:rPr lang="es-MX" sz="4400" b="1" dirty="0" smtClean="0">
                <a:latin typeface="Berlin Sans FB Demi" pitchFamily="34" charset="0"/>
              </a:rPr>
              <a:t/>
            </a:r>
            <a:br>
              <a:rPr lang="es-MX" sz="4400" b="1" dirty="0" smtClean="0">
                <a:latin typeface="Berlin Sans FB Demi" pitchFamily="34" charset="0"/>
              </a:rPr>
            </a:br>
            <a:r>
              <a:rPr lang="es-MX" b="1" dirty="0">
                <a:latin typeface="Berlin Sans FB Demi" pitchFamily="34" charset="0"/>
              </a:rPr>
              <a:t/>
            </a:r>
            <a:br>
              <a:rPr lang="es-MX" b="1" dirty="0">
                <a:latin typeface="Berlin Sans FB Demi" pitchFamily="34" charset="0"/>
              </a:rPr>
            </a:br>
            <a:r>
              <a:rPr lang="es-MX" b="1" dirty="0" smtClean="0">
                <a:latin typeface="Berlin Sans FB Demi" pitchFamily="34" charset="0"/>
              </a:rPr>
              <a:t/>
            </a:r>
            <a:br>
              <a:rPr lang="es-MX" b="1" dirty="0" smtClean="0">
                <a:latin typeface="Berlin Sans FB Demi" pitchFamily="34" charset="0"/>
              </a:rPr>
            </a:br>
            <a:r>
              <a:rPr lang="es-MX" sz="4400" b="1" dirty="0" smtClean="0">
                <a:solidFill>
                  <a:srgbClr val="986918"/>
                </a:solidFill>
                <a:latin typeface="Berlin Sans FB Demi" pitchFamily="34" charset="0"/>
              </a:rPr>
              <a:t>PRESUPUESTO CIUDADANO</a:t>
            </a:r>
            <a:r>
              <a:rPr lang="es-MX" b="1" dirty="0" smtClean="0">
                <a:solidFill>
                  <a:srgbClr val="986918"/>
                </a:solidFill>
                <a:latin typeface="Berlin Sans FB Demi" pitchFamily="34" charset="0"/>
              </a:rPr>
              <a:t> </a:t>
            </a:r>
            <a:r>
              <a:rPr lang="es-MX" sz="4400" b="1" dirty="0" smtClean="0">
                <a:solidFill>
                  <a:srgbClr val="986918"/>
                </a:solidFill>
                <a:latin typeface="Berlin Sans FB Demi" pitchFamily="34" charset="0"/>
              </a:rPr>
              <a:t>2016</a:t>
            </a:r>
            <a: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  <a:t/>
            </a:r>
            <a:b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</a:br>
            <a: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  <a:t/>
            </a:r>
            <a:b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</a:br>
            <a:r>
              <a:rPr lang="es-MX" sz="4400" b="1" dirty="0" smtClean="0">
                <a:latin typeface="Berlin Sans FB Demi" pitchFamily="34" charset="0"/>
              </a:rPr>
              <a:t/>
            </a:r>
            <a:br>
              <a:rPr lang="es-MX" sz="4400" b="1" dirty="0" smtClean="0">
                <a:latin typeface="Berlin Sans FB Demi" pitchFamily="34" charset="0"/>
              </a:rPr>
            </a:br>
            <a:endParaRPr lang="es-MX" sz="4400" b="1" dirty="0">
              <a:latin typeface="Berlin Sans FB Dem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30241" y="2644170"/>
            <a:ext cx="5112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806542"/>
                </a:solidFill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solidFill>
                  <a:srgbClr val="806542"/>
                </a:solidFill>
                <a:latin typeface="Berlin Sans FB Demi" pitchFamily="34" charset="0"/>
              </a:rPr>
              <a:t>SAN </a:t>
            </a:r>
            <a:r>
              <a:rPr lang="es-MX" sz="3200" b="1" dirty="0" smtClean="0">
                <a:solidFill>
                  <a:srgbClr val="806542"/>
                </a:solidFill>
                <a:latin typeface="Berlin Sans FB Demi" pitchFamily="34" charset="0"/>
              </a:rPr>
              <a:t>BUENAVENTURA, COAHUILA DE ZARAGOZA.</a:t>
            </a:r>
            <a:endParaRPr lang="es-MX" sz="3200" dirty="0">
              <a:solidFill>
                <a:srgbClr val="806542"/>
              </a:solidFill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488832" cy="576064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986918"/>
                </a:solidFill>
                <a:latin typeface="+mj-lt"/>
              </a:rPr>
              <a:t>¿En qué se gasta el Presupuesto</a:t>
            </a:r>
            <a:r>
              <a:rPr lang="es-MX" sz="2800" b="1" dirty="0" smtClean="0">
                <a:solidFill>
                  <a:srgbClr val="986918"/>
                </a:solidFill>
                <a:latin typeface="+mj-lt"/>
              </a:rPr>
              <a:t>?</a:t>
            </a:r>
          </a:p>
          <a:p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  <a:latin typeface="+mj-lt"/>
              </a:rPr>
              <a:t>El Clasificador por Objeto del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Gasto (COG) permite la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obtención de información para el análisis y seguimiento de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la gestión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financiera gubernamental, es considerado la clasificación operativa que permite conocer en qué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se gasta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, (base del registro de las transacciones económico-financieras) y a su vez permite cuantificar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la demanda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de bienes y servicios que realiza el Sector Público.</a:t>
            </a:r>
          </a:p>
          <a:p>
            <a:pPr algn="just"/>
            <a:endParaRPr lang="es-MX" sz="1600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endParaRPr lang="es-MX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036" y="4078772"/>
            <a:ext cx="1504620" cy="15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9068257"/>
              </p:ext>
            </p:extLst>
          </p:nvPr>
        </p:nvGraphicFramePr>
        <p:xfrm>
          <a:off x="406036" y="3269367"/>
          <a:ext cx="6731000" cy="236982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965200"/>
                <a:gridCol w="4343400"/>
                <a:gridCol w="1422400"/>
              </a:tblGrid>
              <a:tr h="23622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CAPÍTULO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IMPORTE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1000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SERVICIOS PERSONALES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/>
                        <a:t>41,014,243.64</a:t>
                      </a:r>
                      <a:endParaRPr lang="es-MX" sz="1200" dirty="0"/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MATERIALES Y SUMINISTROS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/>
                        <a:t>10,642,671.49</a:t>
                      </a:r>
                      <a:endParaRPr lang="es-MX" sz="1200" dirty="0"/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3000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SERVICIOS GENERALES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/>
                        <a:t>16,334,288.45</a:t>
                      </a:r>
                      <a:endParaRPr lang="es-MX" sz="1200" dirty="0"/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4000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TRANSFERENCIAS, ASIGNACIONES, SUBSIDIOS Y OTRAS AYUDAS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/>
                        <a:t>4,649,442.99</a:t>
                      </a:r>
                      <a:endParaRPr lang="es-MX" sz="1200" dirty="0"/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5000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BIENES MUEBLES, INMUEBLES E INTANGIBLES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/>
                        <a:t>845,980.18</a:t>
                      </a:r>
                      <a:endParaRPr lang="es-MX" sz="1200" dirty="0"/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6000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INVERSIÓN PÚBLICA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/>
                        <a:t>35,942,381.03</a:t>
                      </a:r>
                      <a:endParaRPr lang="es-MX" sz="1200" dirty="0"/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7000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INVERSIONES FINANCIERAS Y OTRAS PROVISIONES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/>
                        <a:t>0.00</a:t>
                      </a:r>
                      <a:endParaRPr lang="es-MX" sz="1200" dirty="0"/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8000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PARTICIPACIONES Y APORTACIONES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/>
                        <a:t>0.00</a:t>
                      </a:r>
                      <a:endParaRPr lang="es-MX" sz="1200" dirty="0"/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9000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DEUDA PÚBLICA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10,125,080.00</a:t>
                      </a:r>
                      <a:endParaRPr lang="es-MX" sz="1400" dirty="0"/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b="1" dirty="0" smtClean="0"/>
                        <a:t>119,554,087.7</a:t>
                      </a:r>
                      <a:endParaRPr lang="es-MX" sz="1600" b="1" dirty="0"/>
                    </a:p>
                  </a:txBody>
                  <a:tcPr marL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600" y="562029"/>
            <a:ext cx="72728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986918"/>
                </a:solidFill>
              </a:rPr>
              <a:t>                          ¿Se está trabajando para mejorar el Presupuesto?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Si. </a:t>
            </a:r>
          </a:p>
          <a:p>
            <a:pPr algn="just"/>
            <a:endParaRPr lang="es-MX" sz="1600" b="1" dirty="0"/>
          </a:p>
          <a:p>
            <a:pPr algn="just"/>
            <a:r>
              <a:rPr lang="es-MX" sz="1600" b="1" dirty="0" smtClean="0"/>
              <a:t>- Fortaleciendo el Presupuesto basado en Resultados con la finalidad de orientar las acciones gubernamentales hacía la generación del valor público.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Fortaleciendo las estructuras orgánicas y funcionales de las instituciones públicas.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Regulando el ciclo presupuestarios con base en los principios de eficiencia, transparencia y honradez.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Todos estos esfuerzos se seguirán reflejando en más obras y mejores servicios públicos de calidad.</a:t>
            </a:r>
            <a:endParaRPr lang="es-MX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" b="7797"/>
          <a:stretch/>
        </p:blipFill>
        <p:spPr bwMode="auto">
          <a:xfrm>
            <a:off x="1054574" y="908720"/>
            <a:ext cx="1734511" cy="98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1557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574" y="5263867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774" y="2348879"/>
            <a:ext cx="940272" cy="10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19857" y="1844824"/>
            <a:ext cx="4836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/>
              <a:t>El Presupuesto se elabora de las siguientes maneras:</a:t>
            </a:r>
          </a:p>
          <a:p>
            <a:pPr algn="just"/>
            <a:endParaRPr lang="es-MX" sz="1600" b="1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1676840" y="69269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b="1" dirty="0">
                <a:solidFill>
                  <a:srgbClr val="986918"/>
                </a:solidFill>
              </a:rPr>
              <a:t>¿Cómo se organiza un presupuesto?</a:t>
            </a:r>
          </a:p>
        </p:txBody>
      </p:sp>
      <p:sp>
        <p:nvSpPr>
          <p:cNvPr id="8" name="7 Llamada con línea 2 (barra de énfasis)"/>
          <p:cNvSpPr/>
          <p:nvPr/>
        </p:nvSpPr>
        <p:spPr>
          <a:xfrm>
            <a:off x="4797904" y="2348880"/>
            <a:ext cx="3672407" cy="64807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970"/>
              <a:gd name="adj6" fmla="val -54100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contrasting" dir="t"/>
          </a:scene3d>
          <a:sp3d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¿Quién lo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Es la dependencia o entidad encargada de realizar el gasto, esta </a:t>
            </a:r>
            <a:r>
              <a:rPr lang="es-MX" sz="1200" dirty="0" smtClean="0">
                <a:solidFill>
                  <a:schemeClr val="bg1"/>
                </a:solidFill>
              </a:rPr>
              <a:t>Clasificación es </a:t>
            </a:r>
            <a:r>
              <a:rPr lang="es-MX" sz="1200" dirty="0">
                <a:solidFill>
                  <a:schemeClr val="bg1"/>
                </a:solidFill>
              </a:rPr>
              <a:t>Administrativa.</a:t>
            </a:r>
          </a:p>
        </p:txBody>
      </p:sp>
      <p:sp>
        <p:nvSpPr>
          <p:cNvPr id="15" name="14 Llamada con línea 2 (barra de énfasis)"/>
          <p:cNvSpPr/>
          <p:nvPr/>
        </p:nvSpPr>
        <p:spPr>
          <a:xfrm>
            <a:off x="4775480" y="4713695"/>
            <a:ext cx="3684952" cy="86409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6706"/>
              <a:gd name="adj6" fmla="val -50741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200" b="1" dirty="0">
              <a:solidFill>
                <a:schemeClr val="bg1"/>
              </a:solidFill>
            </a:endParaRPr>
          </a:p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¿Para qué se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El destino que tienen los recursos, como en salud, desarrollo económico, infraestructura, etc. esta Clasificación es </a:t>
            </a:r>
            <a:r>
              <a:rPr lang="es-MX" sz="1200" dirty="0" smtClean="0">
                <a:solidFill>
                  <a:schemeClr val="bg1"/>
                </a:solidFill>
              </a:rPr>
              <a:t>Funcional del Gasto.</a:t>
            </a:r>
            <a:endParaRPr lang="es-MX" sz="1200" dirty="0">
              <a:solidFill>
                <a:schemeClr val="bg1"/>
              </a:solidFill>
            </a:endParaRPr>
          </a:p>
          <a:p>
            <a:pPr lvl="0" algn="just"/>
            <a:r>
              <a:rPr lang="es-MX" sz="1200" b="1" dirty="0" smtClean="0">
                <a:solidFill>
                  <a:schemeClr val="tx1"/>
                </a:solidFill>
              </a:rPr>
              <a:t>.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6" name="15 Llamada con línea 2 (barra de énfasis)"/>
          <p:cNvSpPr/>
          <p:nvPr/>
        </p:nvSpPr>
        <p:spPr>
          <a:xfrm>
            <a:off x="4788025" y="3241552"/>
            <a:ext cx="3672407" cy="95650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6816"/>
              <a:gd name="adj6" fmla="val -51498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200" b="1" dirty="0">
              <a:solidFill>
                <a:schemeClr val="tx1"/>
              </a:solidFill>
            </a:endParaRPr>
          </a:p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¿En qué se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En que se van a utilizar los recursos, como en inversión pública, nomina, entre otros, esta Clasificación es </a:t>
            </a:r>
            <a:r>
              <a:rPr lang="es-MX" sz="1200" dirty="0" smtClean="0">
                <a:solidFill>
                  <a:schemeClr val="bg1"/>
                </a:solidFill>
              </a:rPr>
              <a:t>Objeto </a:t>
            </a:r>
            <a:r>
              <a:rPr lang="es-MX" sz="1200" dirty="0">
                <a:solidFill>
                  <a:schemeClr val="bg1"/>
                </a:solidFill>
              </a:rPr>
              <a:t>del Gasto.</a:t>
            </a:r>
          </a:p>
          <a:p>
            <a:pPr lvl="0" algn="just"/>
            <a:r>
              <a:rPr lang="es-MX" sz="1200" dirty="0" smtClean="0">
                <a:solidFill>
                  <a:schemeClr val="tx1"/>
                </a:solidFill>
              </a:rPr>
              <a:t>.</a:t>
            </a:r>
            <a:endParaRPr lang="es-MX" sz="1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loseconomistasenlaweb.files.wordpress.com/2014/04/diner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6398">
            <a:off x="409800" y="233409"/>
            <a:ext cx="1503348" cy="15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soterismoyenergia.com/wp-content/uploads/2014/02/zzzzzzzzzzzzzzzzzzzzzzzzzzzzzzzzzzzzzzzzzzzzzzzzzzzzzzzzzzzzzzzzzzzzzdiner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774" y="3641265"/>
            <a:ext cx="1516624" cy="10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s.123rf.com/450wm/cteconsulting/cteconsulting1302/cteconsulting130200053/17937622-an-image-of-a-security-police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086" y="4958826"/>
            <a:ext cx="618964" cy="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thumbs.dreamstime.com/thumb_592/1300554340gW6C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622" y="4973296"/>
            <a:ext cx="790464" cy="5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086" y="5577790"/>
            <a:ext cx="618964" cy="54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 descr="http://us.cdn1.123rf.com/168nwm/texelart/texelart1202/texelart120200008/12164339-doctor-en-3d-con-un-maletin-y-un-estetoscopio-dictada-en-alta-resolucion-en-un-fondo-blanco-con-som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938" y="5524584"/>
            <a:ext cx="598148" cy="8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http://us.cdn4.123rf.com/168nwm/texelart/texelart1205/texelart120500001/13486766-3d-workers--team-of-work-rendered-at-high-resolution-on-a-white-background-with-diffuse-shadow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838" y="4874833"/>
            <a:ext cx="691274" cy="6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ttp://us.cdn4.123rf.com/168nwm/coramax/coramax1208/coramax120801756/14815598-3d-people--men--person-with-pointer-in-hand-close-to-blackboard-concept-of-education-and-learn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220" y="5527715"/>
            <a:ext cx="921554" cy="6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128792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986918"/>
                </a:solidFill>
              </a:rPr>
              <a:t>¿</a:t>
            </a:r>
            <a:r>
              <a:rPr lang="es-MX" b="1" dirty="0">
                <a:solidFill>
                  <a:srgbClr val="986918"/>
                </a:solidFill>
              </a:rPr>
              <a:t>Qué pueden hacer los ciudadanos</a:t>
            </a:r>
            <a:r>
              <a:rPr lang="es-MX" b="1" dirty="0" smtClean="0">
                <a:solidFill>
                  <a:srgbClr val="986918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 página en la cual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dirty="0" smtClean="0">
                <a:solidFill>
                  <a:schemeClr val="tx1"/>
                </a:solidFill>
              </a:rPr>
              <a:t>        www.</a:t>
            </a:r>
            <a:r>
              <a:rPr lang="es-MX" sz="1600" b="1" dirty="0" smtClean="0">
                <a:solidFill>
                  <a:schemeClr val="tx1"/>
                </a:solidFill>
              </a:rPr>
              <a:t>icai</a:t>
            </a:r>
            <a:r>
              <a:rPr lang="es-MX" sz="1600" dirty="0" smtClean="0">
                <a:solidFill>
                  <a:schemeClr val="tx1"/>
                </a:solidFill>
              </a:rPr>
              <a:t>.org.mx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2"/>
              </a:rPr>
              <a:t>187.216.63.227/Transparencia/Consultapreg.aspx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187.216.63.227/Transparencia/Consultadoc.aspx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202" name="Picture 10" descr="http://us.cdn3.123rf.com/168nwm/digitalgenetics/digitalgenetics1011/digitalgenetics101100236/8164997-hombre-3d-trabajando-en-equip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6764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2663577"/>
            <a:ext cx="9159389" cy="1512168"/>
          </a:xfrm>
          <a:prstGeom prst="horizont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tx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rgbClr val="986918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rgbClr val="986918"/>
                </a:solidFill>
              </a:rPr>
              <a:t>CIUDADANO </a:t>
            </a: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2016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rgbClr val="986918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2014-2017 – </a:t>
            </a: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SAN </a:t>
            </a: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BUENAVENTURA, COAHUILA.</a:t>
            </a:r>
            <a:endParaRPr lang="es-MX" sz="2400" b="1" dirty="0">
              <a:solidFill>
                <a:srgbClr val="986918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rgbClr val="986918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1" y="836712"/>
            <a:ext cx="7200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rgbClr val="986918"/>
                </a:solidFill>
                <a:latin typeface="Calibri" pitchFamily="34" charset="0"/>
              </a:rPr>
              <a:t>¿Qué es la Ley de Ingresos y cual es su importancia?</a:t>
            </a:r>
          </a:p>
          <a:p>
            <a:pPr algn="just"/>
            <a:endParaRPr lang="es-MX" b="1" dirty="0">
              <a:latin typeface="Calibri" pitchFamily="34" charset="0"/>
            </a:endParaRPr>
          </a:p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7" y="332656"/>
            <a:ext cx="13716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5815"/>
            <a:ext cx="1512168" cy="139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532859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986918"/>
                </a:solidFill>
                <a:cs typeface="Aharoni" pitchFamily="2" charset="-79"/>
              </a:rPr>
              <a:t>¿Qué es el presupuesto ciudadano</a:t>
            </a:r>
            <a:r>
              <a:rPr lang="es-MX" b="1" dirty="0" smtClean="0">
                <a:solidFill>
                  <a:srgbClr val="986918"/>
                </a:solidFill>
                <a:cs typeface="Aharoni" pitchFamily="2" charset="-79"/>
              </a:rPr>
              <a:t>?</a:t>
            </a:r>
          </a:p>
          <a:p>
            <a:pPr algn="just"/>
            <a:endParaRPr lang="es-MX" sz="18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Para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todos los ciudadanos es de importancia conocer que hace el Gobierno con los recursos que pagamos a través de nuestros impuestos. </a:t>
            </a:r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Este presupuesto esta diseñado para que el ciudadano comprenda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como se utilizan los recursos públicos,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respondiendo preguntas tales como: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¿Cuánto es lo que se recauda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¿Cómo se administran los recursos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 ¿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Cómo y en que se gastan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¿A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quiénes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beneficia ese gasto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?....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De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esta manera el Presupuesto Ciudadano tiene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la finalidad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de que conozcamos las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decisiones de la administración pública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que benefician a la sociedad, permitiéndonos analizar los resultados que brinda el Gobierno en materia de Transparencia Presupuestal.</a:t>
            </a:r>
          </a:p>
          <a:p>
            <a:endParaRPr lang="es-MX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http://cdn2.letraslibres.com/cdn/farfuture/D90dVl6WbmmwOoz8DBT8I5wDkpY51siBTj2-sqJ2zjw/mtime:1316455758/sites/default/files/imagecache/revista_articulo_588_480/cari-presupue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1656184" cy="1429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988840"/>
            <a:ext cx="7200800" cy="2736304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s-MX" sz="2600" b="1" dirty="0">
              <a:latin typeface="Calibri Light" pitchFamily="34" charset="0"/>
            </a:endParaRPr>
          </a:p>
          <a:p>
            <a:pPr marL="0" indent="0" algn="just">
              <a:buNone/>
            </a:pPr>
            <a:r>
              <a:rPr lang="es-MX" sz="2600" b="1" dirty="0" smtClean="0"/>
              <a:t>El </a:t>
            </a:r>
            <a:r>
              <a:rPr lang="es-MX" sz="26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2600" b="1" dirty="0" smtClean="0"/>
          </a:p>
          <a:p>
            <a:pPr marL="0" indent="0" algn="just">
              <a:buNone/>
            </a:pPr>
            <a:r>
              <a:rPr lang="es-MX" sz="2600" b="1" dirty="0" smtClean="0"/>
              <a:t>Estos </a:t>
            </a:r>
            <a:r>
              <a:rPr lang="es-MX" sz="26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2600" b="1" dirty="0" smtClean="0">
                <a:latin typeface="+mj-lt"/>
              </a:rPr>
              <a:t>.</a:t>
            </a:r>
          </a:p>
          <a:p>
            <a:pPr algn="just"/>
            <a:endParaRPr lang="es-MX" sz="2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9712" y="54868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986918"/>
                </a:solidFill>
              </a:rPr>
              <a:t>¿Qué es el Presupuesto de Egresos y cuál es su importancia?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501353"/>
            <a:ext cx="1944215" cy="1271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244" y="4725144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496855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986918"/>
                </a:solidFill>
              </a:rPr>
              <a:t>¿Qué es el Presupuesto de Egresos y cuál es su importancia</a:t>
            </a:r>
            <a:r>
              <a:rPr lang="es-MX" b="1" dirty="0" smtClean="0">
                <a:solidFill>
                  <a:srgbClr val="986918"/>
                </a:solidFill>
              </a:rPr>
              <a:t>?</a:t>
            </a:r>
          </a:p>
          <a:p>
            <a:endParaRPr lang="es-MX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es-MX" sz="2000" b="1" dirty="0" smtClean="0">
                <a:solidFill>
                  <a:schemeClr val="tx1"/>
                </a:solidFill>
              </a:rPr>
              <a:t>La </a:t>
            </a:r>
            <a:r>
              <a:rPr lang="es-MX" sz="20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2000" dirty="0">
                <a:solidFill>
                  <a:schemeClr val="tx1"/>
                </a:solidFill>
              </a:rPr>
              <a:t>.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us.cdn1.123rf.com/168nwm/johan2011/johan20111209/johan2011120900030/15508131-business-review-3d-%D0%BC%D0%B0%D0%BB%D0%B5%D0%BD%D1%8C%D0%BA%D0%B8%D0%B5-%D1%87%D0%B5%D0%BB%D0%BE%D0%B2%D0%B5%D1%87%D0%B5%D1%81%D0%BA%D0%B8%D0%B5-%D1%85%D0%B0%D1%80%D0%B0%D0%BA%D1%82%D0%B5%D1%80%D1%8B-x2,-%D0%B3%D0%BB%D1%8F%D0%B4%D1%8F-%D0%BD%EF%BF%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3021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77983"/>
            <a:ext cx="2024970" cy="1682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29770" cy="5162128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986918"/>
                </a:solidFill>
                <a:latin typeface="+mj-lt"/>
              </a:rPr>
              <a:t>¿De dónde obtiene el </a:t>
            </a:r>
            <a:r>
              <a:rPr lang="es-MX" sz="2800" b="1" dirty="0" smtClean="0">
                <a:solidFill>
                  <a:srgbClr val="986918"/>
                </a:solidFill>
                <a:latin typeface="+mj-lt"/>
              </a:rPr>
              <a:t>Municipio los ingresos?</a:t>
            </a:r>
            <a:endParaRPr lang="es-MX" sz="2800" b="1" dirty="0">
              <a:solidFill>
                <a:srgbClr val="986918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El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Federación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a los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Municipios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y que se reflejan en Aportaciones y Participaciones Federales.</a:t>
            </a:r>
          </a:p>
          <a:p>
            <a:pPr algn="just"/>
            <a:r>
              <a:rPr lang="es-MX" sz="1600" b="1" dirty="0">
                <a:solidFill>
                  <a:schemeClr val="tx1"/>
                </a:solidFill>
                <a:latin typeface="+mj-lt"/>
              </a:rPr>
              <a:t>La manera en que los ingresos se recaudan, los montos y obligaciones, se establecen en la Ley de Ingresos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75656" y="3068960"/>
          <a:ext cx="4991100" cy="2847975"/>
        </p:xfrm>
        <a:graphic>
          <a:graphicData uri="http://schemas.openxmlformats.org/drawingml/2006/table">
            <a:tbl>
              <a:tblPr/>
              <a:tblGrid>
                <a:gridCol w="3249133"/>
                <a:gridCol w="1741967"/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ORIGEN DE INGRESOS (CRI)</a:t>
                      </a: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IMPORTE</a:t>
                      </a:r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IMPUESTOS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$13,506,002.47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CUOTAS Y APPORTACIONES DE SEGURIDAD SOCIAL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CONTRIBUCIONES DE MEJORAS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DERECHOS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$10,229,850.77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$74,702.12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APROVECHAMIENTOS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$1,396,810.34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INGRESOS POR VENTAS DE BIENES Y SERVICIOS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PARTICIPACIONES Y APORTACIONES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$84,346,722.07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TRANSFERENCIAS, ASIGNACIONES, SUBSIDIOS Y OTRAS AYUDAS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INGRESOS DERIVADOS DE FINANCIAMIENTO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$10,000,000.00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$119,554,087.77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612068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986918"/>
                </a:solidFill>
              </a:rPr>
              <a:t>¿Para qué se gasta el Presupuesto?</a:t>
            </a:r>
          </a:p>
          <a:p>
            <a:pPr algn="just"/>
            <a:endParaRPr lang="es-MX" sz="1700" b="1" dirty="0" smtClean="0">
              <a:solidFill>
                <a:srgbClr val="0070C0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La Clasificación Funcional del Gasto agrupa los gastos según los propósitos u objetivos </a:t>
            </a:r>
            <a:r>
              <a:rPr lang="es-MX" sz="1600" b="1" dirty="0" smtClean="0">
                <a:solidFill>
                  <a:schemeClr val="tx1"/>
                </a:solidFill>
              </a:rPr>
              <a:t>socioeconómicos que persigue el municipio.</a:t>
            </a:r>
          </a:p>
          <a:p>
            <a:pPr algn="just"/>
            <a:endParaRPr lang="es-MX" sz="1700" b="1" dirty="0">
              <a:solidFill>
                <a:schemeClr val="tx1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Presenta el gasto público según la naturaleza de los servicios gubernamentales brindados a la población</a:t>
            </a:r>
            <a:r>
              <a:rPr lang="es-MX" sz="16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600" b="1" dirty="0">
              <a:solidFill>
                <a:schemeClr val="tx1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6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6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6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6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600" b="1" dirty="0" smtClean="0">
                <a:solidFill>
                  <a:schemeClr val="tx1"/>
                </a:solidFill>
              </a:rPr>
              <a:t>.</a:t>
            </a:r>
            <a:endParaRPr lang="es-MX" b="1" dirty="0">
              <a:solidFill>
                <a:schemeClr val="tx1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2961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59632" y="4437112"/>
          <a:ext cx="5472608" cy="1296736"/>
        </p:xfrm>
        <a:graphic>
          <a:graphicData uri="http://schemas.openxmlformats.org/drawingml/2006/table">
            <a:tbl>
              <a:tblPr/>
              <a:tblGrid>
                <a:gridCol w="4150513"/>
                <a:gridCol w="1322095"/>
              </a:tblGrid>
              <a:tr h="240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CLASIFICACIÓN FUNCIONAL DEL GASTO (FINALIDAD)</a:t>
                      </a:r>
                      <a:r>
                        <a:rPr lang="es-MX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PRESUPUESTADO</a:t>
                      </a:r>
                      <a:r>
                        <a:rPr lang="es-MX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038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$48,234,834.24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038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DESARROLLO SOCIAL 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$58,548,710.26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038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DESARROLLO ECONÓMICO 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$4,653,712.37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038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OTRAS CLASIFICADAS EN FUNCIONES ANTERIORES 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$8,116,830.90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240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s-MX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$119,554,087.77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612068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986918"/>
                </a:solidFill>
              </a:rPr>
              <a:t>¿Quién gasta el Presupuesto? </a:t>
            </a:r>
          </a:p>
          <a:p>
            <a:endParaRPr lang="es-MX" sz="1400" b="1" dirty="0">
              <a:solidFill>
                <a:schemeClr val="tx1"/>
              </a:solidFill>
            </a:endParaRPr>
          </a:p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400" b="1" dirty="0">
              <a:solidFill>
                <a:schemeClr val="tx1"/>
              </a:solidFill>
            </a:endParaRPr>
          </a:p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Esta </a:t>
            </a:r>
            <a:r>
              <a:rPr lang="es-MX" sz="1400" b="1" dirty="0">
                <a:solidFill>
                  <a:schemeClr val="tx1"/>
                </a:solidFill>
              </a:rPr>
              <a:t>clasificación además permite </a:t>
            </a:r>
            <a:r>
              <a:rPr lang="es-MX" sz="1400" b="1" dirty="0" smtClean="0">
                <a:solidFill>
                  <a:schemeClr val="tx1"/>
                </a:solidFill>
              </a:rPr>
              <a:t>delimitar con </a:t>
            </a:r>
            <a:r>
              <a:rPr lang="es-MX" sz="1400" b="1" dirty="0">
                <a:solidFill>
                  <a:schemeClr val="tx1"/>
                </a:solidFill>
              </a:rPr>
              <a:t>precisión el ámbito de Sector Público de cada orden de gobierno y por ende los alcances de su </a:t>
            </a:r>
            <a:r>
              <a:rPr lang="es-MX" sz="1400" b="1" dirty="0" smtClean="0">
                <a:solidFill>
                  <a:schemeClr val="tx1"/>
                </a:solidFill>
              </a:rPr>
              <a:t>probable responsabilidad </a:t>
            </a:r>
            <a:r>
              <a:rPr lang="es-MX" sz="1400" b="1" dirty="0">
                <a:solidFill>
                  <a:schemeClr val="tx1"/>
                </a:solidFill>
              </a:rPr>
              <a:t>fiscal y cuasi fiscal</a:t>
            </a:r>
            <a:r>
              <a:rPr lang="es-MX" sz="14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600" b="1" dirty="0">
              <a:solidFill>
                <a:srgbClr val="0070C0"/>
              </a:solidFill>
            </a:endParaRPr>
          </a:p>
          <a:p>
            <a:pPr algn="just"/>
            <a:endParaRPr lang="es-MX" sz="1600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43697"/>
            <a:ext cx="2952328" cy="22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6272166"/>
              </p:ext>
            </p:extLst>
          </p:nvPr>
        </p:nvGraphicFramePr>
        <p:xfrm>
          <a:off x="1547664" y="764703"/>
          <a:ext cx="6296417" cy="548355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620863"/>
                <a:gridCol w="1675554"/>
              </a:tblGrid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Órgano Ejecutivo Municipal (CA)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IMPORTE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01-PRESIDENCIA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1,659,323.06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8,862,833.57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891,681.64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12,621,845.25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07-DESARROLLO URBANO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111,440.00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2,436,686.59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41,863,942.29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8,770,543.27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11-SERVICIOS PUBLICOS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6,715,976.40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11,727,826.04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13-DESARROLLO </a:t>
                      </a:r>
                      <a:r>
                        <a:rPr lang="es-MX" sz="1000" u="none" strike="noStrike" dirty="0" smtClean="0">
                          <a:effectLst/>
                          <a:latin typeface="+mn-lt"/>
                        </a:rPr>
                        <a:t>SOCIAL</a:t>
                      </a: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1,752,700.00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  <a:latin typeface="+mn-lt"/>
                        </a:rPr>
                        <a:t>14-TESORERIA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16,672,389.68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246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19-GASTOS GENERALES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4,217,900.00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21-PENSIONADOS Y JUBILADOS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25-ADMINISTRACION DE JUSTICIA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26-DEPORTES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27-TURISMO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  <a:latin typeface="+mn-lt"/>
                        </a:rPr>
                        <a:t>30-FONDO FORTALECIMIENTO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32-COMUNICACION SOCIAL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  <a:latin typeface="+mn-lt"/>
                        </a:rPr>
                        <a:t>35-ATENCION CIUDADANA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69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36-CATASTRO MUNICIPAL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  <a:latin typeface="+mn-lt"/>
                        </a:rPr>
                        <a:t>38-UNIDAD DE SACRIFICIO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  <a:latin typeface="+mn-lt"/>
                        </a:rPr>
                        <a:t>39-CENTRO DE REHABILITACION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  <a:latin typeface="+mn-lt"/>
                        </a:rPr>
                        <a:t>40-FOMENTO ECONOMICO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  <a:latin typeface="+mn-lt"/>
                        </a:rPr>
                        <a:t>41-DIRECCION DE EDUCACION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42-INFRAESTRUCTURA MUNICIPAL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119,554,087,.77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15001</TotalTime>
  <Words>1220</Words>
  <Application>Microsoft Office PowerPoint</Application>
  <PresentationFormat>Presentación en pantalla (4:3)</PresentationFormat>
  <Paragraphs>210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   PRESUPUESTO CIUDADANO 2016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CGN LOTO</cp:lastModifiedBy>
  <cp:revision>196</cp:revision>
  <dcterms:created xsi:type="dcterms:W3CDTF">2014-07-21T19:40:48Z</dcterms:created>
  <dcterms:modified xsi:type="dcterms:W3CDTF">2017-01-24T19:15:10Z</dcterms:modified>
</cp:coreProperties>
</file>