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sldIdLst>
    <p:sldId id="276" r:id="rId2"/>
    <p:sldId id="279" r:id="rId3"/>
    <p:sldId id="260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72" r:id="rId12"/>
    <p:sldId id="274" r:id="rId13"/>
    <p:sldId id="275" r:id="rId14"/>
    <p:sldId id="277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6918"/>
    <a:srgbClr val="806542"/>
    <a:srgbClr val="A68F70"/>
    <a:srgbClr val="C0C0C0"/>
    <a:srgbClr val="969696"/>
    <a:srgbClr val="E65F00"/>
    <a:srgbClr val="FFCD64"/>
    <a:srgbClr val="923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130" autoAdjust="0"/>
    <p:restoredTop sz="94660"/>
  </p:normalViewPr>
  <p:slideViewPr>
    <p:cSldViewPr>
      <p:cViewPr>
        <p:scale>
          <a:sx n="66" d="100"/>
          <a:sy n="66" d="100"/>
        </p:scale>
        <p:origin x="-2040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t>02/06/2017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02/06/2017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02/06/2017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02/06/2017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02/06/2017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02/06/2017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02/06/2017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02/06/2017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02/06/2017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02/06/2017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02/06/2017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02/06/2017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t>02/06/2017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187.216.63.227/Transparencia/Consultapreg.aspx" TargetMode="External"/><Relationship Id="rId2" Type="http://schemas.openxmlformats.org/officeDocument/2006/relationships/hyperlink" Target="http://www.icai.org.mx:8282/ipo/dependencia.php?dep=33#pageload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hyperlink" Target="http://transparencia.asecoahuila.gob.mx/" TargetMode="External"/><Relationship Id="rId4" Type="http://schemas.openxmlformats.org/officeDocument/2006/relationships/hyperlink" Target="http://187.216.63.227/Transparencia/Consultadoc.aspx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48592" y="548680"/>
            <a:ext cx="4594217" cy="1008112"/>
          </a:xfrm>
        </p:spPr>
        <p:txBody>
          <a:bodyPr>
            <a:normAutofit fontScale="90000"/>
          </a:bodyPr>
          <a:lstStyle/>
          <a:p>
            <a:r>
              <a:rPr lang="es-MX" sz="4400" b="1" dirty="0" smtClean="0">
                <a:latin typeface="Berlin Sans FB Demi" pitchFamily="34" charset="0"/>
              </a:rPr>
              <a:t/>
            </a:r>
            <a:br>
              <a:rPr lang="es-MX" sz="4400" b="1" dirty="0" smtClean="0">
                <a:latin typeface="Berlin Sans FB Demi" pitchFamily="34" charset="0"/>
              </a:rPr>
            </a:br>
            <a:r>
              <a:rPr lang="es-MX" b="1" dirty="0">
                <a:latin typeface="Berlin Sans FB Demi" pitchFamily="34" charset="0"/>
              </a:rPr>
              <a:t/>
            </a:r>
            <a:br>
              <a:rPr lang="es-MX" b="1" dirty="0">
                <a:latin typeface="Berlin Sans FB Demi" pitchFamily="34" charset="0"/>
              </a:rPr>
            </a:br>
            <a:r>
              <a:rPr lang="es-MX" b="1" dirty="0" smtClean="0">
                <a:latin typeface="Berlin Sans FB Demi" pitchFamily="34" charset="0"/>
              </a:rPr>
              <a:t/>
            </a:r>
            <a:br>
              <a:rPr lang="es-MX" b="1" dirty="0" smtClean="0">
                <a:latin typeface="Berlin Sans FB Demi" pitchFamily="34" charset="0"/>
              </a:rPr>
            </a:br>
            <a:r>
              <a:rPr lang="es-MX" sz="4400" b="1" dirty="0" smtClean="0">
                <a:solidFill>
                  <a:srgbClr val="986918"/>
                </a:solidFill>
                <a:latin typeface="Berlin Sans FB Demi" pitchFamily="34" charset="0"/>
              </a:rPr>
              <a:t>PRESUPUESTO CIUDADANO</a:t>
            </a:r>
            <a:r>
              <a:rPr lang="es-MX" b="1" dirty="0" smtClean="0">
                <a:solidFill>
                  <a:srgbClr val="986918"/>
                </a:solidFill>
                <a:latin typeface="Berlin Sans FB Demi" pitchFamily="34" charset="0"/>
              </a:rPr>
              <a:t> </a:t>
            </a:r>
            <a:r>
              <a:rPr lang="es-MX" sz="4400" b="1" dirty="0" smtClean="0">
                <a:solidFill>
                  <a:srgbClr val="986918"/>
                </a:solidFill>
                <a:latin typeface="Berlin Sans FB Demi" pitchFamily="34" charset="0"/>
              </a:rPr>
              <a:t>2016</a:t>
            </a:r>
            <a:r>
              <a:rPr lang="es-MX" sz="4400" b="1" dirty="0" smtClean="0">
                <a:solidFill>
                  <a:srgbClr val="E65F00"/>
                </a:solidFill>
                <a:latin typeface="Berlin Sans FB Demi" pitchFamily="34" charset="0"/>
              </a:rPr>
              <a:t/>
            </a:r>
            <a:br>
              <a:rPr lang="es-MX" sz="4400" b="1" dirty="0" smtClean="0">
                <a:solidFill>
                  <a:srgbClr val="E65F00"/>
                </a:solidFill>
                <a:latin typeface="Berlin Sans FB Demi" pitchFamily="34" charset="0"/>
              </a:rPr>
            </a:br>
            <a:r>
              <a:rPr lang="es-MX" sz="4400" b="1" dirty="0" smtClean="0">
                <a:solidFill>
                  <a:srgbClr val="E65F00"/>
                </a:solidFill>
                <a:latin typeface="Berlin Sans FB Demi" pitchFamily="34" charset="0"/>
              </a:rPr>
              <a:t/>
            </a:r>
            <a:br>
              <a:rPr lang="es-MX" sz="4400" b="1" dirty="0" smtClean="0">
                <a:solidFill>
                  <a:srgbClr val="E65F00"/>
                </a:solidFill>
                <a:latin typeface="Berlin Sans FB Demi" pitchFamily="34" charset="0"/>
              </a:rPr>
            </a:br>
            <a:r>
              <a:rPr lang="es-MX" sz="4400" b="1" dirty="0" smtClean="0">
                <a:latin typeface="Berlin Sans FB Demi" pitchFamily="34" charset="0"/>
              </a:rPr>
              <a:t/>
            </a:r>
            <a:br>
              <a:rPr lang="es-MX" sz="4400" b="1" dirty="0" smtClean="0">
                <a:latin typeface="Berlin Sans FB Demi" pitchFamily="34" charset="0"/>
              </a:rPr>
            </a:br>
            <a:endParaRPr lang="es-MX" sz="4400" b="1" dirty="0">
              <a:latin typeface="Berlin Sans FB Demi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730241" y="2644170"/>
            <a:ext cx="51125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rgbClr val="806542"/>
                </a:solidFill>
                <a:latin typeface="Berlin Sans FB Demi" pitchFamily="34" charset="0"/>
              </a:rPr>
              <a:t>MUNICIPIO DE </a:t>
            </a:r>
            <a:r>
              <a:rPr lang="es-MX" sz="3200" b="1" dirty="0" smtClean="0">
                <a:solidFill>
                  <a:srgbClr val="806542"/>
                </a:solidFill>
                <a:latin typeface="Berlin Sans FB Demi" pitchFamily="34" charset="0"/>
              </a:rPr>
              <a:t>ALLENDE, COAHUILA DE ZARAGOZA.</a:t>
            </a:r>
            <a:endParaRPr lang="es-MX" sz="3200" dirty="0">
              <a:solidFill>
                <a:srgbClr val="806542"/>
              </a:solidFill>
            </a:endParaRPr>
          </a:p>
        </p:txBody>
      </p:sp>
      <p:pic>
        <p:nvPicPr>
          <p:cNvPr id="6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3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3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548680"/>
            <a:ext cx="7488832" cy="5760640"/>
          </a:xfrm>
        </p:spPr>
        <p:txBody>
          <a:bodyPr>
            <a:normAutofit/>
          </a:bodyPr>
          <a:lstStyle/>
          <a:p>
            <a:r>
              <a:rPr lang="es-MX" sz="2800" b="1" dirty="0">
                <a:solidFill>
                  <a:srgbClr val="986918"/>
                </a:solidFill>
                <a:latin typeface="+mj-lt"/>
              </a:rPr>
              <a:t>¿En qué se gasta el Presupuesto</a:t>
            </a:r>
            <a:r>
              <a:rPr lang="es-MX" sz="2800" b="1" dirty="0" smtClean="0">
                <a:solidFill>
                  <a:srgbClr val="986918"/>
                </a:solidFill>
                <a:latin typeface="+mj-lt"/>
              </a:rPr>
              <a:t>?</a:t>
            </a:r>
          </a:p>
          <a:p>
            <a:endParaRPr lang="es-MX" sz="1600" b="1" dirty="0">
              <a:solidFill>
                <a:srgbClr val="0070C0"/>
              </a:solidFill>
              <a:latin typeface="+mj-lt"/>
            </a:endParaRPr>
          </a:p>
          <a:p>
            <a:pPr algn="just"/>
            <a:r>
              <a:rPr lang="es-MX" sz="1600" b="1" dirty="0">
                <a:solidFill>
                  <a:schemeClr val="tx1"/>
                </a:solidFill>
                <a:latin typeface="+mj-lt"/>
              </a:rPr>
              <a:t>El Clasificador por Objeto del </a:t>
            </a:r>
            <a:r>
              <a:rPr lang="es-MX" sz="1600" b="1" dirty="0" smtClean="0">
                <a:solidFill>
                  <a:schemeClr val="tx1"/>
                </a:solidFill>
                <a:latin typeface="+mj-lt"/>
              </a:rPr>
              <a:t>Gasto (COG) permite la </a:t>
            </a:r>
            <a:r>
              <a:rPr lang="es-MX" sz="1600" b="1" dirty="0">
                <a:solidFill>
                  <a:schemeClr val="tx1"/>
                </a:solidFill>
                <a:latin typeface="+mj-lt"/>
              </a:rPr>
              <a:t>obtención de información para el análisis y seguimiento de </a:t>
            </a:r>
            <a:r>
              <a:rPr lang="es-MX" sz="1600" b="1" dirty="0" smtClean="0">
                <a:solidFill>
                  <a:schemeClr val="tx1"/>
                </a:solidFill>
                <a:latin typeface="+mj-lt"/>
              </a:rPr>
              <a:t>la gestión </a:t>
            </a:r>
            <a:r>
              <a:rPr lang="es-MX" sz="1600" b="1" dirty="0">
                <a:solidFill>
                  <a:schemeClr val="tx1"/>
                </a:solidFill>
                <a:latin typeface="+mj-lt"/>
              </a:rPr>
              <a:t>financiera gubernamental, es considerado la clasificación operativa que permite conocer en qué </a:t>
            </a:r>
            <a:r>
              <a:rPr lang="es-MX" sz="1600" b="1" dirty="0" smtClean="0">
                <a:solidFill>
                  <a:schemeClr val="tx1"/>
                </a:solidFill>
                <a:latin typeface="+mj-lt"/>
              </a:rPr>
              <a:t>se gasta</a:t>
            </a:r>
            <a:r>
              <a:rPr lang="es-MX" sz="1600" b="1" dirty="0">
                <a:solidFill>
                  <a:schemeClr val="tx1"/>
                </a:solidFill>
                <a:latin typeface="+mj-lt"/>
              </a:rPr>
              <a:t>, (base del registro de las transacciones económico-financieras) y a su vez permite cuantificar </a:t>
            </a:r>
            <a:r>
              <a:rPr lang="es-MX" sz="1600" b="1" dirty="0" smtClean="0">
                <a:solidFill>
                  <a:schemeClr val="tx1"/>
                </a:solidFill>
                <a:latin typeface="+mj-lt"/>
              </a:rPr>
              <a:t>la demanda </a:t>
            </a:r>
            <a:r>
              <a:rPr lang="es-MX" sz="1600" b="1" dirty="0">
                <a:solidFill>
                  <a:schemeClr val="tx1"/>
                </a:solidFill>
                <a:latin typeface="+mj-lt"/>
              </a:rPr>
              <a:t>de bienes y servicios que realiza el Sector Público.</a:t>
            </a:r>
          </a:p>
          <a:p>
            <a:pPr algn="just"/>
            <a:endParaRPr lang="es-MX" sz="1600" b="1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s-MX" sz="1600" b="1" dirty="0" smtClean="0">
              <a:solidFill>
                <a:schemeClr val="tx1"/>
              </a:solidFill>
              <a:latin typeface="+mj-lt"/>
            </a:endParaRPr>
          </a:p>
          <a:p>
            <a:pPr algn="just"/>
            <a:endParaRPr lang="es-MX" sz="1600" b="1" dirty="0" smtClean="0">
              <a:solidFill>
                <a:srgbClr val="0070C0"/>
              </a:solidFill>
              <a:latin typeface="+mj-lt"/>
            </a:endParaRPr>
          </a:p>
          <a:p>
            <a:pPr algn="just"/>
            <a:endParaRPr lang="es-MX" sz="1600" b="1" dirty="0">
              <a:solidFill>
                <a:srgbClr val="0070C0"/>
              </a:solidFill>
              <a:latin typeface="+mj-lt"/>
            </a:endParaRPr>
          </a:p>
          <a:p>
            <a:pPr algn="just"/>
            <a:endParaRPr lang="es-MX" sz="1600" b="1" dirty="0">
              <a:solidFill>
                <a:srgbClr val="0070C0"/>
              </a:solidFill>
              <a:latin typeface="+mj-lt"/>
            </a:endParaRPr>
          </a:p>
          <a:p>
            <a:pPr algn="just"/>
            <a:endParaRPr lang="es-MX" sz="1600" b="1" dirty="0" smtClean="0">
              <a:solidFill>
                <a:srgbClr val="0070C0"/>
              </a:solidFill>
              <a:latin typeface="+mj-lt"/>
            </a:endParaRPr>
          </a:p>
          <a:p>
            <a:endParaRPr lang="es-MX" dirty="0"/>
          </a:p>
        </p:txBody>
      </p:sp>
      <p:pic>
        <p:nvPicPr>
          <p:cNvPr id="6146" name="Picture 2" descr="http://s3-eu-west-1.amazonaws.com/rankia/images/valoraciones/0016/8193/ganar-dinero-en-internet.png?14114034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036" y="4078772"/>
            <a:ext cx="1504620" cy="153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727610"/>
              </p:ext>
            </p:extLst>
          </p:nvPr>
        </p:nvGraphicFramePr>
        <p:xfrm>
          <a:off x="406036" y="3269367"/>
          <a:ext cx="6731000" cy="234696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965200"/>
                <a:gridCol w="4343400"/>
                <a:gridCol w="1422400"/>
              </a:tblGrid>
              <a:tr h="23622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CAPÍTULO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IMPORTE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1000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SERVICIOS PERSONALES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32,836,712.67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2000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MATERIALES Y SUMINISTROS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5,670,293.00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3000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SERVICIOS GENERALES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4,162,437.99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4000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TRANSFERENCIAS, ASIGNACIONES, SUBSIDIOS Y OTRAS AYUDAS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3,202,087.99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5000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BIENES MUEBLES, INMUEBLES E INTANGIBLES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669,240.00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6000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INVERSIÓN PÚBLICA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12,800,120.00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7000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INVERSIONES FINANCIERAS Y OTRAS PROVISIONES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8000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PARTICIPACIONES Y APORTACIONES 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u="none" strike="noStrike">
                          <a:effectLst/>
                        </a:rPr>
                        <a:t>9000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DEUDA PÚBLICA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1,560,000.00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362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400" b="1" u="none" strike="noStrike" dirty="0">
                          <a:effectLst/>
                        </a:rPr>
                        <a:t>TOTAL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60,900,891.66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971600" y="562029"/>
            <a:ext cx="727280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s-MX" sz="2800" b="1" dirty="0" smtClean="0">
                <a:solidFill>
                  <a:srgbClr val="986918"/>
                </a:solidFill>
              </a:rPr>
              <a:t>                          ¿Se está trabajando para mejorar el Presupuesto?</a:t>
            </a:r>
          </a:p>
          <a:p>
            <a:pPr algn="just"/>
            <a:endParaRPr lang="es-MX" sz="1600" b="1" dirty="0" smtClean="0"/>
          </a:p>
          <a:p>
            <a:pPr algn="just"/>
            <a:r>
              <a:rPr lang="es-MX" sz="1600" b="1" dirty="0" smtClean="0"/>
              <a:t>- Si. </a:t>
            </a:r>
          </a:p>
          <a:p>
            <a:pPr algn="just"/>
            <a:endParaRPr lang="es-MX" sz="1600" b="1" dirty="0"/>
          </a:p>
          <a:p>
            <a:pPr algn="just"/>
            <a:r>
              <a:rPr lang="es-MX" sz="1600" b="1" dirty="0" smtClean="0"/>
              <a:t>- Fortaleciendo el Presupuesto basado en Resultados con la finalidad de orientar las acciones gubernamentales hacía la generación del valor público.</a:t>
            </a:r>
          </a:p>
          <a:p>
            <a:pPr algn="just"/>
            <a:endParaRPr lang="es-MX" sz="1600" b="1" dirty="0" smtClean="0"/>
          </a:p>
          <a:p>
            <a:pPr algn="just"/>
            <a:r>
              <a:rPr lang="es-MX" sz="1600" b="1" dirty="0" smtClean="0"/>
              <a:t>- Fortaleciendo las estructuras orgánicas y funcionales de las instituciones públicas.</a:t>
            </a:r>
          </a:p>
          <a:p>
            <a:pPr algn="just"/>
            <a:endParaRPr lang="es-MX" sz="1600" b="1" dirty="0" smtClean="0"/>
          </a:p>
          <a:p>
            <a:pPr algn="just"/>
            <a:r>
              <a:rPr lang="es-MX" sz="1600" b="1" dirty="0" smtClean="0"/>
              <a:t>- Regulando el ciclo presupuestarios con base en los principios de eficiencia, transparencia y honradez.</a:t>
            </a:r>
          </a:p>
          <a:p>
            <a:pPr algn="just"/>
            <a:endParaRPr lang="es-MX" sz="1600" b="1" dirty="0" smtClean="0"/>
          </a:p>
          <a:p>
            <a:pPr algn="just"/>
            <a:r>
              <a:rPr lang="es-MX" sz="1600" b="1" dirty="0" smtClean="0"/>
              <a:t>Todos estos esfuerzos se seguirán reflejando en más obras y mejores servicios públicos de calidad.</a:t>
            </a:r>
            <a:endParaRPr lang="es-MX" sz="1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" b="7797"/>
          <a:stretch/>
        </p:blipFill>
        <p:spPr bwMode="auto">
          <a:xfrm>
            <a:off x="1054574" y="908720"/>
            <a:ext cx="1734511" cy="98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www.ctm-media.com/openads/adimage.php?filename=man-with-dollar-sign-02_2.png&amp;contenttype=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115572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2.gstatic.com/images?q=tbn:ANd9GcQ1avRlUM4FRnqzzhJQScOG4cCcxkpV-lNHgoNGFtLPbEP7cTB4z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74" y="5263867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1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74" y="2348879"/>
            <a:ext cx="940272" cy="109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319857" y="1844824"/>
            <a:ext cx="48363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b="1" dirty="0" smtClean="0"/>
              <a:t>El Presupuesto se elabora de las siguientes maneras:</a:t>
            </a:r>
          </a:p>
          <a:p>
            <a:pPr algn="just"/>
            <a:endParaRPr lang="es-MX" sz="1600" b="1" dirty="0" smtClean="0"/>
          </a:p>
        </p:txBody>
      </p:sp>
      <p:sp>
        <p:nvSpPr>
          <p:cNvPr id="2" name="1 CuadroTexto"/>
          <p:cNvSpPr txBox="1"/>
          <p:nvPr/>
        </p:nvSpPr>
        <p:spPr>
          <a:xfrm>
            <a:off x="1676840" y="692696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3200" b="1" dirty="0">
                <a:solidFill>
                  <a:srgbClr val="986918"/>
                </a:solidFill>
              </a:rPr>
              <a:t>¿Cómo se organiza un presupuesto?</a:t>
            </a:r>
          </a:p>
        </p:txBody>
      </p:sp>
      <p:sp>
        <p:nvSpPr>
          <p:cNvPr id="8" name="7 Llamada con línea 2 (barra de énfasis)"/>
          <p:cNvSpPr/>
          <p:nvPr/>
        </p:nvSpPr>
        <p:spPr>
          <a:xfrm>
            <a:off x="4797904" y="2348880"/>
            <a:ext cx="3672407" cy="648072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1970"/>
              <a:gd name="adj6" fmla="val -54100"/>
            </a:avLst>
          </a:prstGeom>
          <a:solidFill>
            <a:srgbClr val="986918"/>
          </a:solidFill>
          <a:ln>
            <a:solidFill>
              <a:srgbClr val="986918"/>
            </a:solidFill>
          </a:ln>
          <a:scene3d>
            <a:camera prst="orthographicFront"/>
            <a:lightRig rig="contrasting" dir="t"/>
          </a:scene3d>
          <a:sp3d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s-MX" sz="1200" b="1" dirty="0">
                <a:solidFill>
                  <a:schemeClr val="bg1"/>
                </a:solidFill>
              </a:rPr>
              <a:t>¿Quién lo gasta?</a:t>
            </a:r>
          </a:p>
          <a:p>
            <a:pPr lvl="0" algn="just"/>
            <a:r>
              <a:rPr lang="es-MX" sz="1200" dirty="0">
                <a:solidFill>
                  <a:schemeClr val="bg1"/>
                </a:solidFill>
              </a:rPr>
              <a:t>Es la dependencia o entidad encargada de realizar el gasto, esta </a:t>
            </a:r>
            <a:r>
              <a:rPr lang="es-MX" sz="1200" dirty="0" smtClean="0">
                <a:solidFill>
                  <a:schemeClr val="bg1"/>
                </a:solidFill>
              </a:rPr>
              <a:t>Clasificación es </a:t>
            </a:r>
            <a:r>
              <a:rPr lang="es-MX" sz="1200" dirty="0">
                <a:solidFill>
                  <a:schemeClr val="bg1"/>
                </a:solidFill>
              </a:rPr>
              <a:t>Administrativa.</a:t>
            </a:r>
          </a:p>
        </p:txBody>
      </p:sp>
      <p:sp>
        <p:nvSpPr>
          <p:cNvPr id="15" name="14 Llamada con línea 2 (barra de énfasis)"/>
          <p:cNvSpPr/>
          <p:nvPr/>
        </p:nvSpPr>
        <p:spPr>
          <a:xfrm>
            <a:off x="4775480" y="4713695"/>
            <a:ext cx="3684952" cy="864095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6706"/>
              <a:gd name="adj6" fmla="val -50741"/>
            </a:avLst>
          </a:prstGeom>
          <a:solidFill>
            <a:srgbClr val="986918"/>
          </a:solidFill>
          <a:ln>
            <a:solidFill>
              <a:srgbClr val="986918"/>
            </a:solidFill>
          </a:ln>
          <a:scene3d>
            <a:camera prst="orthographicFront"/>
            <a:lightRig rig="balanced" dir="t"/>
          </a:scene3d>
          <a:sp3d prstMaterial="matte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s-MX" sz="1200" b="1" dirty="0">
              <a:solidFill>
                <a:schemeClr val="bg1"/>
              </a:solidFill>
            </a:endParaRPr>
          </a:p>
          <a:p>
            <a:pPr lvl="0" algn="just"/>
            <a:r>
              <a:rPr lang="es-MX" sz="1200" b="1" dirty="0">
                <a:solidFill>
                  <a:schemeClr val="bg1"/>
                </a:solidFill>
              </a:rPr>
              <a:t>¿Para qué se gasta?</a:t>
            </a:r>
          </a:p>
          <a:p>
            <a:pPr lvl="0" algn="just"/>
            <a:r>
              <a:rPr lang="es-MX" sz="1200" dirty="0">
                <a:solidFill>
                  <a:schemeClr val="bg1"/>
                </a:solidFill>
              </a:rPr>
              <a:t>El destino que tienen los recursos, como en salud, desarrollo económico, infraestructura, etc. esta Clasificación es </a:t>
            </a:r>
            <a:r>
              <a:rPr lang="es-MX" sz="1200" dirty="0" smtClean="0">
                <a:solidFill>
                  <a:schemeClr val="bg1"/>
                </a:solidFill>
              </a:rPr>
              <a:t>Funcional del Gasto.</a:t>
            </a:r>
            <a:endParaRPr lang="es-MX" sz="1200" dirty="0">
              <a:solidFill>
                <a:schemeClr val="bg1"/>
              </a:solidFill>
            </a:endParaRPr>
          </a:p>
          <a:p>
            <a:pPr lvl="0" algn="just"/>
            <a:r>
              <a:rPr lang="es-MX" sz="1200" b="1" dirty="0" smtClean="0">
                <a:solidFill>
                  <a:schemeClr val="tx1"/>
                </a:solidFill>
              </a:rPr>
              <a:t>.</a:t>
            </a:r>
            <a:endParaRPr lang="es-MX" sz="1200" b="1" dirty="0">
              <a:solidFill>
                <a:schemeClr val="tx1"/>
              </a:solidFill>
            </a:endParaRPr>
          </a:p>
        </p:txBody>
      </p:sp>
      <p:sp>
        <p:nvSpPr>
          <p:cNvPr id="16" name="15 Llamada con línea 2 (barra de énfasis)"/>
          <p:cNvSpPr/>
          <p:nvPr/>
        </p:nvSpPr>
        <p:spPr>
          <a:xfrm>
            <a:off x="4788025" y="3241552"/>
            <a:ext cx="3672407" cy="95650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6816"/>
              <a:gd name="adj6" fmla="val -51498"/>
            </a:avLst>
          </a:prstGeom>
          <a:solidFill>
            <a:srgbClr val="986918"/>
          </a:solidFill>
          <a:ln>
            <a:solidFill>
              <a:srgbClr val="986918"/>
            </a:solidFill>
          </a:ln>
          <a:scene3d>
            <a:camera prst="orthographicFront"/>
            <a:lightRig rig="balanced" dir="t"/>
          </a:scene3d>
          <a:sp3d prstMaterial="matte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es-MX" sz="1200" b="1" dirty="0">
              <a:solidFill>
                <a:schemeClr val="tx1"/>
              </a:solidFill>
            </a:endParaRPr>
          </a:p>
          <a:p>
            <a:pPr lvl="0" algn="just"/>
            <a:r>
              <a:rPr lang="es-MX" sz="1200" b="1" dirty="0">
                <a:solidFill>
                  <a:schemeClr val="bg1"/>
                </a:solidFill>
              </a:rPr>
              <a:t>¿En qué se gasta?</a:t>
            </a:r>
          </a:p>
          <a:p>
            <a:pPr lvl="0" algn="just"/>
            <a:r>
              <a:rPr lang="es-MX" sz="1200" dirty="0">
                <a:solidFill>
                  <a:schemeClr val="bg1"/>
                </a:solidFill>
              </a:rPr>
              <a:t>En que se van a utilizar los recursos, como en inversión pública, nomina, entre otros, esta Clasificación es </a:t>
            </a:r>
            <a:r>
              <a:rPr lang="es-MX" sz="1200" dirty="0" smtClean="0">
                <a:solidFill>
                  <a:schemeClr val="bg1"/>
                </a:solidFill>
              </a:rPr>
              <a:t>Objeto </a:t>
            </a:r>
            <a:r>
              <a:rPr lang="es-MX" sz="1200" dirty="0">
                <a:solidFill>
                  <a:schemeClr val="bg1"/>
                </a:solidFill>
              </a:rPr>
              <a:t>del Gasto.</a:t>
            </a:r>
          </a:p>
          <a:p>
            <a:pPr lvl="0" algn="just"/>
            <a:r>
              <a:rPr lang="es-MX" sz="1200" dirty="0" smtClean="0">
                <a:solidFill>
                  <a:schemeClr val="tx1"/>
                </a:solidFill>
              </a:rPr>
              <a:t>.</a:t>
            </a:r>
            <a:endParaRPr lang="es-MX" sz="1200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s://loseconomistasenlaweb.files.wordpress.com/2014/04/diner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6398">
            <a:off x="409800" y="233409"/>
            <a:ext cx="1503348" cy="150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esoterismoyenergia.com/wp-content/uploads/2014/02/zzzzzzzzzzzzzzzzzzzzzzzzzzzzzzzzzzzzzzzzzzzzzzzzzzzzzzzzzzzzzzzzzzzzzdiner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74" y="3641265"/>
            <a:ext cx="1516624" cy="108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us.123rf.com/450wm/cteconsulting/cteconsulting1302/cteconsulting130200053/17937622-an-image-of-a-security-police-ic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086" y="4958826"/>
            <a:ext cx="618964" cy="61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thumbs.dreamstime.com/thumb_592/1300554340gW6C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22" y="4973296"/>
            <a:ext cx="790464" cy="5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086" y="5577790"/>
            <a:ext cx="618964" cy="54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 descr="http://us.cdn1.123rf.com/168nwm/texelart/texelart1202/texelart120200008/12164339-doctor-en-3d-con-un-maletin-y-un-estetoscopio-dictada-en-alta-resolucion-en-un-fondo-blanco-con-som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938" y="5524584"/>
            <a:ext cx="598148" cy="81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5" name="Picture 17" descr="http://us.cdn4.123rf.com/168nwm/texelart/texelart1205/texelart120500001/13486766-3d-workers--team-of-work-rendered-at-high-resolution-on-a-white-background-with-diffuse-shadow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38" y="4874833"/>
            <a:ext cx="691274" cy="62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7" name="Picture 19" descr="http://us.cdn4.123rf.com/168nwm/coramax/coramax1208/coramax120801756/14815598-3d-people--men--person-with-pointer-in-hand-close-to-blackboard-concept-of-education-and-learnin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20" y="5527715"/>
            <a:ext cx="921554" cy="68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600" y="548680"/>
            <a:ext cx="7128792" cy="52565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MX" b="1" dirty="0" smtClean="0">
                <a:solidFill>
                  <a:srgbClr val="986918"/>
                </a:solidFill>
              </a:rPr>
              <a:t>¿</a:t>
            </a:r>
            <a:r>
              <a:rPr lang="es-MX" b="1" dirty="0">
                <a:solidFill>
                  <a:srgbClr val="986918"/>
                </a:solidFill>
              </a:rPr>
              <a:t>Qué pueden hacer los ciudadanos</a:t>
            </a:r>
            <a:r>
              <a:rPr lang="es-MX" b="1" dirty="0" smtClean="0">
                <a:solidFill>
                  <a:srgbClr val="986918"/>
                </a:solidFill>
              </a:rPr>
              <a:t>?</a:t>
            </a:r>
          </a:p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</a:rPr>
              <a:t>Visitar la página en la cual se encuentra la información presupuestal del municipio: 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s-MX" sz="1600" b="1" dirty="0" smtClean="0">
                <a:solidFill>
                  <a:schemeClr val="tx1"/>
                </a:solidFill>
                <a:hlinkClick r:id="rId2"/>
              </a:rPr>
              <a:t>www.icai.org.mx:8282/ipo/dependencia.php?dep=33#pageload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es-MX" sz="1600" b="1" dirty="0">
                <a:solidFill>
                  <a:schemeClr val="tx1"/>
                </a:solidFill>
                <a:hlinkClick r:id="rId3"/>
              </a:rPr>
              <a:t>://</a:t>
            </a:r>
            <a:r>
              <a:rPr lang="es-MX" sz="1600" b="1" dirty="0" smtClean="0">
                <a:solidFill>
                  <a:schemeClr val="tx1"/>
                </a:solidFill>
                <a:hlinkClick r:id="rId3"/>
              </a:rPr>
              <a:t>187.216.63.227/Transparencia/Consultapreg.aspx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>
                <a:solidFill>
                  <a:schemeClr val="tx1"/>
                </a:solidFill>
                <a:hlinkClick r:id="rId4"/>
              </a:rPr>
              <a:t>http://</a:t>
            </a:r>
            <a:r>
              <a:rPr lang="es-MX" sz="1600" b="1" dirty="0" smtClean="0">
                <a:solidFill>
                  <a:schemeClr val="tx1"/>
                </a:solidFill>
                <a:hlinkClick r:id="rId4"/>
              </a:rPr>
              <a:t>187.216.63.227/Transparencia/Consultadoc.aspx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5"/>
              </a:rPr>
              <a:t>http</a:t>
            </a:r>
            <a:r>
              <a:rPr lang="es-MX" sz="1600" b="1" dirty="0">
                <a:solidFill>
                  <a:schemeClr val="tx1"/>
                </a:solidFill>
                <a:hlinkClick r:id="rId5"/>
              </a:rPr>
              <a:t>://transparencia.asecoahuila.gob.mx</a:t>
            </a:r>
            <a:r>
              <a:rPr lang="es-MX" sz="1600" b="1" dirty="0" smtClean="0">
                <a:solidFill>
                  <a:schemeClr val="tx1"/>
                </a:solidFill>
                <a:hlinkClick r:id="rId5"/>
              </a:rPr>
              <a:t>/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8202" name="Picture 10" descr="http://us.cdn3.123rf.com/168nwm/digitalgenetics/digitalgenetics1011/digitalgenetics101100236/8164997-hombre-3d-trabajando-en-equip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53136"/>
            <a:ext cx="267640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2663577"/>
            <a:ext cx="9159389" cy="1512168"/>
          </a:xfrm>
          <a:prstGeom prst="horizontalScrol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400" b="1" dirty="0" smtClean="0">
              <a:solidFill>
                <a:schemeClr val="tx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400" b="1" dirty="0" smtClean="0">
                <a:solidFill>
                  <a:srgbClr val="986918"/>
                </a:solidFill>
                <a:latin typeface="+mj-lt"/>
              </a:rPr>
              <a:t>PRESUPUESTO DE </a:t>
            </a:r>
            <a:r>
              <a:rPr lang="es-MX" sz="2400" b="1" dirty="0">
                <a:solidFill>
                  <a:srgbClr val="986918"/>
                </a:solidFill>
                <a:latin typeface="+mj-lt"/>
              </a:rPr>
              <a:t>EGRESOS </a:t>
            </a:r>
            <a:r>
              <a:rPr lang="es-MX" sz="2400" b="1" dirty="0">
                <a:solidFill>
                  <a:srgbClr val="986918"/>
                </a:solidFill>
              </a:rPr>
              <a:t>CIUDADANO </a:t>
            </a:r>
            <a:r>
              <a:rPr lang="es-MX" sz="2400" b="1" dirty="0" smtClean="0">
                <a:solidFill>
                  <a:srgbClr val="986918"/>
                </a:solidFill>
                <a:latin typeface="+mj-lt"/>
              </a:rPr>
              <a:t>2016</a:t>
            </a:r>
          </a:p>
          <a:p>
            <a:pPr lvl="0" algn="ctr">
              <a:spcBef>
                <a:spcPct val="20000"/>
              </a:spcBef>
            </a:pPr>
            <a:r>
              <a:rPr lang="es-MX" sz="2400" b="1" dirty="0">
                <a:solidFill>
                  <a:srgbClr val="986918"/>
                </a:solidFill>
                <a:latin typeface="+mj-lt"/>
              </a:rPr>
              <a:t>ADMINISTRACIÓN </a:t>
            </a:r>
            <a:r>
              <a:rPr lang="es-MX" sz="2400" b="1" dirty="0" smtClean="0">
                <a:solidFill>
                  <a:srgbClr val="986918"/>
                </a:solidFill>
                <a:latin typeface="+mj-lt"/>
              </a:rPr>
              <a:t>2014-2017 – ALLENDE, COAHUILA.</a:t>
            </a:r>
            <a:endParaRPr lang="es-MX" sz="2400" b="1" dirty="0">
              <a:solidFill>
                <a:srgbClr val="986918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endParaRPr lang="es-MX" b="1" dirty="0">
              <a:solidFill>
                <a:srgbClr val="986918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026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71601" y="836712"/>
            <a:ext cx="7200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b="1" dirty="0" smtClean="0">
                <a:solidFill>
                  <a:srgbClr val="986918"/>
                </a:solidFill>
                <a:latin typeface="Calibri" pitchFamily="34" charset="0"/>
              </a:rPr>
              <a:t>¿Qué es la Ley de Ingresos y cual es su importancia?</a:t>
            </a:r>
          </a:p>
          <a:p>
            <a:pPr algn="just"/>
            <a:endParaRPr lang="es-MX" b="1" dirty="0">
              <a:latin typeface="Calibri" pitchFamily="34" charset="0"/>
            </a:endParaRPr>
          </a:p>
          <a:p>
            <a:pPr algn="just"/>
            <a:r>
              <a:rPr lang="es-MX" b="1" dirty="0" smtClean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 es de gran importancia, ya que </a:t>
            </a:r>
            <a:r>
              <a:rPr lang="es-MX" b="1" dirty="0"/>
              <a:t>ofrece información valiosa </a:t>
            </a:r>
            <a:r>
              <a:rPr lang="es-MX" b="1" dirty="0" smtClean="0"/>
              <a:t>del </a:t>
            </a:r>
            <a:r>
              <a:rPr lang="es-MX" b="1" dirty="0"/>
              <a:t>presupuesto de ingresos, indicando las contribuciones y el ingreso estimado de cada una de </a:t>
            </a:r>
            <a:r>
              <a:rPr lang="es-MX" b="1" dirty="0" smtClean="0"/>
              <a:t>ellas, </a:t>
            </a:r>
            <a:r>
              <a:rPr lang="es-MX" b="1" dirty="0"/>
              <a:t>así como los demás ingresos que espera recibir el municipio e incorporar las partidas que cada municipio estime como fuente de ingresos para cada ejercicio </a:t>
            </a:r>
            <a:r>
              <a:rPr lang="es-MX" b="1" dirty="0" smtClean="0"/>
              <a:t>fiscal.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 smtClean="0"/>
              <a:t>Además </a:t>
            </a:r>
            <a:r>
              <a:rPr lang="es-MX" b="1" dirty="0"/>
              <a:t>de ser una importante herramienta 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7" y="332656"/>
            <a:ext cx="1371600" cy="13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225815"/>
            <a:ext cx="1512168" cy="139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6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548680"/>
            <a:ext cx="7200800" cy="5328592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rgbClr val="986918"/>
                </a:solidFill>
                <a:cs typeface="Aharoni" pitchFamily="2" charset="-79"/>
              </a:rPr>
              <a:t>¿Qué es el presupuesto ciudadano</a:t>
            </a:r>
            <a:r>
              <a:rPr lang="es-MX" b="1" dirty="0" smtClean="0">
                <a:solidFill>
                  <a:srgbClr val="986918"/>
                </a:solidFill>
                <a:cs typeface="Aharoni" pitchFamily="2" charset="-79"/>
              </a:rPr>
              <a:t>?</a:t>
            </a:r>
          </a:p>
          <a:p>
            <a:pPr algn="just"/>
            <a:endParaRPr lang="es-MX" sz="1800" b="1" dirty="0" smtClean="0">
              <a:solidFill>
                <a:schemeClr val="accent3">
                  <a:lumMod val="50000"/>
                </a:schemeClr>
              </a:solidFill>
              <a:latin typeface="+mj-lt"/>
              <a:cs typeface="Aharoni" pitchFamily="2" charset="-79"/>
            </a:endParaRPr>
          </a:p>
          <a:p>
            <a:pPr algn="just"/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Para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todos los ciudadanos es de importancia conocer que hace el Gobierno con los recursos que pagamos a través de nuestros impuestos. </a:t>
            </a:r>
            <a:endParaRPr lang="es-MX" sz="1800" b="1" dirty="0" smtClean="0">
              <a:solidFill>
                <a:schemeClr val="tx1"/>
              </a:solidFill>
              <a:latin typeface="+mj-lt"/>
            </a:endParaRPr>
          </a:p>
          <a:p>
            <a:pPr algn="just"/>
            <a:endParaRPr lang="es-MX" sz="1800" b="1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Este presupuesto esta diseñado para que el ciudadano comprenda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como se utilizan los recursos públicos, </a:t>
            </a:r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respondiendo preguntas tales como: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¿Cuánto es lo que se recauda</a:t>
            </a:r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?,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¿Cómo se administran los recursos</a:t>
            </a:r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?,  ¿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Cómo y en que se gastan</a:t>
            </a:r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?,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¿A </a:t>
            </a:r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quiénes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beneficia ese gasto</a:t>
            </a:r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?....</a:t>
            </a:r>
          </a:p>
          <a:p>
            <a:pPr algn="just"/>
            <a:endParaRPr lang="es-MX" sz="1800" b="1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De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esta manera el Presupuesto Ciudadano tiene </a:t>
            </a:r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la finalidad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de que conozcamos las </a:t>
            </a:r>
            <a:r>
              <a:rPr lang="es-MX" sz="1800" b="1" dirty="0" smtClean="0">
                <a:solidFill>
                  <a:schemeClr val="tx1"/>
                </a:solidFill>
                <a:latin typeface="+mj-lt"/>
              </a:rPr>
              <a:t>decisiones de la administración pública </a:t>
            </a:r>
            <a:r>
              <a:rPr lang="es-MX" sz="1800" b="1" dirty="0">
                <a:solidFill>
                  <a:schemeClr val="tx1"/>
                </a:solidFill>
                <a:latin typeface="+mj-lt"/>
              </a:rPr>
              <a:t>que benefician a la sociedad, permitiéndonos analizar los resultados que brinda el Gobierno en materia de Transparencia Presupuestal.</a:t>
            </a:r>
          </a:p>
          <a:p>
            <a:endParaRPr lang="es-MX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2" descr="http://cdn2.letraslibres.com/cdn/farfuture/D90dVl6WbmmwOoz8DBT8I5wDkpY51siBTj2-sqJ2zjw/mtime:1316455758/sites/default/files/imagecache/revista_articulo_588_480/cari-presupues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85184"/>
            <a:ext cx="1656184" cy="1429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952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988840"/>
            <a:ext cx="7200800" cy="2736304"/>
          </a:xfrm>
        </p:spPr>
        <p:txBody>
          <a:bodyPr>
            <a:normAutofit fontScale="77500" lnSpcReduction="20000"/>
          </a:bodyPr>
          <a:lstStyle/>
          <a:p>
            <a:pPr algn="just"/>
            <a:endParaRPr lang="es-MX" sz="2600" b="1" dirty="0">
              <a:latin typeface="Calibri Light" pitchFamily="34" charset="0"/>
            </a:endParaRPr>
          </a:p>
          <a:p>
            <a:pPr marL="0" indent="0" algn="just">
              <a:buNone/>
            </a:pPr>
            <a:r>
              <a:rPr lang="es-MX" sz="2600" b="1" dirty="0" smtClean="0"/>
              <a:t>El </a:t>
            </a:r>
            <a:r>
              <a:rPr lang="es-MX" sz="2600" b="1" dirty="0"/>
              <a:t>Presupuesto 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2600" b="1" dirty="0" smtClean="0"/>
          </a:p>
          <a:p>
            <a:pPr marL="0" indent="0" algn="just">
              <a:buNone/>
            </a:pPr>
            <a:r>
              <a:rPr lang="es-MX" sz="2600" b="1" dirty="0" smtClean="0"/>
              <a:t>Estos </a:t>
            </a:r>
            <a:r>
              <a:rPr lang="es-MX" sz="2600" b="1" dirty="0"/>
              <a:t>son las estimaciones de los fondos que recibe el Gobierno y de los recursos que este planea gastar. También genera un valor público en las acciones gubernamentales, y somos nosotros como ciudadanos quienes las calificamos en cuanto a los beneficios y prioridades que se obtienen</a:t>
            </a:r>
            <a:r>
              <a:rPr lang="es-MX" sz="2600" b="1" dirty="0" smtClean="0">
                <a:latin typeface="+mj-lt"/>
              </a:rPr>
              <a:t>.</a:t>
            </a:r>
          </a:p>
          <a:p>
            <a:pPr algn="just"/>
            <a:endParaRPr lang="es-MX" sz="2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979712" y="548680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986918"/>
                </a:solidFill>
              </a:rPr>
              <a:t>¿Qué es el Presupuesto de Egresos y cuál es su importancia?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01353"/>
            <a:ext cx="1944215" cy="1271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44" y="4725144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532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548680"/>
            <a:ext cx="7200800" cy="4968552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rgbClr val="986918"/>
                </a:solidFill>
              </a:rPr>
              <a:t>¿Qué es el Presupuesto de Egresos y cuál es su importancia</a:t>
            </a:r>
            <a:r>
              <a:rPr lang="es-MX" b="1" dirty="0" smtClean="0">
                <a:solidFill>
                  <a:srgbClr val="986918"/>
                </a:solidFill>
              </a:rPr>
              <a:t>?</a:t>
            </a:r>
          </a:p>
          <a:p>
            <a:endParaRPr lang="es-MX" sz="3200" b="1" dirty="0" smtClean="0">
              <a:solidFill>
                <a:srgbClr val="0070C0"/>
              </a:solidFill>
            </a:endParaRPr>
          </a:p>
          <a:p>
            <a:pPr algn="just"/>
            <a:r>
              <a:rPr lang="es-MX" sz="2000" b="1" dirty="0" smtClean="0">
                <a:solidFill>
                  <a:schemeClr val="tx1"/>
                </a:solidFill>
              </a:rPr>
              <a:t>La </a:t>
            </a:r>
            <a:r>
              <a:rPr lang="es-MX" sz="2000" b="1" dirty="0">
                <a:solidFill>
                  <a:schemeClr val="tx1"/>
                </a:solidFill>
              </a:rPr>
              <a:t>elaboración del Presupuesto es de vital importancia, pues el ciudadano necesita servicios y obras de calidad, los cuales el Gobierno tiene la obligación de proporcionarlos, es donde el Presupuesto nos da a conocer cuales fueron dichos trabajos, y sabemos cual es la calidad de vida a través de la economía, educación, atención en salud, seguridad pública, entre otros</a:t>
            </a:r>
            <a:r>
              <a:rPr lang="es-MX" sz="2000" dirty="0">
                <a:solidFill>
                  <a:schemeClr val="tx1"/>
                </a:solidFill>
              </a:rPr>
              <a:t>.</a:t>
            </a:r>
          </a:p>
          <a:p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9218" name="Picture 2" descr="http://us.cdn1.123rf.com/168nwm/johan2011/johan20111209/johan2011120900030/15508131-business-review-3d-%D0%BC%D0%B0%D0%BB%D0%B5%D0%BD%D1%8C%D0%BA%D0%B8%D0%B5-%D1%87%D0%B5%D0%BB%D0%BE%D0%B2%D0%B5%D1%87%D0%B5%D1%81%D0%BA%D0%B8%D0%B5-%D1%85%D0%B0%D1%80%D0%B0%D0%BA%D1%82%D0%B5%D1%80%D1%8B-x2,-%D0%B3%D0%BB%D1%8F%D0%B4%D1%8F-%D0%BD%EF%BF%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83021"/>
            <a:ext cx="1872208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20" name="Picture 4" descr="http://previews.123rf.com/images/coramax/coramax1208/coramax120801167/14802329-3d-people--human-character--person-sitting-on-the-bench-and-a-read-book-3d-ren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77983"/>
            <a:ext cx="2024970" cy="1682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548680"/>
            <a:ext cx="7229770" cy="5162128"/>
          </a:xfrm>
        </p:spPr>
        <p:txBody>
          <a:bodyPr>
            <a:normAutofit/>
          </a:bodyPr>
          <a:lstStyle/>
          <a:p>
            <a:r>
              <a:rPr lang="es-MX" sz="2800" b="1" dirty="0">
                <a:solidFill>
                  <a:srgbClr val="986918"/>
                </a:solidFill>
                <a:latin typeface="+mj-lt"/>
              </a:rPr>
              <a:t>¿De dónde obtiene el </a:t>
            </a:r>
            <a:r>
              <a:rPr lang="es-MX" sz="2800" b="1" dirty="0" smtClean="0">
                <a:solidFill>
                  <a:srgbClr val="986918"/>
                </a:solidFill>
                <a:latin typeface="+mj-lt"/>
              </a:rPr>
              <a:t>Municipio los ingresos?</a:t>
            </a:r>
            <a:endParaRPr lang="es-MX" sz="2800" b="1" dirty="0">
              <a:solidFill>
                <a:srgbClr val="986918"/>
              </a:solidFill>
              <a:latin typeface="+mj-lt"/>
            </a:endParaRPr>
          </a:p>
          <a:p>
            <a:pPr algn="just"/>
            <a:endParaRPr lang="es-MX" sz="1600" b="1" dirty="0" smtClean="0">
              <a:solidFill>
                <a:srgbClr val="0070C0"/>
              </a:solidFill>
              <a:latin typeface="+mj-lt"/>
            </a:endParaRPr>
          </a:p>
          <a:p>
            <a:pPr algn="just"/>
            <a:r>
              <a:rPr lang="es-MX" sz="1600" b="1" dirty="0" smtClean="0">
                <a:solidFill>
                  <a:schemeClr val="tx1"/>
                </a:solidFill>
                <a:latin typeface="+mj-lt"/>
              </a:rPr>
              <a:t>El </a:t>
            </a:r>
            <a:r>
              <a:rPr lang="es-MX" sz="1600" b="1" dirty="0">
                <a:solidFill>
                  <a:schemeClr val="tx1"/>
                </a:solidFill>
                <a:latin typeface="+mj-lt"/>
              </a:rPr>
              <a:t>dinero del presupuesto proviene del pago de impuestos, servicios, multas, uso de bienes públicos, que hacemos como ciudadanos y empresas, también proviene de las transferencias que por ley otorga la </a:t>
            </a:r>
            <a:r>
              <a:rPr lang="es-MX" sz="1600" b="1" dirty="0" smtClean="0">
                <a:solidFill>
                  <a:schemeClr val="tx1"/>
                </a:solidFill>
                <a:latin typeface="+mj-lt"/>
              </a:rPr>
              <a:t>Federación </a:t>
            </a:r>
            <a:r>
              <a:rPr lang="es-MX" sz="1600" b="1" dirty="0">
                <a:solidFill>
                  <a:schemeClr val="tx1"/>
                </a:solidFill>
                <a:latin typeface="+mj-lt"/>
              </a:rPr>
              <a:t>a los </a:t>
            </a:r>
            <a:r>
              <a:rPr lang="es-MX" sz="1600" b="1" dirty="0" smtClean="0">
                <a:solidFill>
                  <a:schemeClr val="tx1"/>
                </a:solidFill>
                <a:latin typeface="+mj-lt"/>
              </a:rPr>
              <a:t>Municipios </a:t>
            </a:r>
            <a:r>
              <a:rPr lang="es-MX" sz="1600" b="1" dirty="0">
                <a:solidFill>
                  <a:schemeClr val="tx1"/>
                </a:solidFill>
                <a:latin typeface="+mj-lt"/>
              </a:rPr>
              <a:t>y que se reflejan en Aportaciones y Participaciones Federales.</a:t>
            </a:r>
          </a:p>
          <a:p>
            <a:pPr algn="just"/>
            <a:r>
              <a:rPr lang="es-MX" sz="1600" b="1" dirty="0">
                <a:solidFill>
                  <a:schemeClr val="tx1"/>
                </a:solidFill>
                <a:latin typeface="+mj-lt"/>
              </a:rPr>
              <a:t>La manera en que los ingresos se recaudan, los montos y obligaciones, se establecen en la Ley de Ingresos</a:t>
            </a:r>
            <a:r>
              <a:rPr lang="es-MX" sz="1600" b="1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algn="just"/>
            <a:endParaRPr lang="es-MX" sz="1600" b="1" dirty="0" smtClean="0">
              <a:solidFill>
                <a:srgbClr val="0070C0"/>
              </a:solidFill>
              <a:latin typeface="+mj-lt"/>
            </a:endParaRPr>
          </a:p>
          <a:p>
            <a:pPr algn="just"/>
            <a:endParaRPr lang="es-MX" dirty="0" smtClean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12976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960720"/>
              </p:ext>
            </p:extLst>
          </p:nvPr>
        </p:nvGraphicFramePr>
        <p:xfrm>
          <a:off x="899592" y="3068960"/>
          <a:ext cx="6007100" cy="250698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4394200"/>
                <a:gridCol w="1612900"/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ORIGEN DE INGRESOS (CRI)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IMPORTE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IMPUESTOS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5,091,153.22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CUOTAS Y APPORTACIONES DE SEGURIDAD SOCIAL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CONTRIBUCIONES DE MEJORAS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DERECHOS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3,376,908.92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PRODUCTOS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22,767.34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APROVECHAMIENTOS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91,029.17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INGRESOS POR VENTAS DE BIENES Y SERVICIOS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PARTICIPACIONES Y APORTACIONES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50,805,642.87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TRANSFERENCIAS, ASIGNACIONES, SUBSIDIOS Y OTRAS AYUDAS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1,513,390.14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INGRESOS DERIVADOS DE FINANCIAMIENTO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effectLst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60,900,891.66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548680"/>
            <a:ext cx="7200800" cy="6120680"/>
          </a:xfrm>
        </p:spPr>
        <p:txBody>
          <a:bodyPr>
            <a:normAutofit/>
          </a:bodyPr>
          <a:lstStyle/>
          <a:p>
            <a:r>
              <a:rPr lang="es-MX" sz="2800" b="1" dirty="0">
                <a:solidFill>
                  <a:srgbClr val="986918"/>
                </a:solidFill>
              </a:rPr>
              <a:t>¿Para qué se gasta el Presupuesto?</a:t>
            </a:r>
          </a:p>
          <a:p>
            <a:pPr algn="just"/>
            <a:endParaRPr lang="es-MX" sz="1700" b="1" dirty="0" smtClean="0">
              <a:solidFill>
                <a:srgbClr val="0070C0"/>
              </a:solidFill>
            </a:endParaRPr>
          </a:p>
          <a:p>
            <a:pPr algn="just"/>
            <a:r>
              <a:rPr lang="es-MX" sz="1600" b="1" dirty="0">
                <a:solidFill>
                  <a:schemeClr val="tx1"/>
                </a:solidFill>
              </a:rPr>
              <a:t>La Clasificación Funcional del Gasto agrupa los gastos según los propósitos u objetivos </a:t>
            </a:r>
            <a:r>
              <a:rPr lang="es-MX" sz="1600" b="1" dirty="0" smtClean="0">
                <a:solidFill>
                  <a:schemeClr val="tx1"/>
                </a:solidFill>
              </a:rPr>
              <a:t>socioeconómicos que persigue el municipio.</a:t>
            </a:r>
          </a:p>
          <a:p>
            <a:pPr algn="just"/>
            <a:endParaRPr lang="es-MX" sz="1700" b="1" dirty="0">
              <a:solidFill>
                <a:schemeClr val="tx1"/>
              </a:solidFill>
            </a:endParaRPr>
          </a:p>
          <a:p>
            <a:pPr algn="just"/>
            <a:r>
              <a:rPr lang="es-MX" sz="1600" b="1" dirty="0">
                <a:solidFill>
                  <a:schemeClr val="tx1"/>
                </a:solidFill>
              </a:rPr>
              <a:t>Presenta el gasto público según la naturaleza de los servicios gubernamentales brindados a la población</a:t>
            </a:r>
            <a:r>
              <a:rPr lang="es-MX" sz="16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600" b="1" dirty="0">
              <a:solidFill>
                <a:schemeClr val="tx1"/>
              </a:solidFill>
            </a:endParaRPr>
          </a:p>
          <a:p>
            <a:pPr algn="just"/>
            <a:r>
              <a:rPr lang="es-MX" sz="1600" b="1" dirty="0">
                <a:solidFill>
                  <a:schemeClr val="tx1"/>
                </a:solidFill>
              </a:rPr>
              <a:t>Con dicha clasificación se identifica el presupuesto destinado a funciones de gobierno, desarrollo </a:t>
            </a:r>
            <a:r>
              <a:rPr lang="es-MX" sz="1600" b="1" dirty="0" smtClean="0">
                <a:solidFill>
                  <a:schemeClr val="tx1"/>
                </a:solidFill>
              </a:rPr>
              <a:t>social, desarrollo </a:t>
            </a:r>
            <a:r>
              <a:rPr lang="es-MX" sz="1600" b="1" dirty="0">
                <a:solidFill>
                  <a:schemeClr val="tx1"/>
                </a:solidFill>
              </a:rPr>
              <a:t>económico y otras no clasificadas; permitiendo determinar los objetivos generales de las </a:t>
            </a:r>
            <a:r>
              <a:rPr lang="es-MX" sz="1600" b="1" dirty="0" smtClean="0">
                <a:solidFill>
                  <a:schemeClr val="tx1"/>
                </a:solidFill>
              </a:rPr>
              <a:t>políticas públicas </a:t>
            </a:r>
            <a:r>
              <a:rPr lang="es-MX" sz="1600" b="1" dirty="0">
                <a:solidFill>
                  <a:schemeClr val="tx1"/>
                </a:solidFill>
              </a:rPr>
              <a:t>y los recursos financieros que se asignan para alcanzar éstos</a:t>
            </a:r>
            <a:r>
              <a:rPr lang="es-MX" sz="1600" b="1" dirty="0" smtClean="0">
                <a:solidFill>
                  <a:schemeClr val="tx1"/>
                </a:solidFill>
              </a:rPr>
              <a:t>.</a:t>
            </a:r>
            <a:endParaRPr lang="es-MX" b="1" dirty="0">
              <a:solidFill>
                <a:schemeClr val="tx1"/>
              </a:solidFill>
            </a:endParaRPr>
          </a:p>
          <a:p>
            <a:pPr algn="just"/>
            <a:endParaRPr lang="es-MX" sz="1600" b="1" dirty="0" smtClean="0">
              <a:solidFill>
                <a:srgbClr val="0070C0"/>
              </a:solidFill>
            </a:endParaRPr>
          </a:p>
          <a:p>
            <a:pPr algn="just"/>
            <a:endParaRPr lang="es-MX" sz="1600" b="1" dirty="0" smtClean="0">
              <a:solidFill>
                <a:srgbClr val="0070C0"/>
              </a:solidFill>
            </a:endParaRPr>
          </a:p>
          <a:p>
            <a:pPr algn="just"/>
            <a:endParaRPr lang="es-MX" sz="1600" b="1" dirty="0" smtClean="0">
              <a:solidFill>
                <a:srgbClr val="0070C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437112"/>
            <a:ext cx="1296144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848936"/>
              </p:ext>
            </p:extLst>
          </p:nvPr>
        </p:nvGraphicFramePr>
        <p:xfrm>
          <a:off x="971600" y="4509120"/>
          <a:ext cx="5778500" cy="130302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4318000"/>
                <a:gridCol w="1460500"/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CLASIFICACIÓN FUNCIONAL DEL GASTO (FINALIDAD)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PRESUPUESTADO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GOBIERNO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    60,900,891.66</a:t>
                      </a:r>
                      <a:endParaRPr lang="es-MX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</a:rPr>
                        <a:t>DESARROLLO SOCIAL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0.00</a:t>
                      </a:r>
                      <a:endParaRPr lang="es-MX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DESARROLLO ECONÓMICO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0.00</a:t>
                      </a:r>
                      <a:endParaRPr lang="es-MX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</a:rPr>
                        <a:t>OTRAS CLASIFICADAS EN FUNCIONES ANTERIORES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0.00</a:t>
                      </a:r>
                      <a:endParaRPr lang="es-MX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u="none" strike="noStrike" dirty="0">
                          <a:effectLst/>
                        </a:rPr>
                        <a:t>TOTAL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60,900,891.66</a:t>
                      </a:r>
                      <a:r>
                        <a:rPr lang="es-MX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548680"/>
            <a:ext cx="7200800" cy="6120680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rgbClr val="986918"/>
                </a:solidFill>
              </a:rPr>
              <a:t>¿Quién gasta el Presupuesto? </a:t>
            </a:r>
          </a:p>
          <a:p>
            <a:endParaRPr lang="es-MX" sz="1400" b="1" dirty="0">
              <a:solidFill>
                <a:schemeClr val="tx1"/>
              </a:solidFill>
            </a:endParaRPr>
          </a:p>
          <a:p>
            <a:pPr algn="just"/>
            <a:r>
              <a:rPr lang="es-MX" sz="1400" b="1" dirty="0" smtClean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400" b="1" dirty="0">
              <a:solidFill>
                <a:schemeClr val="tx1"/>
              </a:solidFill>
            </a:endParaRPr>
          </a:p>
          <a:p>
            <a:pPr algn="just"/>
            <a:r>
              <a:rPr lang="es-MX" sz="1400" b="1" dirty="0" smtClean="0">
                <a:solidFill>
                  <a:schemeClr val="tx1"/>
                </a:solidFill>
              </a:rPr>
              <a:t>Esta </a:t>
            </a:r>
            <a:r>
              <a:rPr lang="es-MX" sz="1400" b="1" dirty="0">
                <a:solidFill>
                  <a:schemeClr val="tx1"/>
                </a:solidFill>
              </a:rPr>
              <a:t>clasificación además permite </a:t>
            </a:r>
            <a:r>
              <a:rPr lang="es-MX" sz="1400" b="1" dirty="0" smtClean="0">
                <a:solidFill>
                  <a:schemeClr val="tx1"/>
                </a:solidFill>
              </a:rPr>
              <a:t>delimitar con </a:t>
            </a:r>
            <a:r>
              <a:rPr lang="es-MX" sz="1400" b="1" dirty="0">
                <a:solidFill>
                  <a:schemeClr val="tx1"/>
                </a:solidFill>
              </a:rPr>
              <a:t>precisión el ámbito de Sector Público de cada orden de gobierno y por ende los alcances de su </a:t>
            </a:r>
            <a:r>
              <a:rPr lang="es-MX" sz="1400" b="1" dirty="0" smtClean="0">
                <a:solidFill>
                  <a:schemeClr val="tx1"/>
                </a:solidFill>
              </a:rPr>
              <a:t>probable responsabilidad </a:t>
            </a:r>
            <a:r>
              <a:rPr lang="es-MX" sz="1400" b="1" dirty="0">
                <a:solidFill>
                  <a:schemeClr val="tx1"/>
                </a:solidFill>
              </a:rPr>
              <a:t>fiscal y cuasi fiscal</a:t>
            </a:r>
            <a:r>
              <a:rPr lang="es-MX" sz="14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600" b="1" dirty="0">
              <a:solidFill>
                <a:srgbClr val="0070C0"/>
              </a:solidFill>
            </a:endParaRPr>
          </a:p>
          <a:p>
            <a:pPr algn="just"/>
            <a:endParaRPr lang="es-MX" sz="1600" dirty="0">
              <a:solidFill>
                <a:schemeClr val="tx1"/>
              </a:solidFill>
            </a:endParaRPr>
          </a:p>
        </p:txBody>
      </p:sp>
      <p:pic>
        <p:nvPicPr>
          <p:cNvPr id="4097" name="Picture 1" descr="C:\Users\luis.flores\Pictures\estructura_organizacio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43697"/>
            <a:ext cx="2952328" cy="221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7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493570"/>
              </p:ext>
            </p:extLst>
          </p:nvPr>
        </p:nvGraphicFramePr>
        <p:xfrm>
          <a:off x="1547664" y="764703"/>
          <a:ext cx="6296417" cy="5072091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4620863"/>
                <a:gridCol w="1675554"/>
              </a:tblGrid>
              <a:tr h="221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effectLst/>
                        </a:rPr>
                        <a:t>Órgano Ejecutivo Municipal (CA)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effectLst/>
                        </a:rPr>
                        <a:t>IMPORTE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</a:tr>
              <a:tr h="19974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1.PRESIDENCIA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$2,576,839.66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2.CUERPO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EDILICIO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$5,640,554.00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3.CONTRALORIA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$468,122.00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4.SEGURIDAD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PUBLICA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$6,399,000.00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5.OBRAS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PUBLICAS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$6,510,000.00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6.ECOLOGIA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$5,319,000.00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7.SECRETARIA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DEL AYUNTAMIENTO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$2,800,000.00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8.DESARROLLO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SOCIAL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$12,800,000.00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9.TESORERIA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$6,610,376.00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10.CATASTRO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$838,000.00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11.DIF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$2,400,000.00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12.UNIDAD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BASICA DE REHABILITACION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$480,000.00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13.COMUNICACIÓN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SOCIAL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$575,000.00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14.ATENCION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CIUDADANA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$402,000.00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15.CASA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LA CULTURA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$497,000.00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16.DELEGACION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RIO BRAVO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$250,000.00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17.FOMENTO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AGROPECUARIO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$325,000.00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18.FOMENTO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DEPORTIVO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$580,000.00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19.PROTECCION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CIVIL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$802,000.00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20.FOMENTO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ECONOMICO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$383,000.00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21.SALUD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$450,000.00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22.BOMBEROS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$750,000.00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23.PENSIONADOS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 JUBILADOS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$2,335,000.00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2611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24.EDUCACION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$710,000.00</a:t>
                      </a:r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21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effectLst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$60,900,891.66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7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14822</TotalTime>
  <Words>1220</Words>
  <Application>Microsoft Office PowerPoint</Application>
  <PresentationFormat>Presentación en pantalla (4:3)</PresentationFormat>
  <Paragraphs>206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   PRESUPUESTO CIUDADANO 2016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SISTEMAS</cp:lastModifiedBy>
  <cp:revision>175</cp:revision>
  <dcterms:created xsi:type="dcterms:W3CDTF">2014-07-21T19:40:48Z</dcterms:created>
  <dcterms:modified xsi:type="dcterms:W3CDTF">2017-06-02T17:14:53Z</dcterms:modified>
</cp:coreProperties>
</file>