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257" r:id="rId3"/>
    <p:sldId id="258" r:id="rId4"/>
    <p:sldId id="259" r:id="rId5"/>
    <p:sldId id="260" r:id="rId6"/>
    <p:sldId id="261" r:id="rId7"/>
    <p:sldId id="262" r:id="rId8"/>
    <p:sldId id="265" r:id="rId9"/>
    <p:sldId id="263" r:id="rId10"/>
    <p:sldId id="299" r:id="rId11"/>
    <p:sldId id="264" r:id="rId12"/>
    <p:sldId id="266" r:id="rId13"/>
    <p:sldId id="267" r:id="rId14"/>
    <p:sldId id="268" r:id="rId15"/>
    <p:sldId id="26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73"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74" r:id="rId91"/>
    <p:sldId id="375" r:id="rId92"/>
    <p:sldId id="376" r:id="rId93"/>
    <p:sldId id="279" r:id="rId94"/>
    <p:sldId id="270" r:id="rId95"/>
    <p:sldId id="271" r:id="rId96"/>
    <p:sldId id="276" r:id="rId97"/>
    <p:sldId id="278" r:id="rId98"/>
    <p:sldId id="281" r:id="rId99"/>
    <p:sldId id="282" r:id="rId100"/>
    <p:sldId id="280" r:id="rId101"/>
    <p:sldId id="277" r:id="rId102"/>
    <p:sldId id="283" r:id="rId103"/>
    <p:sldId id="284" r:id="rId104"/>
    <p:sldId id="285" r:id="rId105"/>
    <p:sldId id="286" r:id="rId106"/>
    <p:sldId id="287" r:id="rId107"/>
    <p:sldId id="288" r:id="rId108"/>
    <p:sldId id="289" r:id="rId109"/>
    <p:sldId id="290" r:id="rId110"/>
    <p:sldId id="291" r:id="rId111"/>
    <p:sldId id="292" r:id="rId112"/>
    <p:sldId id="293" r:id="rId113"/>
    <p:sldId id="294" r:id="rId114"/>
    <p:sldId id="295" r:id="rId115"/>
    <p:sldId id="296" r:id="rId116"/>
    <p:sldId id="297" r:id="rId1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a:srgbClr val="FFCC66"/>
    <a:srgbClr val="FFCCCC"/>
    <a:srgbClr val="FFFF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51B17-56FA-4B90-A3B8-9261EBA7FA2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06C1FCF9-EA54-4884-A113-4E6236D37E0A}">
      <dgm:prSet phldrT="[Texto]"/>
      <dgm:spPr>
        <a:solidFill>
          <a:schemeClr val="accent2"/>
        </a:solidFill>
        <a:ln>
          <a:solidFill>
            <a:schemeClr val="accent2"/>
          </a:solidFill>
        </a:ln>
      </dgm:spPr>
      <dgm:t>
        <a:bodyPr/>
        <a:lstStyle/>
        <a:p>
          <a:r>
            <a:rPr lang="es-MX" dirty="0" smtClean="0"/>
            <a:t>LEY DE INGRESOS</a:t>
          </a:r>
          <a:endParaRPr lang="es-MX" dirty="0"/>
        </a:p>
      </dgm:t>
    </dgm:pt>
    <dgm:pt modelId="{84E6A625-B183-4D9E-88E6-0F045558A647}" type="parTrans" cxnId="{B26AF341-95A5-4A22-A79E-65790D0982B6}">
      <dgm:prSet/>
      <dgm:spPr/>
      <dgm:t>
        <a:bodyPr/>
        <a:lstStyle/>
        <a:p>
          <a:endParaRPr lang="es-MX"/>
        </a:p>
      </dgm:t>
    </dgm:pt>
    <dgm:pt modelId="{FE545CF4-92D3-4267-B090-07C15A3688C1}" type="sibTrans" cxnId="{B26AF341-95A5-4A22-A79E-65790D0982B6}">
      <dgm:prSet/>
      <dgm:spPr/>
      <dgm:t>
        <a:bodyPr/>
        <a:lstStyle/>
        <a:p>
          <a:endParaRPr lang="es-MX"/>
        </a:p>
      </dgm:t>
    </dgm:pt>
    <dgm:pt modelId="{994CF8C1-82F4-4791-910F-70BC05DE6A54}">
      <dgm:prSet phldrT="[Texto]"/>
      <dgm:spPr/>
      <dgm:t>
        <a:bodyPr/>
        <a:lstStyle/>
        <a:p>
          <a:r>
            <a:rPr lang="es-MX" dirty="0" smtClean="0"/>
            <a:t>Publicación en Periódico Oficial del Estado.</a:t>
          </a:r>
          <a:endParaRPr lang="es-MX" dirty="0"/>
        </a:p>
      </dgm:t>
    </dgm:pt>
    <dgm:pt modelId="{B8AA6355-A23B-40E2-9B16-F88D9C2AAD46}" type="parTrans" cxnId="{DC528A35-48E9-4393-A39B-ABC9DFC0CB74}">
      <dgm:prSet/>
      <dgm:spPr/>
      <dgm:t>
        <a:bodyPr/>
        <a:lstStyle/>
        <a:p>
          <a:endParaRPr lang="es-MX"/>
        </a:p>
      </dgm:t>
    </dgm:pt>
    <dgm:pt modelId="{803DBFF4-1E41-44E9-BCBD-5EE1D5E9D1F5}" type="sibTrans" cxnId="{DC528A35-48E9-4393-A39B-ABC9DFC0CB74}">
      <dgm:prSet/>
      <dgm:spPr/>
      <dgm:t>
        <a:bodyPr/>
        <a:lstStyle/>
        <a:p>
          <a:endParaRPr lang="es-MX"/>
        </a:p>
      </dgm:t>
    </dgm:pt>
    <dgm:pt modelId="{2E211319-58DC-4B15-B99D-240D72466444}">
      <dgm:prSet phldrT="[Texto]"/>
      <dgm:spPr/>
      <dgm:t>
        <a:bodyPr/>
        <a:lstStyle/>
        <a:p>
          <a:r>
            <a:rPr lang="es-MX" dirty="0" smtClean="0"/>
            <a:t>27 de Diciembre de 2016</a:t>
          </a:r>
          <a:endParaRPr lang="es-MX" dirty="0"/>
        </a:p>
      </dgm:t>
    </dgm:pt>
    <dgm:pt modelId="{21BAB7E5-C9A2-4F0C-9186-266C73A5A06A}" type="parTrans" cxnId="{03B22276-42B4-412A-B275-8EE59C2FC500}">
      <dgm:prSet/>
      <dgm:spPr/>
      <dgm:t>
        <a:bodyPr/>
        <a:lstStyle/>
        <a:p>
          <a:endParaRPr lang="es-MX"/>
        </a:p>
      </dgm:t>
    </dgm:pt>
    <dgm:pt modelId="{F6E77B8B-789A-4494-9624-64735E9864CD}" type="sibTrans" cxnId="{03B22276-42B4-412A-B275-8EE59C2FC500}">
      <dgm:prSet/>
      <dgm:spPr/>
      <dgm:t>
        <a:bodyPr/>
        <a:lstStyle/>
        <a:p>
          <a:endParaRPr lang="es-MX"/>
        </a:p>
      </dgm:t>
    </dgm:pt>
    <dgm:pt modelId="{F227B7E5-6756-4169-9EF7-FB4E0B6B3303}">
      <dgm:prSet phldrT="[Texto]"/>
      <dgm:spPr>
        <a:solidFill>
          <a:srgbClr val="00B050"/>
        </a:solidFill>
        <a:ln>
          <a:solidFill>
            <a:srgbClr val="00B050"/>
          </a:solidFill>
        </a:ln>
      </dgm:spPr>
      <dgm:t>
        <a:bodyPr/>
        <a:lstStyle/>
        <a:p>
          <a:r>
            <a:rPr lang="es-MX" dirty="0" smtClean="0"/>
            <a:t>PRESUPUESTO DE EGRESOS</a:t>
          </a:r>
          <a:endParaRPr lang="es-MX" dirty="0"/>
        </a:p>
      </dgm:t>
    </dgm:pt>
    <dgm:pt modelId="{0418461A-CF29-4250-89AE-FACF18A39DC0}" type="parTrans" cxnId="{8D417353-0B31-4B78-95BD-B21487F8B4E6}">
      <dgm:prSet/>
      <dgm:spPr/>
      <dgm:t>
        <a:bodyPr/>
        <a:lstStyle/>
        <a:p>
          <a:endParaRPr lang="es-MX"/>
        </a:p>
      </dgm:t>
    </dgm:pt>
    <dgm:pt modelId="{2351D1CA-C330-4916-845F-1841A90D0507}" type="sibTrans" cxnId="{8D417353-0B31-4B78-95BD-B21487F8B4E6}">
      <dgm:prSet/>
      <dgm:spPr/>
      <dgm:t>
        <a:bodyPr/>
        <a:lstStyle/>
        <a:p>
          <a:endParaRPr lang="es-MX"/>
        </a:p>
      </dgm:t>
    </dgm:pt>
    <dgm:pt modelId="{214511A0-7B46-4547-81DA-CFD386624170}">
      <dgm:prSet/>
      <dgm:spPr/>
      <dgm:t>
        <a:bodyPr/>
        <a:lstStyle/>
        <a:p>
          <a:r>
            <a:rPr lang="es-MX" dirty="0" smtClean="0"/>
            <a:t>Publicación en Periódico Oficial del Estado.</a:t>
          </a:r>
          <a:endParaRPr lang="es-MX" dirty="0"/>
        </a:p>
      </dgm:t>
    </dgm:pt>
    <dgm:pt modelId="{D8BBCF5F-9F3C-4DA6-8446-1E4F483A7F97}" type="parTrans" cxnId="{EFC84C60-1BCC-48F4-B46D-64CCDB0E6A75}">
      <dgm:prSet/>
      <dgm:spPr/>
      <dgm:t>
        <a:bodyPr/>
        <a:lstStyle/>
        <a:p>
          <a:endParaRPr lang="es-MX"/>
        </a:p>
      </dgm:t>
    </dgm:pt>
    <dgm:pt modelId="{0B35F376-F73C-42A3-B109-DE89226B46FE}" type="sibTrans" cxnId="{EFC84C60-1BCC-48F4-B46D-64CCDB0E6A75}">
      <dgm:prSet/>
      <dgm:spPr/>
      <dgm:t>
        <a:bodyPr/>
        <a:lstStyle/>
        <a:p>
          <a:endParaRPr lang="es-MX"/>
        </a:p>
      </dgm:t>
    </dgm:pt>
    <dgm:pt modelId="{3EC147AD-907A-40CC-AAE9-F69384884561}">
      <dgm:prSet/>
      <dgm:spPr/>
      <dgm:t>
        <a:bodyPr/>
        <a:lstStyle/>
        <a:p>
          <a:r>
            <a:rPr lang="es-MX" dirty="0" smtClean="0"/>
            <a:t>17 de Enero de 2017</a:t>
          </a:r>
          <a:endParaRPr lang="es-MX" dirty="0"/>
        </a:p>
      </dgm:t>
    </dgm:pt>
    <dgm:pt modelId="{29BEF13F-076D-4DAC-B2F5-A11FF477D945}" type="parTrans" cxnId="{50119875-6A97-4C1A-951A-C5BC647A40AB}">
      <dgm:prSet/>
      <dgm:spPr/>
      <dgm:t>
        <a:bodyPr/>
        <a:lstStyle/>
        <a:p>
          <a:endParaRPr lang="es-MX"/>
        </a:p>
      </dgm:t>
    </dgm:pt>
    <dgm:pt modelId="{50C87DFB-75F6-42DE-A179-9226009AE08C}" type="sibTrans" cxnId="{50119875-6A97-4C1A-951A-C5BC647A40AB}">
      <dgm:prSet/>
      <dgm:spPr/>
      <dgm:t>
        <a:bodyPr/>
        <a:lstStyle/>
        <a:p>
          <a:endParaRPr lang="es-MX"/>
        </a:p>
      </dgm:t>
    </dgm:pt>
    <dgm:pt modelId="{12D48ED7-7D6C-43FD-9BA9-C95CF81A4724}">
      <dgm:prSet phldrT="[Texto]"/>
      <dgm:spPr>
        <a:solidFill>
          <a:schemeClr val="tx2"/>
        </a:solidFill>
        <a:ln>
          <a:solidFill>
            <a:schemeClr val="tx2"/>
          </a:solidFill>
        </a:ln>
      </dgm:spPr>
      <dgm:t>
        <a:bodyPr/>
        <a:lstStyle/>
        <a:p>
          <a:r>
            <a:rPr lang="es-MX" dirty="0" smtClean="0"/>
            <a:t>PRESUPUESTO CIUDADANO</a:t>
          </a:r>
          <a:endParaRPr lang="es-MX" dirty="0"/>
        </a:p>
      </dgm:t>
    </dgm:pt>
    <dgm:pt modelId="{AA149C30-4036-401B-A4AD-48B55779AACA}" type="parTrans" cxnId="{301A22EF-6EE1-47C6-9154-8862A67D5A54}">
      <dgm:prSet/>
      <dgm:spPr/>
      <dgm:t>
        <a:bodyPr/>
        <a:lstStyle/>
        <a:p>
          <a:endParaRPr lang="es-MX"/>
        </a:p>
      </dgm:t>
    </dgm:pt>
    <dgm:pt modelId="{DBA55A1E-D49A-44D6-B5D4-1FCFCB3F0A8C}" type="sibTrans" cxnId="{301A22EF-6EE1-47C6-9154-8862A67D5A54}">
      <dgm:prSet/>
      <dgm:spPr/>
      <dgm:t>
        <a:bodyPr/>
        <a:lstStyle/>
        <a:p>
          <a:endParaRPr lang="es-MX"/>
        </a:p>
      </dgm:t>
    </dgm:pt>
    <dgm:pt modelId="{DA148DCC-1F84-4DEA-9774-783D7D29B327}">
      <dgm:prSet/>
      <dgm:spPr/>
      <dgm:t>
        <a:bodyPr/>
        <a:lstStyle/>
        <a:p>
          <a:r>
            <a:rPr lang="es-MX" smtClean="0"/>
            <a:t>Publicación del Presupuesto Ciudadano</a:t>
          </a:r>
          <a:endParaRPr lang="es-MX"/>
        </a:p>
      </dgm:t>
    </dgm:pt>
    <dgm:pt modelId="{F4E9FB89-A294-4468-B66B-BC63EFA35CB7}" type="parTrans" cxnId="{6001E841-61F9-4AF0-B9C3-318E165E823A}">
      <dgm:prSet/>
      <dgm:spPr/>
      <dgm:t>
        <a:bodyPr/>
        <a:lstStyle/>
        <a:p>
          <a:endParaRPr lang="es-MX"/>
        </a:p>
      </dgm:t>
    </dgm:pt>
    <dgm:pt modelId="{D6898978-425A-453C-8768-FB34DD75C76D}" type="sibTrans" cxnId="{6001E841-61F9-4AF0-B9C3-318E165E823A}">
      <dgm:prSet/>
      <dgm:spPr/>
      <dgm:t>
        <a:bodyPr/>
        <a:lstStyle/>
        <a:p>
          <a:endParaRPr lang="es-MX"/>
        </a:p>
      </dgm:t>
    </dgm:pt>
    <dgm:pt modelId="{8EF5AE5F-6754-4054-AE59-627FA0C212DB}">
      <dgm:prSet/>
      <dgm:spPr/>
      <dgm:t>
        <a:bodyPr/>
        <a:lstStyle/>
        <a:p>
          <a:r>
            <a:rPr lang="es-MX" dirty="0" smtClean="0"/>
            <a:t>28 de Marzo de 2017</a:t>
          </a:r>
          <a:endParaRPr lang="es-MX" dirty="0"/>
        </a:p>
      </dgm:t>
    </dgm:pt>
    <dgm:pt modelId="{50BDD884-9B81-49F0-8628-7A7825BC6273}" type="parTrans" cxnId="{9BC7C31F-5998-4972-9E8F-F04B46E86DC9}">
      <dgm:prSet/>
      <dgm:spPr/>
      <dgm:t>
        <a:bodyPr/>
        <a:lstStyle/>
        <a:p>
          <a:endParaRPr lang="es-MX"/>
        </a:p>
      </dgm:t>
    </dgm:pt>
    <dgm:pt modelId="{062F7E20-9CE0-457F-BFCA-7D5B85F9EE2D}" type="sibTrans" cxnId="{9BC7C31F-5998-4972-9E8F-F04B46E86DC9}">
      <dgm:prSet/>
      <dgm:spPr/>
      <dgm:t>
        <a:bodyPr/>
        <a:lstStyle/>
        <a:p>
          <a:endParaRPr lang="es-MX"/>
        </a:p>
      </dgm:t>
    </dgm:pt>
    <dgm:pt modelId="{B6BEABB9-2B7E-4757-BF79-2CE440442F09}" type="pres">
      <dgm:prSet presAssocID="{69551B17-56FA-4B90-A3B8-9261EBA7FA2C}" presName="linearFlow" presStyleCnt="0">
        <dgm:presLayoutVars>
          <dgm:dir/>
          <dgm:animLvl val="lvl"/>
          <dgm:resizeHandles val="exact"/>
        </dgm:presLayoutVars>
      </dgm:prSet>
      <dgm:spPr/>
      <dgm:t>
        <a:bodyPr/>
        <a:lstStyle/>
        <a:p>
          <a:endParaRPr lang="es-MX"/>
        </a:p>
      </dgm:t>
    </dgm:pt>
    <dgm:pt modelId="{F33FB945-8136-4810-B7A2-E13EB22134C6}" type="pres">
      <dgm:prSet presAssocID="{06C1FCF9-EA54-4884-A113-4E6236D37E0A}" presName="composite" presStyleCnt="0"/>
      <dgm:spPr/>
    </dgm:pt>
    <dgm:pt modelId="{4E36E16B-0AAB-4264-BA55-28E0AF40093B}" type="pres">
      <dgm:prSet presAssocID="{06C1FCF9-EA54-4884-A113-4E6236D37E0A}" presName="parentText" presStyleLbl="alignNode1" presStyleIdx="0" presStyleCnt="3" custScaleX="94586">
        <dgm:presLayoutVars>
          <dgm:chMax val="1"/>
          <dgm:bulletEnabled val="1"/>
        </dgm:presLayoutVars>
      </dgm:prSet>
      <dgm:spPr/>
      <dgm:t>
        <a:bodyPr/>
        <a:lstStyle/>
        <a:p>
          <a:endParaRPr lang="es-MX"/>
        </a:p>
      </dgm:t>
    </dgm:pt>
    <dgm:pt modelId="{09EF9C01-205C-4A0A-B3EC-B1A313559180}" type="pres">
      <dgm:prSet presAssocID="{06C1FCF9-EA54-4884-A113-4E6236D37E0A}" presName="descendantText" presStyleLbl="alignAcc1" presStyleIdx="0" presStyleCnt="3">
        <dgm:presLayoutVars>
          <dgm:bulletEnabled val="1"/>
        </dgm:presLayoutVars>
      </dgm:prSet>
      <dgm:spPr/>
      <dgm:t>
        <a:bodyPr/>
        <a:lstStyle/>
        <a:p>
          <a:endParaRPr lang="es-MX"/>
        </a:p>
      </dgm:t>
    </dgm:pt>
    <dgm:pt modelId="{0A700B86-B8B4-4CDD-8A3E-FF39238B7929}" type="pres">
      <dgm:prSet presAssocID="{FE545CF4-92D3-4267-B090-07C15A3688C1}" presName="sp" presStyleCnt="0"/>
      <dgm:spPr/>
    </dgm:pt>
    <dgm:pt modelId="{108D41FE-8624-4EF0-8C92-2D2198F6E2B1}" type="pres">
      <dgm:prSet presAssocID="{F227B7E5-6756-4169-9EF7-FB4E0B6B3303}" presName="composite" presStyleCnt="0"/>
      <dgm:spPr/>
    </dgm:pt>
    <dgm:pt modelId="{6CBF5ECF-1689-46F2-BE58-8628DF587C16}" type="pres">
      <dgm:prSet presAssocID="{F227B7E5-6756-4169-9EF7-FB4E0B6B3303}" presName="parentText" presStyleLbl="alignNode1" presStyleIdx="1" presStyleCnt="3">
        <dgm:presLayoutVars>
          <dgm:chMax val="1"/>
          <dgm:bulletEnabled val="1"/>
        </dgm:presLayoutVars>
      </dgm:prSet>
      <dgm:spPr/>
      <dgm:t>
        <a:bodyPr/>
        <a:lstStyle/>
        <a:p>
          <a:endParaRPr lang="es-MX"/>
        </a:p>
      </dgm:t>
    </dgm:pt>
    <dgm:pt modelId="{C67CA825-F773-4FB8-A18A-D6B5E36C6616}" type="pres">
      <dgm:prSet presAssocID="{F227B7E5-6756-4169-9EF7-FB4E0B6B3303}" presName="descendantText" presStyleLbl="alignAcc1" presStyleIdx="1" presStyleCnt="3">
        <dgm:presLayoutVars>
          <dgm:bulletEnabled val="1"/>
        </dgm:presLayoutVars>
      </dgm:prSet>
      <dgm:spPr/>
      <dgm:t>
        <a:bodyPr/>
        <a:lstStyle/>
        <a:p>
          <a:endParaRPr lang="es-MX"/>
        </a:p>
      </dgm:t>
    </dgm:pt>
    <dgm:pt modelId="{9401C408-6C81-4172-A83F-3B05612763FB}" type="pres">
      <dgm:prSet presAssocID="{2351D1CA-C330-4916-845F-1841A90D0507}" presName="sp" presStyleCnt="0"/>
      <dgm:spPr/>
    </dgm:pt>
    <dgm:pt modelId="{1B6484E9-9A50-4B87-880C-A221B0C81FF9}" type="pres">
      <dgm:prSet presAssocID="{12D48ED7-7D6C-43FD-9BA9-C95CF81A4724}" presName="composite" presStyleCnt="0"/>
      <dgm:spPr/>
    </dgm:pt>
    <dgm:pt modelId="{55511764-7553-4D2C-9539-3E97D6A3C7F9}" type="pres">
      <dgm:prSet presAssocID="{12D48ED7-7D6C-43FD-9BA9-C95CF81A4724}" presName="parentText" presStyleLbl="alignNode1" presStyleIdx="2" presStyleCnt="3">
        <dgm:presLayoutVars>
          <dgm:chMax val="1"/>
          <dgm:bulletEnabled val="1"/>
        </dgm:presLayoutVars>
      </dgm:prSet>
      <dgm:spPr/>
      <dgm:t>
        <a:bodyPr/>
        <a:lstStyle/>
        <a:p>
          <a:endParaRPr lang="es-MX"/>
        </a:p>
      </dgm:t>
    </dgm:pt>
    <dgm:pt modelId="{9ADA1A41-0EDA-44A2-A9E0-15BCF5CAF979}" type="pres">
      <dgm:prSet presAssocID="{12D48ED7-7D6C-43FD-9BA9-C95CF81A4724}" presName="descendantText" presStyleLbl="alignAcc1" presStyleIdx="2" presStyleCnt="3">
        <dgm:presLayoutVars>
          <dgm:bulletEnabled val="1"/>
        </dgm:presLayoutVars>
      </dgm:prSet>
      <dgm:spPr/>
      <dgm:t>
        <a:bodyPr/>
        <a:lstStyle/>
        <a:p>
          <a:endParaRPr lang="es-MX"/>
        </a:p>
      </dgm:t>
    </dgm:pt>
  </dgm:ptLst>
  <dgm:cxnLst>
    <dgm:cxn modelId="{03B22276-42B4-412A-B275-8EE59C2FC500}" srcId="{06C1FCF9-EA54-4884-A113-4E6236D37E0A}" destId="{2E211319-58DC-4B15-B99D-240D72466444}" srcOrd="1" destOrd="0" parTransId="{21BAB7E5-C9A2-4F0C-9186-266C73A5A06A}" sibTransId="{F6E77B8B-789A-4494-9624-64735E9864CD}"/>
    <dgm:cxn modelId="{7A6A9BE2-7018-4855-A850-3D1AB2EA5D71}" type="presOf" srcId="{12D48ED7-7D6C-43FD-9BA9-C95CF81A4724}" destId="{55511764-7553-4D2C-9539-3E97D6A3C7F9}" srcOrd="0" destOrd="0" presId="urn:microsoft.com/office/officeart/2005/8/layout/chevron2"/>
    <dgm:cxn modelId="{128867F8-2555-41A2-A2C7-6CA81EA2FA43}" type="presOf" srcId="{3EC147AD-907A-40CC-AAE9-F69384884561}" destId="{C67CA825-F773-4FB8-A18A-D6B5E36C6616}" srcOrd="0" destOrd="1" presId="urn:microsoft.com/office/officeart/2005/8/layout/chevron2"/>
    <dgm:cxn modelId="{BC5E293F-78DD-4278-BB58-9E8D86BD689A}" type="presOf" srcId="{2E211319-58DC-4B15-B99D-240D72466444}" destId="{09EF9C01-205C-4A0A-B3EC-B1A313559180}" srcOrd="0" destOrd="1" presId="urn:microsoft.com/office/officeart/2005/8/layout/chevron2"/>
    <dgm:cxn modelId="{9BC7C31F-5998-4972-9E8F-F04B46E86DC9}" srcId="{12D48ED7-7D6C-43FD-9BA9-C95CF81A4724}" destId="{8EF5AE5F-6754-4054-AE59-627FA0C212DB}" srcOrd="1" destOrd="0" parTransId="{50BDD884-9B81-49F0-8628-7A7825BC6273}" sibTransId="{062F7E20-9CE0-457F-BFCA-7D5B85F9EE2D}"/>
    <dgm:cxn modelId="{50119875-6A97-4C1A-951A-C5BC647A40AB}" srcId="{F227B7E5-6756-4169-9EF7-FB4E0B6B3303}" destId="{3EC147AD-907A-40CC-AAE9-F69384884561}" srcOrd="1" destOrd="0" parTransId="{29BEF13F-076D-4DAC-B2F5-A11FF477D945}" sibTransId="{50C87DFB-75F6-42DE-A179-9226009AE08C}"/>
    <dgm:cxn modelId="{50DA4B14-ED14-47AB-99D6-5AFD9FB6EF3A}" type="presOf" srcId="{69551B17-56FA-4B90-A3B8-9261EBA7FA2C}" destId="{B6BEABB9-2B7E-4757-BF79-2CE440442F09}" srcOrd="0" destOrd="0" presId="urn:microsoft.com/office/officeart/2005/8/layout/chevron2"/>
    <dgm:cxn modelId="{8D417353-0B31-4B78-95BD-B21487F8B4E6}" srcId="{69551B17-56FA-4B90-A3B8-9261EBA7FA2C}" destId="{F227B7E5-6756-4169-9EF7-FB4E0B6B3303}" srcOrd="1" destOrd="0" parTransId="{0418461A-CF29-4250-89AE-FACF18A39DC0}" sibTransId="{2351D1CA-C330-4916-845F-1841A90D0507}"/>
    <dgm:cxn modelId="{4EBC930C-5AE6-45B1-8C5A-1171AE5AB518}" type="presOf" srcId="{06C1FCF9-EA54-4884-A113-4E6236D37E0A}" destId="{4E36E16B-0AAB-4264-BA55-28E0AF40093B}" srcOrd="0" destOrd="0" presId="urn:microsoft.com/office/officeart/2005/8/layout/chevron2"/>
    <dgm:cxn modelId="{DB9C663D-E115-4EE0-8097-2123F7DADC80}" type="presOf" srcId="{214511A0-7B46-4547-81DA-CFD386624170}" destId="{C67CA825-F773-4FB8-A18A-D6B5E36C6616}" srcOrd="0" destOrd="0" presId="urn:microsoft.com/office/officeart/2005/8/layout/chevron2"/>
    <dgm:cxn modelId="{301A22EF-6EE1-47C6-9154-8862A67D5A54}" srcId="{69551B17-56FA-4B90-A3B8-9261EBA7FA2C}" destId="{12D48ED7-7D6C-43FD-9BA9-C95CF81A4724}" srcOrd="2" destOrd="0" parTransId="{AA149C30-4036-401B-A4AD-48B55779AACA}" sibTransId="{DBA55A1E-D49A-44D6-B5D4-1FCFCB3F0A8C}"/>
    <dgm:cxn modelId="{DC528A35-48E9-4393-A39B-ABC9DFC0CB74}" srcId="{06C1FCF9-EA54-4884-A113-4E6236D37E0A}" destId="{994CF8C1-82F4-4791-910F-70BC05DE6A54}" srcOrd="0" destOrd="0" parTransId="{B8AA6355-A23B-40E2-9B16-F88D9C2AAD46}" sibTransId="{803DBFF4-1E41-44E9-BCBD-5EE1D5E9D1F5}"/>
    <dgm:cxn modelId="{2EE8BFBF-BA0E-4F89-89D8-95EB0CB769F6}" type="presOf" srcId="{994CF8C1-82F4-4791-910F-70BC05DE6A54}" destId="{09EF9C01-205C-4A0A-B3EC-B1A313559180}" srcOrd="0" destOrd="0" presId="urn:microsoft.com/office/officeart/2005/8/layout/chevron2"/>
    <dgm:cxn modelId="{0A154EDD-D250-4E18-B9A6-E8F995EEC2B4}" type="presOf" srcId="{F227B7E5-6756-4169-9EF7-FB4E0B6B3303}" destId="{6CBF5ECF-1689-46F2-BE58-8628DF587C16}" srcOrd="0" destOrd="0" presId="urn:microsoft.com/office/officeart/2005/8/layout/chevron2"/>
    <dgm:cxn modelId="{838078F3-4A05-4FFD-AF78-D10B68C64548}" type="presOf" srcId="{DA148DCC-1F84-4DEA-9774-783D7D29B327}" destId="{9ADA1A41-0EDA-44A2-A9E0-15BCF5CAF979}" srcOrd="0" destOrd="0" presId="urn:microsoft.com/office/officeart/2005/8/layout/chevron2"/>
    <dgm:cxn modelId="{EFC84C60-1BCC-48F4-B46D-64CCDB0E6A75}" srcId="{F227B7E5-6756-4169-9EF7-FB4E0B6B3303}" destId="{214511A0-7B46-4547-81DA-CFD386624170}" srcOrd="0" destOrd="0" parTransId="{D8BBCF5F-9F3C-4DA6-8446-1E4F483A7F97}" sibTransId="{0B35F376-F73C-42A3-B109-DE89226B46FE}"/>
    <dgm:cxn modelId="{6001E841-61F9-4AF0-B9C3-318E165E823A}" srcId="{12D48ED7-7D6C-43FD-9BA9-C95CF81A4724}" destId="{DA148DCC-1F84-4DEA-9774-783D7D29B327}" srcOrd="0" destOrd="0" parTransId="{F4E9FB89-A294-4468-B66B-BC63EFA35CB7}" sibTransId="{D6898978-425A-453C-8768-FB34DD75C76D}"/>
    <dgm:cxn modelId="{B26AF341-95A5-4A22-A79E-65790D0982B6}" srcId="{69551B17-56FA-4B90-A3B8-9261EBA7FA2C}" destId="{06C1FCF9-EA54-4884-A113-4E6236D37E0A}" srcOrd="0" destOrd="0" parTransId="{84E6A625-B183-4D9E-88E6-0F045558A647}" sibTransId="{FE545CF4-92D3-4267-B090-07C15A3688C1}"/>
    <dgm:cxn modelId="{8C86A866-2002-4CF5-9822-FF2E74C4B391}" type="presOf" srcId="{8EF5AE5F-6754-4054-AE59-627FA0C212DB}" destId="{9ADA1A41-0EDA-44A2-A9E0-15BCF5CAF979}" srcOrd="0" destOrd="1" presId="urn:microsoft.com/office/officeart/2005/8/layout/chevron2"/>
    <dgm:cxn modelId="{3D82BEBA-75E4-4859-9F52-7FB76F1CA690}" type="presParOf" srcId="{B6BEABB9-2B7E-4757-BF79-2CE440442F09}" destId="{F33FB945-8136-4810-B7A2-E13EB22134C6}" srcOrd="0" destOrd="0" presId="urn:microsoft.com/office/officeart/2005/8/layout/chevron2"/>
    <dgm:cxn modelId="{0E11C0F9-FDD7-43D5-AD23-8825632CCE35}" type="presParOf" srcId="{F33FB945-8136-4810-B7A2-E13EB22134C6}" destId="{4E36E16B-0AAB-4264-BA55-28E0AF40093B}" srcOrd="0" destOrd="0" presId="urn:microsoft.com/office/officeart/2005/8/layout/chevron2"/>
    <dgm:cxn modelId="{05B007FE-3BF5-4A73-93B4-EA339D8138B2}" type="presParOf" srcId="{F33FB945-8136-4810-B7A2-E13EB22134C6}" destId="{09EF9C01-205C-4A0A-B3EC-B1A313559180}" srcOrd="1" destOrd="0" presId="urn:microsoft.com/office/officeart/2005/8/layout/chevron2"/>
    <dgm:cxn modelId="{209D20FF-FD0E-4C6E-A458-73B42F6631EF}" type="presParOf" srcId="{B6BEABB9-2B7E-4757-BF79-2CE440442F09}" destId="{0A700B86-B8B4-4CDD-8A3E-FF39238B7929}" srcOrd="1" destOrd="0" presId="urn:microsoft.com/office/officeart/2005/8/layout/chevron2"/>
    <dgm:cxn modelId="{73B62FFA-CB55-4740-B10D-CAA444F2FC4A}" type="presParOf" srcId="{B6BEABB9-2B7E-4757-BF79-2CE440442F09}" destId="{108D41FE-8624-4EF0-8C92-2D2198F6E2B1}" srcOrd="2" destOrd="0" presId="urn:microsoft.com/office/officeart/2005/8/layout/chevron2"/>
    <dgm:cxn modelId="{178615EC-D953-4EAE-81AC-07849AE61C6D}" type="presParOf" srcId="{108D41FE-8624-4EF0-8C92-2D2198F6E2B1}" destId="{6CBF5ECF-1689-46F2-BE58-8628DF587C16}" srcOrd="0" destOrd="0" presId="urn:microsoft.com/office/officeart/2005/8/layout/chevron2"/>
    <dgm:cxn modelId="{A4099965-2391-4043-81D5-3AE7ECBA1130}" type="presParOf" srcId="{108D41FE-8624-4EF0-8C92-2D2198F6E2B1}" destId="{C67CA825-F773-4FB8-A18A-D6B5E36C6616}" srcOrd="1" destOrd="0" presId="urn:microsoft.com/office/officeart/2005/8/layout/chevron2"/>
    <dgm:cxn modelId="{41611C6C-AAA8-43F0-BE61-BEA9AB52F1CF}" type="presParOf" srcId="{B6BEABB9-2B7E-4757-BF79-2CE440442F09}" destId="{9401C408-6C81-4172-A83F-3B05612763FB}" srcOrd="3" destOrd="0" presId="urn:microsoft.com/office/officeart/2005/8/layout/chevron2"/>
    <dgm:cxn modelId="{F7B697A1-4CE7-4325-8F5D-FBF3036853AC}" type="presParOf" srcId="{B6BEABB9-2B7E-4757-BF79-2CE440442F09}" destId="{1B6484E9-9A50-4B87-880C-A221B0C81FF9}" srcOrd="4" destOrd="0" presId="urn:microsoft.com/office/officeart/2005/8/layout/chevron2"/>
    <dgm:cxn modelId="{2775E36D-F2E2-4851-9A24-13E62E69BE31}" type="presParOf" srcId="{1B6484E9-9A50-4B87-880C-A221B0C81FF9}" destId="{55511764-7553-4D2C-9539-3E97D6A3C7F9}" srcOrd="0" destOrd="0" presId="urn:microsoft.com/office/officeart/2005/8/layout/chevron2"/>
    <dgm:cxn modelId="{9956557A-DCFC-4DCA-BB2F-8D36483AAA02}" type="presParOf" srcId="{1B6484E9-9A50-4B87-880C-A221B0C81FF9}" destId="{9ADA1A41-0EDA-44A2-A9E0-15BCF5CAF9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E16B-0AAB-4264-BA55-28E0AF40093B}">
      <dsp:nvSpPr>
        <dsp:cNvPr id="0" name=""/>
        <dsp:cNvSpPr/>
      </dsp:nvSpPr>
      <dsp:spPr>
        <a:xfrm rot="5400000">
          <a:off x="-312883" y="314730"/>
          <a:ext cx="1674319" cy="1048552"/>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LEY DE INGRESOS</a:t>
          </a:r>
          <a:endParaRPr lang="es-MX" sz="1400" kern="1200" dirty="0"/>
        </a:p>
      </dsp:txBody>
      <dsp:txXfrm rot="-5400000">
        <a:off x="1" y="526122"/>
        <a:ext cx="1048552" cy="625767"/>
      </dsp:txXfrm>
    </dsp:sp>
    <dsp:sp modelId="{09EF9C01-205C-4A0A-B3EC-B1A313559180}">
      <dsp:nvSpPr>
        <dsp:cNvPr id="0" name=""/>
        <dsp:cNvSpPr/>
      </dsp:nvSpPr>
      <dsp:spPr>
        <a:xfrm rot="5400000">
          <a:off x="3522659" y="-2412242"/>
          <a:ext cx="1120034" cy="5948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Publicación en Periódico Oficial del Estado.</a:t>
          </a:r>
          <a:endParaRPr lang="es-MX" sz="2400" kern="1200" dirty="0"/>
        </a:p>
        <a:p>
          <a:pPr marL="228600" lvl="1" indent="-228600" algn="l" defTabSz="1066800">
            <a:lnSpc>
              <a:spcPct val="90000"/>
            </a:lnSpc>
            <a:spcBef>
              <a:spcPct val="0"/>
            </a:spcBef>
            <a:spcAft>
              <a:spcPct val="15000"/>
            </a:spcAft>
            <a:buChar char="••"/>
          </a:pPr>
          <a:r>
            <a:rPr lang="es-MX" sz="2400" kern="1200" dirty="0" smtClean="0"/>
            <a:t>27 de Diciembre de 2016</a:t>
          </a:r>
          <a:endParaRPr lang="es-MX" sz="2400" kern="1200" dirty="0"/>
        </a:p>
      </dsp:txBody>
      <dsp:txXfrm rot="-5400000">
        <a:off x="1108570" y="56523"/>
        <a:ext cx="5893537" cy="1010682"/>
      </dsp:txXfrm>
    </dsp:sp>
    <dsp:sp modelId="{6CBF5ECF-1689-46F2-BE58-8628DF587C16}">
      <dsp:nvSpPr>
        <dsp:cNvPr id="0" name=""/>
        <dsp:cNvSpPr/>
      </dsp:nvSpPr>
      <dsp:spPr>
        <a:xfrm rot="5400000">
          <a:off x="-282874" y="1765746"/>
          <a:ext cx="1674319" cy="1108570"/>
        </a:xfrm>
        <a:prstGeom prst="chevron">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PRESUPUESTO DE EGRESOS</a:t>
          </a:r>
          <a:endParaRPr lang="es-MX" sz="1400" kern="1200" dirty="0"/>
        </a:p>
      </dsp:txBody>
      <dsp:txXfrm rot="-5400000">
        <a:off x="1" y="2037156"/>
        <a:ext cx="1108570" cy="565749"/>
      </dsp:txXfrm>
    </dsp:sp>
    <dsp:sp modelId="{C67CA825-F773-4FB8-A18A-D6B5E36C6616}">
      <dsp:nvSpPr>
        <dsp:cNvPr id="0" name=""/>
        <dsp:cNvSpPr/>
      </dsp:nvSpPr>
      <dsp:spPr>
        <a:xfrm rot="5400000">
          <a:off x="3522659" y="-931217"/>
          <a:ext cx="1120034" cy="5948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smtClean="0"/>
            <a:t>Publicación en Periódico Oficial del Estado.</a:t>
          </a:r>
          <a:endParaRPr lang="es-MX" sz="2400" kern="1200" dirty="0"/>
        </a:p>
        <a:p>
          <a:pPr marL="228600" lvl="1" indent="-228600" algn="l" defTabSz="1066800">
            <a:lnSpc>
              <a:spcPct val="90000"/>
            </a:lnSpc>
            <a:spcBef>
              <a:spcPct val="0"/>
            </a:spcBef>
            <a:spcAft>
              <a:spcPct val="15000"/>
            </a:spcAft>
            <a:buChar char="••"/>
          </a:pPr>
          <a:r>
            <a:rPr lang="es-MX" sz="2400" kern="1200" dirty="0" smtClean="0"/>
            <a:t>17 de Enero de 2017</a:t>
          </a:r>
          <a:endParaRPr lang="es-MX" sz="2400" kern="1200" dirty="0"/>
        </a:p>
      </dsp:txBody>
      <dsp:txXfrm rot="-5400000">
        <a:off x="1108570" y="1537548"/>
        <a:ext cx="5893537" cy="1010682"/>
      </dsp:txXfrm>
    </dsp:sp>
    <dsp:sp modelId="{55511764-7553-4D2C-9539-3E97D6A3C7F9}">
      <dsp:nvSpPr>
        <dsp:cNvPr id="0" name=""/>
        <dsp:cNvSpPr/>
      </dsp:nvSpPr>
      <dsp:spPr>
        <a:xfrm rot="5400000">
          <a:off x="-282874" y="3246771"/>
          <a:ext cx="1674319" cy="1108570"/>
        </a:xfrm>
        <a:prstGeom prst="chevron">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PRESUPUESTO CIUDADANO</a:t>
          </a:r>
          <a:endParaRPr lang="es-MX" sz="1400" kern="1200" dirty="0"/>
        </a:p>
      </dsp:txBody>
      <dsp:txXfrm rot="-5400000">
        <a:off x="1" y="3518181"/>
        <a:ext cx="1108570" cy="565749"/>
      </dsp:txXfrm>
    </dsp:sp>
    <dsp:sp modelId="{9ADA1A41-0EDA-44A2-A9E0-15BCF5CAF979}">
      <dsp:nvSpPr>
        <dsp:cNvPr id="0" name=""/>
        <dsp:cNvSpPr/>
      </dsp:nvSpPr>
      <dsp:spPr>
        <a:xfrm rot="5400000">
          <a:off x="3522659" y="549807"/>
          <a:ext cx="1120034" cy="5948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kern="1200" smtClean="0"/>
            <a:t>Publicación del Presupuesto Ciudadano</a:t>
          </a:r>
          <a:endParaRPr lang="es-MX" sz="2400" kern="1200"/>
        </a:p>
        <a:p>
          <a:pPr marL="228600" lvl="1" indent="-228600" algn="l" defTabSz="1066800">
            <a:lnSpc>
              <a:spcPct val="90000"/>
            </a:lnSpc>
            <a:spcBef>
              <a:spcPct val="0"/>
            </a:spcBef>
            <a:spcAft>
              <a:spcPct val="15000"/>
            </a:spcAft>
            <a:buChar char="••"/>
          </a:pPr>
          <a:r>
            <a:rPr lang="es-MX" sz="2400" kern="1200" dirty="0" smtClean="0"/>
            <a:t>28 de Marzo de 2017</a:t>
          </a:r>
          <a:endParaRPr lang="es-MX" sz="2400" kern="1200" dirty="0"/>
        </a:p>
      </dsp:txBody>
      <dsp:txXfrm rot="-5400000">
        <a:off x="1108570" y="3018572"/>
        <a:ext cx="5893537" cy="10106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75642-5526-4372-AB41-4CDAEFAA6532}" type="datetimeFigureOut">
              <a:rPr lang="es-MX" smtClean="0"/>
              <a:t>07/09/2017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9C63-1994-4DB8-B3B2-BFEA77879D9A}" type="slidenum">
              <a:rPr lang="es-MX" smtClean="0"/>
              <a:t>‹Nº›</a:t>
            </a:fld>
            <a:endParaRPr lang="es-MX"/>
          </a:p>
        </p:txBody>
      </p:sp>
    </p:spTree>
    <p:extLst>
      <p:ext uri="{BB962C8B-B14F-4D97-AF65-F5344CB8AC3E}">
        <p14:creationId xmlns:p14="http://schemas.microsoft.com/office/powerpoint/2010/main" val="353026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0F34C78-057E-48F3-B3F4-12E53C905A43}" type="slidenum">
              <a:rPr lang="es-MX" smtClean="0"/>
              <a:t>70</a:t>
            </a:fld>
            <a:endParaRPr lang="es-MX"/>
          </a:p>
        </p:txBody>
      </p:sp>
    </p:spTree>
    <p:extLst>
      <p:ext uri="{BB962C8B-B14F-4D97-AF65-F5344CB8AC3E}">
        <p14:creationId xmlns:p14="http://schemas.microsoft.com/office/powerpoint/2010/main" val="14644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347300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246442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30798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178156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2986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12456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380326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234245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263099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160427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B114A3-0172-4169-987A-931B2B251860}" type="datetimeFigureOut">
              <a:rPr lang="es-MX" smtClean="0"/>
              <a:t>07/09/2017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C491C6-578A-47B5-856F-6ED27851D505}" type="slidenum">
              <a:rPr lang="es-MX" smtClean="0"/>
              <a:t>‹Nº›</a:t>
            </a:fld>
            <a:endParaRPr lang="es-MX"/>
          </a:p>
        </p:txBody>
      </p:sp>
    </p:spTree>
    <p:extLst>
      <p:ext uri="{BB962C8B-B14F-4D97-AF65-F5344CB8AC3E}">
        <p14:creationId xmlns:p14="http://schemas.microsoft.com/office/powerpoint/2010/main" val="329866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14A3-0172-4169-987A-931B2B251860}" type="datetimeFigureOut">
              <a:rPr lang="es-MX" smtClean="0"/>
              <a:t>07/09/2017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491C6-578A-47B5-856F-6ED27851D505}" type="slidenum">
              <a:rPr lang="es-MX" smtClean="0"/>
              <a:t>‹Nº›</a:t>
            </a:fld>
            <a:endParaRPr lang="es-MX"/>
          </a:p>
        </p:txBody>
      </p:sp>
    </p:spTree>
    <p:extLst>
      <p:ext uri="{BB962C8B-B14F-4D97-AF65-F5344CB8AC3E}">
        <p14:creationId xmlns:p14="http://schemas.microsoft.com/office/powerpoint/2010/main" val="202707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olivaresg@torreon.gob.mx" TargetMode="External"/><Relationship Id="rId2" Type="http://schemas.openxmlformats.org/officeDocument/2006/relationships/hyperlink" Target="http://www.torreon.gob.mx/transparencia/info.cfm?e=20&amp;t=1" TargetMode="External"/><Relationship Id="rId1" Type="http://schemas.openxmlformats.org/officeDocument/2006/relationships/slideLayout" Target="../slideLayouts/slideLayout2.xml"/><Relationship Id="rId4" Type="http://schemas.openxmlformats.org/officeDocument/2006/relationships/hyperlink" Target="mailto:rolivaresg@hotmail.com"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http://www.torreon.gob.mx/transparencia/info.cfm?e=20&amp;t=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5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5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5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6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9.png"/></Relationships>
</file>

<file path=ppt/slides/_rels/slide6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6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67.png"/><Relationship Id="rId4" Type="http://schemas.openxmlformats.org/officeDocument/2006/relationships/image" Target="../media/image1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168.png"/></Relationships>
</file>

<file path=ppt/slides/_rels/slide7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7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7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80.png"/></Relationships>
</file>

<file path=ppt/slides/_rels/slide7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7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7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78.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7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s>
</file>

<file path=ppt/slides/_rels/slide8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8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12.png"/><Relationship Id="rId4" Type="http://schemas.openxmlformats.org/officeDocument/2006/relationships/image" Target="../media/image211.png"/></Relationships>
</file>

<file path=ppt/slides/_rels/slide8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84.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8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222.png"/></Relationships>
</file>

<file path=ppt/slides/_rels/slide86.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87.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229.png"/><Relationship Id="rId4" Type="http://schemas.openxmlformats.org/officeDocument/2006/relationships/image" Target="../media/image228.png"/></Relationships>
</file>

<file path=ppt/slides/_rels/slide8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8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torreon coahuila TERMINAL METRO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1187624" y="116632"/>
            <a:ext cx="7772400" cy="1470025"/>
          </a:xfrm>
        </p:spPr>
        <p:txBody>
          <a:bodyPr>
            <a:normAutofit fontScale="90000"/>
          </a:bodyPr>
          <a:lstStyle/>
          <a:p>
            <a:pPr algn="r"/>
            <a:r>
              <a:rPr lang="es-MX" b="1" dirty="0" smtClean="0">
                <a:solidFill>
                  <a:srgbClr val="FF0000"/>
                </a:solidFill>
              </a:rPr>
              <a:t>PRESUPUESTO </a:t>
            </a:r>
            <a:br>
              <a:rPr lang="es-MX" b="1" dirty="0" smtClean="0">
                <a:solidFill>
                  <a:srgbClr val="FF0000"/>
                </a:solidFill>
              </a:rPr>
            </a:br>
            <a:r>
              <a:rPr lang="es-MX" b="1" dirty="0" smtClean="0">
                <a:solidFill>
                  <a:srgbClr val="FF0000"/>
                </a:solidFill>
              </a:rPr>
              <a:t>CIUDADANO </a:t>
            </a:r>
            <a:br>
              <a:rPr lang="es-MX" b="1" dirty="0" smtClean="0">
                <a:solidFill>
                  <a:srgbClr val="FF0000"/>
                </a:solidFill>
              </a:rPr>
            </a:br>
            <a:r>
              <a:rPr lang="es-MX" b="1" dirty="0" smtClean="0">
                <a:solidFill>
                  <a:srgbClr val="FF0000"/>
                </a:solidFill>
              </a:rPr>
              <a:t>2017</a:t>
            </a:r>
            <a:endParaRPr lang="es-MX" b="1" dirty="0">
              <a:solidFill>
                <a:srgbClr val="FF0000"/>
              </a:solidFill>
            </a:endParaRPr>
          </a:p>
        </p:txBody>
      </p:sp>
      <p:sp>
        <p:nvSpPr>
          <p:cNvPr id="3" name="2 Subtítulo"/>
          <p:cNvSpPr>
            <a:spLocks noGrp="1"/>
          </p:cNvSpPr>
          <p:nvPr>
            <p:ph type="subTitle" idx="1"/>
          </p:nvPr>
        </p:nvSpPr>
        <p:spPr>
          <a:xfrm>
            <a:off x="0" y="4869160"/>
            <a:ext cx="5004048" cy="1752600"/>
          </a:xfrm>
        </p:spPr>
        <p:txBody>
          <a:bodyPr/>
          <a:lstStyle/>
          <a:p>
            <a:r>
              <a:rPr lang="es-MX" dirty="0" smtClean="0">
                <a:solidFill>
                  <a:srgbClr val="FF0000"/>
                </a:solidFill>
              </a:rPr>
              <a:t>Dirección </a:t>
            </a:r>
          </a:p>
          <a:p>
            <a:r>
              <a:rPr lang="es-MX" dirty="0" smtClean="0">
                <a:solidFill>
                  <a:srgbClr val="FF0000"/>
                </a:solidFill>
              </a:rPr>
              <a:t>De Programación</a:t>
            </a:r>
          </a:p>
          <a:p>
            <a:r>
              <a:rPr lang="es-MX" dirty="0" smtClean="0">
                <a:solidFill>
                  <a:srgbClr val="FF0000"/>
                </a:solidFill>
              </a:rPr>
              <a:t>Y Presupuesto</a:t>
            </a:r>
            <a:endParaRPr lang="es-MX" dirty="0">
              <a:solidFill>
                <a:srgbClr val="FF0000"/>
              </a:solidFill>
            </a:endParaRPr>
          </a:p>
        </p:txBody>
      </p:sp>
    </p:spTree>
    <p:extLst>
      <p:ext uri="{BB962C8B-B14F-4D97-AF65-F5344CB8AC3E}">
        <p14:creationId xmlns:p14="http://schemas.microsoft.com/office/powerpoint/2010/main" val="350008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PRESUPUESTO PROGRAMÁTICO</a:t>
            </a:r>
            <a:endParaRPr lang="es-MX" dirty="0"/>
          </a:p>
        </p:txBody>
      </p:sp>
      <p:sp>
        <p:nvSpPr>
          <p:cNvPr id="3" name="2 Marcador de contenido"/>
          <p:cNvSpPr>
            <a:spLocks noGrp="1"/>
          </p:cNvSpPr>
          <p:nvPr>
            <p:ph idx="1"/>
          </p:nvPr>
        </p:nvSpPr>
        <p:spPr/>
        <p:txBody>
          <a:bodyPr>
            <a:normAutofit fontScale="40000" lnSpcReduction="20000"/>
          </a:bodyPr>
          <a:lstStyle/>
          <a:p>
            <a:pPr algn="just"/>
            <a:r>
              <a:rPr lang="es-MX" dirty="0"/>
              <a:t>El Gobierno Municipal de conformidad con lo establecido por la Ley General de Contabilidad Gubernamental ejerce un presupuesto programático que permite visualizar el destino de los recursos de forma más comprensible, al presentar los montos asignados a cada programa, </a:t>
            </a:r>
            <a:r>
              <a:rPr lang="es-MX" dirty="0" err="1"/>
              <a:t>asi</a:t>
            </a:r>
            <a:r>
              <a:rPr lang="es-MX" dirty="0"/>
              <a:t> como de cada uno de los componentes que conforman los diferentes </a:t>
            </a:r>
            <a:r>
              <a:rPr lang="es-MX" dirty="0" smtClean="0"/>
              <a:t>programas</a:t>
            </a:r>
          </a:p>
          <a:p>
            <a:pPr algn="just"/>
            <a:endParaRPr lang="es-MX" dirty="0"/>
          </a:p>
          <a:p>
            <a:pPr algn="just"/>
            <a:r>
              <a:rPr lang="es-MX" dirty="0" smtClean="0"/>
              <a:t>Alineado con el Plan Estatal de Desarrollo, se basa en los 5 ejes estratégicos definidos en el Plan Municipal de Desarrollo, a partir de los cuales se establecen programas, que a su vez están conformados de componentes y estos a su vez de proyectos y actividades.</a:t>
            </a:r>
          </a:p>
          <a:p>
            <a:pPr algn="just"/>
            <a:endParaRPr lang="es-MX" dirty="0"/>
          </a:p>
          <a:p>
            <a:pPr algn="just"/>
            <a:r>
              <a:rPr lang="es-MX" dirty="0" smtClean="0"/>
              <a:t>Dado que cada componente y proyecto consta de metas especificas a alcanzar, tanto en el aspecto físico como presupuestal, la utilización de indicadores gráficos hace accesible el poder visualizar el avance en el cumplimiento de las metas esperadas.</a:t>
            </a:r>
          </a:p>
          <a:p>
            <a:pPr algn="just"/>
            <a:endParaRPr lang="es-MX" dirty="0"/>
          </a:p>
          <a:p>
            <a:pPr algn="just"/>
            <a:r>
              <a:rPr lang="es-MX" dirty="0" smtClean="0"/>
              <a:t>Con todo lo anterior la rendición de cuentas y la transparencia adquieren una nueva dimensión, que nos permite afirmar que el presente presupuesto es único en el país, colocando a Torreón a la vanguardia nacional en estos rubros.</a:t>
            </a:r>
          </a:p>
          <a:p>
            <a:pPr algn="just"/>
            <a:endParaRPr lang="es-MX" dirty="0"/>
          </a:p>
          <a:p>
            <a:pPr algn="just"/>
            <a:r>
              <a:rPr lang="es-MX" dirty="0" smtClean="0"/>
              <a:t>Una mayor información del Presupuesto Programático y su relación con los Programas Operativos Anuales se puede encontrar en la siguiente liga</a:t>
            </a:r>
            <a:r>
              <a:rPr lang="es-MX" dirty="0"/>
              <a:t>: </a:t>
            </a:r>
            <a:endParaRPr lang="es-MX" dirty="0" smtClean="0"/>
          </a:p>
          <a:p>
            <a:pPr algn="just"/>
            <a:endParaRPr lang="es-MX" dirty="0"/>
          </a:p>
          <a:p>
            <a:pPr algn="just"/>
            <a:r>
              <a:rPr lang="es-MX" dirty="0" smtClean="0">
                <a:hlinkClick r:id="rId2"/>
              </a:rPr>
              <a:t>http</a:t>
            </a:r>
            <a:r>
              <a:rPr lang="es-MX" dirty="0">
                <a:hlinkClick r:id="rId2"/>
              </a:rPr>
              <a:t>://</a:t>
            </a:r>
            <a:r>
              <a:rPr lang="es-MX" dirty="0" smtClean="0">
                <a:hlinkClick r:id="rId2"/>
              </a:rPr>
              <a:t>www.torreon.gob.mx/transparencia/info.cfm?e=20&amp;t=1</a:t>
            </a:r>
            <a:endParaRPr lang="es-MX" dirty="0" smtClean="0"/>
          </a:p>
          <a:p>
            <a:pPr marL="0" indent="0" algn="just">
              <a:buNone/>
            </a:pPr>
            <a:endParaRPr lang="es-MX" dirty="0"/>
          </a:p>
          <a:p>
            <a:pPr algn="just"/>
            <a:r>
              <a:rPr lang="es-MX" dirty="0" smtClean="0"/>
              <a:t>Asimismo cualquier duda</a:t>
            </a:r>
            <a:r>
              <a:rPr lang="es-MX" dirty="0"/>
              <a:t> </a:t>
            </a:r>
            <a:r>
              <a:rPr lang="es-MX" dirty="0" smtClean="0"/>
              <a:t>o comentario será atendido por el Lic. Rafael Olivares García en el correo  electrónico : </a:t>
            </a:r>
            <a:r>
              <a:rPr lang="es-MX" dirty="0" smtClean="0">
                <a:hlinkClick r:id="rId3"/>
              </a:rPr>
              <a:t>rolivaresg@torreon.gob.mx</a:t>
            </a:r>
            <a:r>
              <a:rPr lang="es-MX" dirty="0" smtClean="0"/>
              <a:t>  o </a:t>
            </a:r>
            <a:r>
              <a:rPr lang="es-MX" dirty="0" smtClean="0">
                <a:hlinkClick r:id="rId4"/>
              </a:rPr>
              <a:t>rolivaresg@hotmail.com</a:t>
            </a:r>
            <a:endParaRPr lang="es-MX" dirty="0" smtClean="0"/>
          </a:p>
          <a:p>
            <a:pPr algn="just"/>
            <a:endParaRPr lang="es-MX" dirty="0" smtClean="0"/>
          </a:p>
          <a:p>
            <a:pPr algn="just"/>
            <a:endParaRPr lang="es-MX" dirty="0"/>
          </a:p>
          <a:p>
            <a:pPr algn="just"/>
            <a:endParaRPr lang="es-MX" dirty="0"/>
          </a:p>
        </p:txBody>
      </p:sp>
    </p:spTree>
    <p:extLst>
      <p:ext uri="{BB962C8B-B14F-4D97-AF65-F5344CB8AC3E}">
        <p14:creationId xmlns:p14="http://schemas.microsoft.com/office/powerpoint/2010/main" val="23199167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ORGANISMOS DE LA SOCIEDAD CIVIL</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21226718"/>
              </p:ext>
            </p:extLst>
          </p:nvPr>
        </p:nvGraphicFramePr>
        <p:xfrm>
          <a:off x="899592" y="2060845"/>
          <a:ext cx="7056785" cy="3896668"/>
        </p:xfrm>
        <a:graphic>
          <a:graphicData uri="http://schemas.openxmlformats.org/drawingml/2006/table">
            <a:tbl>
              <a:tblPr firstRow="1" firstCol="1" bandRow="1">
                <a:tableStyleId>{7DF18680-E054-41AD-8BC1-D1AEF772440D}</a:tableStyleId>
              </a:tblPr>
              <a:tblGrid>
                <a:gridCol w="3748917"/>
                <a:gridCol w="1653934"/>
                <a:gridCol w="1653934"/>
              </a:tblGrid>
              <a:tr h="523963">
                <a:tc>
                  <a:txBody>
                    <a:bodyPr/>
                    <a:lstStyle/>
                    <a:p>
                      <a:pPr algn="ctr">
                        <a:lnSpc>
                          <a:spcPct val="115000"/>
                        </a:lnSpc>
                        <a:spcAft>
                          <a:spcPts val="0"/>
                        </a:spcAft>
                      </a:pPr>
                      <a:r>
                        <a:rPr lang="es-MX" sz="1200" dirty="0">
                          <a:effectLst/>
                        </a:rPr>
                        <a:t>Partida/Nombre del Organismo de la Sociedad Civil</a:t>
                      </a:r>
                      <a:endParaRPr lang="es-MX"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dirty="0">
                          <a:effectLst/>
                        </a:rPr>
                        <a:t>Presupuesto Aprobado</a:t>
                      </a:r>
                      <a:endParaRPr lang="es-MX"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dirty="0" smtClean="0">
                          <a:effectLst/>
                          <a:latin typeface="+mn-lt"/>
                          <a:ea typeface="Calibri"/>
                          <a:cs typeface="Times New Roman"/>
                        </a:rPr>
                        <a:t>Avance Primer Trimestre</a:t>
                      </a:r>
                    </a:p>
                  </a:txBody>
                  <a:tcPr marL="44450" marR="44450" marT="0" marB="0" anchor="ctr"/>
                </a:tc>
              </a:tr>
              <a:tr h="268371">
                <a:tc>
                  <a:txBody>
                    <a:bodyPr/>
                    <a:lstStyle/>
                    <a:p>
                      <a:pPr algn="just">
                        <a:lnSpc>
                          <a:spcPct val="115000"/>
                        </a:lnSpc>
                        <a:spcAft>
                          <a:spcPts val="0"/>
                        </a:spcAft>
                      </a:pPr>
                      <a:r>
                        <a:rPr lang="es-MX" sz="1200">
                          <a:effectLst/>
                        </a:rPr>
                        <a:t>Museo Arocena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671,468.00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dirty="0">
                          <a:solidFill>
                            <a:srgbClr val="000000"/>
                          </a:solidFill>
                          <a:effectLst/>
                          <a:latin typeface="Arial"/>
                        </a:rPr>
                        <a:t> $               83,333.33 </a:t>
                      </a:r>
                    </a:p>
                  </a:txBody>
                  <a:tcPr marL="9525" marR="9525" marT="9525" marB="0" anchor="ctr"/>
                </a:tc>
              </a:tr>
              <a:tr h="268371">
                <a:tc>
                  <a:txBody>
                    <a:bodyPr/>
                    <a:lstStyle/>
                    <a:p>
                      <a:pPr algn="just">
                        <a:lnSpc>
                          <a:spcPct val="115000"/>
                        </a:lnSpc>
                        <a:spcAft>
                          <a:spcPts val="0"/>
                        </a:spcAft>
                      </a:pPr>
                      <a:r>
                        <a:rPr lang="es-MX" sz="1200">
                          <a:effectLst/>
                        </a:rPr>
                        <a:t>Cruz Roja Mexicana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564,033.00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140,000.00 </a:t>
                      </a:r>
                    </a:p>
                  </a:txBody>
                  <a:tcPr marL="9525" marR="9525" marT="9525" marB="0" anchor="ctr"/>
                </a:tc>
              </a:tr>
              <a:tr h="268371">
                <a:tc>
                  <a:txBody>
                    <a:bodyPr/>
                    <a:lstStyle/>
                    <a:p>
                      <a:pPr algn="just">
                        <a:lnSpc>
                          <a:spcPct val="115000"/>
                        </a:lnSpc>
                        <a:spcAft>
                          <a:spcPts val="0"/>
                        </a:spcAft>
                      </a:pPr>
                      <a:r>
                        <a:rPr lang="es-MX" sz="1200">
                          <a:effectLst/>
                        </a:rPr>
                        <a:t>Camerata de Coahuila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552,522.00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180,000.00 </a:t>
                      </a:r>
                    </a:p>
                  </a:txBody>
                  <a:tcPr marL="9525" marR="9525" marT="9525" marB="0" anchor="ctr"/>
                </a:tc>
              </a:tr>
              <a:tr h="268371">
                <a:tc>
                  <a:txBody>
                    <a:bodyPr/>
                    <a:lstStyle/>
                    <a:p>
                      <a:pPr algn="just">
                        <a:lnSpc>
                          <a:spcPct val="115000"/>
                        </a:lnSpc>
                        <a:spcAft>
                          <a:spcPts val="0"/>
                        </a:spcAft>
                      </a:pPr>
                      <a:r>
                        <a:rPr lang="es-MX" sz="1200">
                          <a:effectLst/>
                        </a:rPr>
                        <a:t>Museo Regional de la Laguna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368,348.00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   </a:t>
                      </a:r>
                    </a:p>
                  </a:txBody>
                  <a:tcPr marL="9525" marR="9525" marT="9525" marB="0" anchor="ctr"/>
                </a:tc>
              </a:tr>
              <a:tr h="268371">
                <a:tc>
                  <a:txBody>
                    <a:bodyPr/>
                    <a:lstStyle/>
                    <a:p>
                      <a:pPr algn="just">
                        <a:lnSpc>
                          <a:spcPct val="115000"/>
                        </a:lnSpc>
                        <a:spcAft>
                          <a:spcPts val="0"/>
                        </a:spcAft>
                      </a:pPr>
                      <a:r>
                        <a:rPr lang="es-MX" sz="1200">
                          <a:effectLst/>
                        </a:rPr>
                        <a:t>Teatro Nazas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460,435.00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50,000.00 </a:t>
                      </a:r>
                    </a:p>
                  </a:txBody>
                  <a:tcPr marL="9525" marR="9525" marT="9525" marB="0" anchor="ctr"/>
                </a:tc>
              </a:tr>
              <a:tr h="268371">
                <a:tc>
                  <a:txBody>
                    <a:bodyPr/>
                    <a:lstStyle/>
                    <a:p>
                      <a:pPr algn="just">
                        <a:lnSpc>
                          <a:spcPct val="115000"/>
                        </a:lnSpc>
                        <a:spcAft>
                          <a:spcPts val="0"/>
                        </a:spcAft>
                      </a:pPr>
                      <a:r>
                        <a:rPr lang="es-MX" sz="1200">
                          <a:effectLst/>
                        </a:rPr>
                        <a:t>Aviario Lira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184,174.00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   </a:t>
                      </a:r>
                    </a:p>
                  </a:txBody>
                  <a:tcPr marL="9525" marR="9525" marT="9525" marB="0" anchor="ctr"/>
                </a:tc>
              </a:tr>
              <a:tr h="268371">
                <a:tc>
                  <a:txBody>
                    <a:bodyPr/>
                    <a:lstStyle/>
                    <a:p>
                      <a:pPr algn="just">
                        <a:lnSpc>
                          <a:spcPct val="115000"/>
                        </a:lnSpc>
                        <a:spcAft>
                          <a:spcPts val="0"/>
                        </a:spcAft>
                      </a:pPr>
                      <a:r>
                        <a:rPr lang="es-MX" sz="1200">
                          <a:effectLst/>
                        </a:rPr>
                        <a:t>Teatro Isauro Martínez</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368,348.00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120,000.00 </a:t>
                      </a:r>
                    </a:p>
                  </a:txBody>
                  <a:tcPr marL="9525" marR="9525" marT="9525" marB="0" anchor="ctr"/>
                </a:tc>
              </a:tr>
              <a:tr h="268371">
                <a:tc>
                  <a:txBody>
                    <a:bodyPr/>
                    <a:lstStyle/>
                    <a:p>
                      <a:pPr algn="just">
                        <a:lnSpc>
                          <a:spcPct val="115000"/>
                        </a:lnSpc>
                        <a:spcAft>
                          <a:spcPts val="0"/>
                        </a:spcAft>
                      </a:pPr>
                      <a:r>
                        <a:rPr lang="es-MX" sz="1200">
                          <a:effectLst/>
                        </a:rPr>
                        <a:t>Museo del Algodón</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230,218.00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50,000.00 </a:t>
                      </a:r>
                    </a:p>
                  </a:txBody>
                  <a:tcPr marL="9525" marR="9525" marT="9525" marB="0" anchor="ctr"/>
                </a:tc>
              </a:tr>
              <a:tr h="268371">
                <a:tc>
                  <a:txBody>
                    <a:bodyPr/>
                    <a:lstStyle/>
                    <a:p>
                      <a:pPr algn="just">
                        <a:lnSpc>
                          <a:spcPct val="115000"/>
                        </a:lnSpc>
                        <a:spcAft>
                          <a:spcPts val="0"/>
                        </a:spcAft>
                      </a:pPr>
                      <a:r>
                        <a:rPr lang="es-MX" sz="1200">
                          <a:effectLst/>
                        </a:rPr>
                        <a:t>Centro de Estudios Musicales de Torreón</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644,609.00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240,000.00 </a:t>
                      </a:r>
                    </a:p>
                  </a:txBody>
                  <a:tcPr marL="9525" marR="9525" marT="9525" marB="0" anchor="ctr"/>
                </a:tc>
              </a:tr>
              <a:tr h="268371">
                <a:tc>
                  <a:txBody>
                    <a:bodyPr/>
                    <a:lstStyle/>
                    <a:p>
                      <a:pPr algn="just">
                        <a:lnSpc>
                          <a:spcPct val="115000"/>
                        </a:lnSpc>
                        <a:spcAft>
                          <a:spcPts val="0"/>
                        </a:spcAft>
                      </a:pPr>
                      <a:r>
                        <a:rPr lang="es-MX" sz="1200">
                          <a:effectLst/>
                        </a:rPr>
                        <a:t>Escuela de Música Santa Cecilia</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193,383.00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63,000.00 </a:t>
                      </a:r>
                    </a:p>
                  </a:txBody>
                  <a:tcPr marL="9525" marR="9525" marT="9525" marB="0" anchor="ctr"/>
                </a:tc>
              </a:tr>
              <a:tr h="268371">
                <a:tc>
                  <a:txBody>
                    <a:bodyPr/>
                    <a:lstStyle/>
                    <a:p>
                      <a:pPr algn="just">
                        <a:lnSpc>
                          <a:spcPct val="115000"/>
                        </a:lnSpc>
                        <a:spcAft>
                          <a:spcPts val="0"/>
                        </a:spcAft>
                      </a:pPr>
                      <a:r>
                        <a:rPr lang="es-MX" sz="1200">
                          <a:effectLst/>
                        </a:rPr>
                        <a:t>Consejo de Administración del Parque Ecológico Fundadores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1,059,000.00 </a:t>
                      </a:r>
                      <a:endParaRPr lang="es-MX" sz="1200">
                        <a:effectLst/>
                        <a:latin typeface="Calibri"/>
                        <a:ea typeface="Calibri"/>
                        <a:cs typeface="Times New Roman"/>
                      </a:endParaRPr>
                    </a:p>
                  </a:txBody>
                  <a:tcPr marL="44450" marR="44450" marT="0" marB="0" anchor="ctr"/>
                </a:tc>
                <a:tc>
                  <a:txBody>
                    <a:bodyPr/>
                    <a:lstStyle/>
                    <a:p>
                      <a:pPr algn="l" fontAlgn="ctr"/>
                      <a:r>
                        <a:rPr lang="es-MX" sz="1100" b="0" i="0" u="none" strike="noStrike">
                          <a:solidFill>
                            <a:srgbClr val="000000"/>
                          </a:solidFill>
                          <a:effectLst/>
                          <a:latin typeface="Arial"/>
                        </a:rPr>
                        <a:t> $             460,000.00 </a:t>
                      </a:r>
                    </a:p>
                  </a:txBody>
                  <a:tcPr marL="9525" marR="9525" marT="9525" marB="0" anchor="ctr"/>
                </a:tc>
              </a:tr>
              <a:tr h="268371">
                <a:tc>
                  <a:txBody>
                    <a:bodyPr/>
                    <a:lstStyle/>
                    <a:p>
                      <a:pPr algn="ctr">
                        <a:lnSpc>
                          <a:spcPct val="115000"/>
                        </a:lnSpc>
                        <a:spcAft>
                          <a:spcPts val="0"/>
                        </a:spcAft>
                      </a:pPr>
                      <a:r>
                        <a:rPr lang="es-MX" sz="1200">
                          <a:effectLst/>
                        </a:rPr>
                        <a:t>Total</a:t>
                      </a:r>
                      <a:endParaRPr lang="es-MX" sz="120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200" dirty="0">
                          <a:effectLst/>
                        </a:rPr>
                        <a:t>   $          5,296,538.00 </a:t>
                      </a:r>
                      <a:endParaRPr lang="es-MX" sz="1200" dirty="0">
                        <a:effectLst/>
                        <a:latin typeface="Calibri"/>
                        <a:ea typeface="Calibri"/>
                        <a:cs typeface="Times New Roman"/>
                      </a:endParaRPr>
                    </a:p>
                  </a:txBody>
                  <a:tcPr marL="44450" marR="44450" marT="0" marB="0" anchor="ctr"/>
                </a:tc>
                <a:tc>
                  <a:txBody>
                    <a:bodyPr/>
                    <a:lstStyle/>
                    <a:p>
                      <a:pPr algn="l" fontAlgn="ctr"/>
                      <a:r>
                        <a:rPr lang="es-MX" sz="1100" b="1" i="0" u="none" strike="noStrike" dirty="0">
                          <a:solidFill>
                            <a:srgbClr val="000000"/>
                          </a:solidFill>
                          <a:effectLst/>
                          <a:latin typeface="Arial"/>
                        </a:rPr>
                        <a:t> </a:t>
                      </a:r>
                      <a:r>
                        <a:rPr lang="es-MX" sz="1100" b="0" i="0" u="none" strike="noStrike" dirty="0">
                          <a:solidFill>
                            <a:srgbClr val="000000"/>
                          </a:solidFill>
                          <a:effectLst/>
                          <a:latin typeface="Arial"/>
                        </a:rPr>
                        <a:t>$          1,386,333.33 </a:t>
                      </a:r>
                    </a:p>
                  </a:txBody>
                  <a:tcPr marL="9525" marR="9525" marT="9525" marB="0" anchor="ctr"/>
                </a:tc>
              </a:tr>
            </a:tbl>
          </a:graphicData>
        </a:graphic>
      </p:graphicFrame>
      <p:sp>
        <p:nvSpPr>
          <p:cNvPr id="5" name="Rectangle 1"/>
          <p:cNvSpPr>
            <a:spLocks noChangeArrowheads="1"/>
          </p:cNvSpPr>
          <p:nvPr/>
        </p:nvSpPr>
        <p:spPr bwMode="auto">
          <a:xfrm>
            <a:off x="1871663" y="2468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46628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ORGANISMOS  DESCENTRALIZADOS</a:t>
            </a:r>
            <a:endParaRPr lang="es-MX" dirty="0"/>
          </a:p>
        </p:txBody>
      </p:sp>
      <p:sp>
        <p:nvSpPr>
          <p:cNvPr id="3" name="2 Marcador de contenido"/>
          <p:cNvSpPr>
            <a:spLocks noGrp="1"/>
          </p:cNvSpPr>
          <p:nvPr>
            <p:ph idx="1"/>
          </p:nvPr>
        </p:nvSpPr>
        <p:spPr>
          <a:xfrm>
            <a:off x="827584" y="1124744"/>
            <a:ext cx="7941568" cy="4525963"/>
          </a:xfrm>
        </p:spPr>
        <p:txBody>
          <a:bodyPr/>
          <a:lstStyle/>
          <a:p>
            <a:pPr marL="0" indent="0">
              <a:buNone/>
            </a:pPr>
            <a:r>
              <a:rPr lang="es-MX" dirty="0" smtClean="0"/>
              <a:t>Con presupuesto propio</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475210883"/>
              </p:ext>
            </p:extLst>
          </p:nvPr>
        </p:nvGraphicFramePr>
        <p:xfrm>
          <a:off x="4644008" y="1844824"/>
          <a:ext cx="4176464" cy="2977515"/>
        </p:xfrm>
        <a:graphic>
          <a:graphicData uri="http://schemas.openxmlformats.org/drawingml/2006/table">
            <a:tbl>
              <a:tblPr firstRow="1" firstCol="1" bandRow="1">
                <a:tableStyleId>{00A15C55-8517-42AA-B614-E9B94910E393}</a:tableStyleId>
              </a:tblPr>
              <a:tblGrid>
                <a:gridCol w="2664296"/>
                <a:gridCol w="1512168"/>
              </a:tblGrid>
              <a:tr h="495300">
                <a:tc>
                  <a:txBody>
                    <a:bodyPr/>
                    <a:lstStyle/>
                    <a:p>
                      <a:pPr algn="ctr">
                        <a:lnSpc>
                          <a:spcPct val="115000"/>
                        </a:lnSpc>
                        <a:spcAft>
                          <a:spcPts val="0"/>
                        </a:spcAft>
                      </a:pPr>
                      <a:r>
                        <a:rPr lang="es-MX" sz="1000" dirty="0">
                          <a:effectLst/>
                        </a:rPr>
                        <a:t>DIRECCIÓN DE PENSIONES Y BENEFICIOS SOCIALES PARA LOS TRABAJADORES AL SERVICIO DEL MUNICIPIO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 Presupuesto Aprobado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3,361,758.00 </a:t>
                      </a:r>
                      <a:endParaRPr lang="es-MX" sz="1100" dirty="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236,100.00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1,233,420.00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43,760,500.00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165,000.00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6000 INVERSIÓN PÚBLICA</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7000 INVERSIONES FINANCIERAS Y OTRAS PROVISIONES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8000 PARTICIPACIONES Y APORTACIONES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9000 DEUDA PÚBLICA</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0.00 </a:t>
                      </a:r>
                      <a:endParaRPr lang="es-MX" sz="110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48,756,778.00 </a:t>
                      </a:r>
                      <a:endParaRPr lang="es-MX" sz="1100" dirty="0">
                        <a:effectLst/>
                        <a:latin typeface="Calibri"/>
                        <a:ea typeface="Calibri"/>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22562258"/>
              </p:ext>
            </p:extLst>
          </p:nvPr>
        </p:nvGraphicFramePr>
        <p:xfrm>
          <a:off x="1835696" y="4966355"/>
          <a:ext cx="5490845" cy="1495425"/>
        </p:xfrm>
        <a:graphic>
          <a:graphicData uri="http://schemas.openxmlformats.org/drawingml/2006/table">
            <a:tbl>
              <a:tblPr firstRow="1" firstCol="1" bandRow="1">
                <a:tableStyleId>{21E4AEA4-8DFA-4A89-87EB-49C32662AFE0}</a:tableStyleId>
              </a:tblPr>
              <a:tblGrid>
                <a:gridCol w="4140835"/>
                <a:gridCol w="1350010"/>
              </a:tblGrid>
              <a:tr h="495300">
                <a:tc>
                  <a:txBody>
                    <a:bodyPr/>
                    <a:lstStyle/>
                    <a:p>
                      <a:pPr algn="ctr">
                        <a:lnSpc>
                          <a:spcPct val="115000"/>
                        </a:lnSpc>
                        <a:spcAft>
                          <a:spcPts val="0"/>
                        </a:spcAft>
                      </a:pPr>
                      <a:r>
                        <a:rPr lang="es-MX" sz="1000" dirty="0">
                          <a:effectLst/>
                        </a:rPr>
                        <a:t>CONSEJO PROMOTOR PARA EL DESARROLLO DE LAS RESERVAS TERRITORIALES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 Presupuesto Aprobado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118,500.00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1,053,500.00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5000 BIENES MUEBLES, INMUEBLES E INTANGIBLES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54,288.00 </a:t>
                      </a:r>
                      <a:endParaRPr lang="es-MX" sz="110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1,226,288.00 </a:t>
                      </a:r>
                      <a:endParaRPr lang="es-MX" sz="1100" dirty="0">
                        <a:effectLst/>
                        <a:latin typeface="Calibri"/>
                        <a:ea typeface="Calibri"/>
                        <a:cs typeface="Times New Roman"/>
                      </a:endParaRPr>
                    </a:p>
                  </a:txBody>
                  <a:tcPr marL="44450" marR="44450" marT="0" marB="0" anchor="ctr"/>
                </a:tc>
              </a:tr>
            </a:tbl>
          </a:graphicData>
        </a:graphic>
      </p:graphicFrame>
      <p:sp>
        <p:nvSpPr>
          <p:cNvPr id="6" name="Rectangle 1"/>
          <p:cNvSpPr>
            <a:spLocks noChangeArrowheads="1"/>
          </p:cNvSpPr>
          <p:nvPr/>
        </p:nvSpPr>
        <p:spPr bwMode="auto">
          <a:xfrm>
            <a:off x="1827213" y="2540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Marcador de contenido"/>
          <p:cNvGraphicFramePr>
            <a:graphicFrameLocks/>
          </p:cNvGraphicFramePr>
          <p:nvPr>
            <p:extLst>
              <p:ext uri="{D42A27DB-BD31-4B8C-83A1-F6EECF244321}">
                <p14:modId xmlns:p14="http://schemas.microsoft.com/office/powerpoint/2010/main" val="3107290025"/>
              </p:ext>
            </p:extLst>
          </p:nvPr>
        </p:nvGraphicFramePr>
        <p:xfrm>
          <a:off x="395536" y="1866548"/>
          <a:ext cx="4204226" cy="2955791"/>
        </p:xfrm>
        <a:graphic>
          <a:graphicData uri="http://schemas.openxmlformats.org/drawingml/2006/table">
            <a:tbl>
              <a:tblPr firstRow="1" firstCol="1" bandRow="1">
                <a:tableStyleId>{5C22544A-7EE6-4342-B048-85BDC9FD1C3A}</a:tableStyleId>
              </a:tblPr>
              <a:tblGrid>
                <a:gridCol w="2664296"/>
                <a:gridCol w="1539930"/>
              </a:tblGrid>
              <a:tr h="504056">
                <a:tc>
                  <a:txBody>
                    <a:bodyPr/>
                    <a:lstStyle/>
                    <a:p>
                      <a:pPr algn="ctr">
                        <a:lnSpc>
                          <a:spcPct val="115000"/>
                        </a:lnSpc>
                        <a:spcAft>
                          <a:spcPts val="0"/>
                        </a:spcAft>
                      </a:pPr>
                      <a:r>
                        <a:rPr lang="es-MX" sz="1000" dirty="0">
                          <a:effectLst/>
                        </a:rPr>
                        <a:t>SIMAS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 Presupuesto Aprobado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228,633,000.00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37,055,000.00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256,780,000.00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44,817,000.00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7,500,000.00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6000 INVERSIÓN PÚBLICA</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50,000,000.00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7000 INVERSIONES FINANCIERAS Y OTRAS PROVISIONES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8000 PARTICIPACIONES Y APORTACIONES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MX" sz="1000">
                          <a:effectLst/>
                        </a:rPr>
                        <a:t>9000 DEUDA PÚBLICA</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0.00 </a:t>
                      </a:r>
                      <a:endParaRPr lang="es-MX" sz="110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624,785,000.00 </a:t>
                      </a:r>
                      <a:endParaRPr lang="es-MX"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4801345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PLAZAS DE PERSONAL</a:t>
            </a:r>
            <a:endParaRPr lang="es-MX"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8184995"/>
              </p:ext>
            </p:extLst>
          </p:nvPr>
        </p:nvGraphicFramePr>
        <p:xfrm>
          <a:off x="539552" y="1412776"/>
          <a:ext cx="3888432" cy="4966889"/>
        </p:xfrm>
        <a:graphic>
          <a:graphicData uri="http://schemas.openxmlformats.org/drawingml/2006/table">
            <a:tbl>
              <a:tblPr>
                <a:tableStyleId>{08FB837D-C827-4EFA-A057-4D05807E0F7C}</a:tableStyleId>
              </a:tblPr>
              <a:tblGrid>
                <a:gridCol w="1800200"/>
                <a:gridCol w="432048"/>
                <a:gridCol w="648072"/>
                <a:gridCol w="504056"/>
                <a:gridCol w="504056"/>
              </a:tblGrid>
              <a:tr h="299383">
                <a:tc>
                  <a:txBody>
                    <a:bodyPr/>
                    <a:lstStyle/>
                    <a:p>
                      <a:pPr algn="ctr" fontAlgn="ctr"/>
                      <a:r>
                        <a:rPr lang="es-MX" sz="1050" u="none" strike="noStrike" dirty="0">
                          <a:effectLst/>
                        </a:rPr>
                        <a:t>Departamento</a:t>
                      </a:r>
                      <a:endParaRPr lang="es-MX" sz="1050" b="1" i="0" u="none" strike="noStrike" dirty="0">
                        <a:solidFill>
                          <a:srgbClr val="000000"/>
                        </a:solidFill>
                        <a:effectLst/>
                        <a:latin typeface="Arial"/>
                      </a:endParaRPr>
                    </a:p>
                  </a:txBody>
                  <a:tcPr marL="8805" marR="8805" marT="8805" marB="0" anchor="ctr"/>
                </a:tc>
                <a:tc>
                  <a:txBody>
                    <a:bodyPr/>
                    <a:lstStyle/>
                    <a:p>
                      <a:pPr algn="ctr" fontAlgn="ctr"/>
                      <a:r>
                        <a:rPr lang="es-MX" sz="1050" u="none" strike="noStrike">
                          <a:effectLst/>
                        </a:rPr>
                        <a:t>No. de Plazas</a:t>
                      </a:r>
                      <a:endParaRPr lang="es-MX" sz="1050" b="1" i="0" u="none" strike="noStrike">
                        <a:solidFill>
                          <a:srgbClr val="000000"/>
                        </a:solidFill>
                        <a:effectLst/>
                        <a:latin typeface="Arial"/>
                      </a:endParaRPr>
                    </a:p>
                  </a:txBody>
                  <a:tcPr marL="8805" marR="8805" marT="8805" marB="0" anchor="ctr"/>
                </a:tc>
                <a:tc>
                  <a:txBody>
                    <a:bodyPr/>
                    <a:lstStyle/>
                    <a:p>
                      <a:pPr algn="ctr" fontAlgn="ctr"/>
                      <a:r>
                        <a:rPr lang="es-MX" sz="1050" u="none" strike="noStrike">
                          <a:effectLst/>
                        </a:rPr>
                        <a:t>Confianza</a:t>
                      </a:r>
                      <a:endParaRPr lang="es-MX" sz="1050" b="1" i="0" u="none" strike="noStrike">
                        <a:solidFill>
                          <a:srgbClr val="000000"/>
                        </a:solidFill>
                        <a:effectLst/>
                        <a:latin typeface="Arial"/>
                      </a:endParaRPr>
                    </a:p>
                  </a:txBody>
                  <a:tcPr marL="8805" marR="8805" marT="8805" marB="0" anchor="ctr"/>
                </a:tc>
                <a:tc>
                  <a:txBody>
                    <a:bodyPr/>
                    <a:lstStyle/>
                    <a:p>
                      <a:pPr algn="ctr" fontAlgn="ctr"/>
                      <a:r>
                        <a:rPr lang="es-MX" sz="1050" u="none" strike="noStrike">
                          <a:effectLst/>
                        </a:rPr>
                        <a:t>Base</a:t>
                      </a:r>
                      <a:endParaRPr lang="es-MX" sz="1050" b="1" i="0" u="none" strike="noStrike">
                        <a:solidFill>
                          <a:srgbClr val="000000"/>
                        </a:solidFill>
                        <a:effectLst/>
                        <a:latin typeface="Arial"/>
                      </a:endParaRPr>
                    </a:p>
                  </a:txBody>
                  <a:tcPr marL="8805" marR="8805" marT="8805" marB="0" anchor="ctr"/>
                </a:tc>
                <a:tc>
                  <a:txBody>
                    <a:bodyPr/>
                    <a:lstStyle/>
                    <a:p>
                      <a:pPr algn="ctr" fontAlgn="ctr"/>
                      <a:r>
                        <a:rPr lang="es-MX" sz="1050" u="none" strike="noStrike">
                          <a:effectLst/>
                        </a:rPr>
                        <a:t>Honorarios </a:t>
                      </a:r>
                      <a:endParaRPr lang="es-MX" sz="1050" b="1"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PRESIDENCIA MUNICIPAL</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DESPACHO ALCALDE</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60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49</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SECRETARIA PARTICULAR</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DIR. DE RELACIONES PÚBLICAS</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10</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FOMENTO ECONÓMICO Y MODERNIZACIÓN</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34</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VENTANILLA UNIVERSAL</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17</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16</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BANDA DE MÚSICA</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31</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31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dirty="0">
                          <a:effectLst/>
                        </a:rPr>
                        <a:t>SECRETARIA PRIVADA</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ATENCIÓN CIUDADANA</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53</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28</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PARTICIPACIÓN CIUDADANA</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44</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24</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RELACIONES EXTERIORES</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13</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13</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SALA DE REGIDORES</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107</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25</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24</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58</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COMUNICACIÓN SOCIAL</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15</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RADIO TORREÓN</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11</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DIR. GRAL. DE DESARROLLO INSTITUCIONAL</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6</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13</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CONTRALORÍA MUNICIPAL</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45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34</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2</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9</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PROTECCIÓN CIVIL</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29</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11</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TESORERÍA MUNICIPAL</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49</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26</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20</a:t>
                      </a:r>
                      <a:endParaRPr lang="es-MX" sz="1050" b="0" i="0" u="none" strike="noStrike" dirty="0">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DIR. DE INVERSIÓN PÚBLICA</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8805" marR="8805" marT="8805" marB="0" anchor="ctr"/>
                </a:tc>
                <a:tc>
                  <a:txBody>
                    <a:bodyPr/>
                    <a:lstStyle/>
                    <a:p>
                      <a:pPr algn="r" fontAlgn="ctr"/>
                      <a:r>
                        <a:rPr lang="es-MX" sz="1050" u="none" strike="noStrike" dirty="0">
                          <a:effectLst/>
                        </a:rPr>
                        <a:t>9</a:t>
                      </a:r>
                      <a:endParaRPr lang="es-MX" sz="1050" b="0" i="0" u="none" strike="noStrike" dirty="0">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DIR. DE SERVICIOS ADMINISTRATIVOS</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45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36</a:t>
                      </a:r>
                      <a:endParaRPr lang="es-MX" sz="1050" b="0" i="0" u="none" strike="noStrike" dirty="0">
                        <a:solidFill>
                          <a:srgbClr val="000000"/>
                        </a:solidFill>
                        <a:effectLst/>
                        <a:latin typeface="Arial"/>
                      </a:endParaRPr>
                    </a:p>
                  </a:txBody>
                  <a:tcPr marL="8805" marR="8805" marT="8805" marB="0" anchor="ctr"/>
                </a:tc>
              </a:tr>
              <a:tr h="176107">
                <a:tc>
                  <a:txBody>
                    <a:bodyPr/>
                    <a:lstStyle/>
                    <a:p>
                      <a:pPr algn="l" fontAlgn="ctr"/>
                      <a:r>
                        <a:rPr lang="es-MX" sz="1050" u="none" strike="noStrike">
                          <a:effectLst/>
                        </a:rPr>
                        <a:t>SERVICIO PROFESIONAL DE CARRERA</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16</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4</a:t>
                      </a:r>
                      <a:endParaRPr lang="es-MX" sz="1050" b="0" i="0" u="none" strike="noStrike" dirty="0">
                        <a:solidFill>
                          <a:srgbClr val="000000"/>
                        </a:solidFill>
                        <a:effectLst/>
                        <a:latin typeface="Arial"/>
                      </a:endParaRPr>
                    </a:p>
                  </a:txBody>
                  <a:tcPr marL="8805" marR="8805" marT="8805" marB="0" anchor="ctr"/>
                </a:tc>
              </a:tr>
              <a:tr h="176107">
                <a:tc>
                  <a:txBody>
                    <a:bodyPr/>
                    <a:lstStyle/>
                    <a:p>
                      <a:pPr algn="l" fontAlgn="ctr"/>
                      <a:r>
                        <a:rPr lang="pt-BR" sz="1050" u="none" strike="noStrike">
                          <a:effectLst/>
                        </a:rPr>
                        <a:t>PERS. DIS. DIR. GENERAL ADMINISTRATIVA</a:t>
                      </a:r>
                      <a:endParaRPr lang="pt-BR"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805" marR="8805" marT="8805" marB="0" anchor="ctr"/>
                </a:tc>
                <a:tc>
                  <a:txBody>
                    <a:bodyPr/>
                    <a:lstStyle/>
                    <a:p>
                      <a:pPr algn="r" fontAlgn="ctr"/>
                      <a:r>
                        <a:rPr lang="es-MX" sz="1050" u="none" strike="noStrike" dirty="0">
                          <a:effectLst/>
                        </a:rPr>
                        <a:t>5</a:t>
                      </a:r>
                      <a:endParaRPr lang="es-MX" sz="1050" b="0" i="0" u="none" strike="noStrike" dirty="0">
                        <a:solidFill>
                          <a:srgbClr val="000000"/>
                        </a:solidFill>
                        <a:effectLst/>
                        <a:latin typeface="Arial"/>
                      </a:endParaRPr>
                    </a:p>
                  </a:txBody>
                  <a:tcPr marL="8805" marR="8805" marT="8805"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177591747"/>
              </p:ext>
            </p:extLst>
          </p:nvPr>
        </p:nvGraphicFramePr>
        <p:xfrm>
          <a:off x="4572000" y="1412776"/>
          <a:ext cx="3888432" cy="4968549"/>
        </p:xfrm>
        <a:graphic>
          <a:graphicData uri="http://schemas.openxmlformats.org/drawingml/2006/table">
            <a:tbl>
              <a:tblPr>
                <a:tableStyleId>{08FB837D-C827-4EFA-A057-4D05807E0F7C}</a:tableStyleId>
              </a:tblPr>
              <a:tblGrid>
                <a:gridCol w="1800200"/>
                <a:gridCol w="432048"/>
                <a:gridCol w="648072"/>
                <a:gridCol w="504056"/>
                <a:gridCol w="504056"/>
              </a:tblGrid>
              <a:tr h="370086">
                <a:tc>
                  <a:txBody>
                    <a:bodyPr/>
                    <a:lstStyle/>
                    <a:p>
                      <a:pPr algn="ctr" fontAlgn="ctr"/>
                      <a:r>
                        <a:rPr lang="es-MX" sz="1000" u="none" strike="noStrike" dirty="0">
                          <a:effectLst/>
                        </a:rPr>
                        <a:t>Departamento</a:t>
                      </a:r>
                      <a:endParaRPr lang="es-MX" sz="1000" b="1" i="0" u="none" strike="noStrike" dirty="0">
                        <a:solidFill>
                          <a:srgbClr val="000000"/>
                        </a:solidFill>
                        <a:effectLst/>
                        <a:latin typeface="Arial"/>
                      </a:endParaRPr>
                    </a:p>
                  </a:txBody>
                  <a:tcPr marL="9525" marR="9525" marT="9525" marB="0" anchor="ctr"/>
                </a:tc>
                <a:tc>
                  <a:txBody>
                    <a:bodyPr/>
                    <a:lstStyle/>
                    <a:p>
                      <a:pPr algn="ctr" fontAlgn="ctr"/>
                      <a:r>
                        <a:rPr lang="es-MX" sz="1000" u="none" strike="noStrike">
                          <a:effectLst/>
                        </a:rPr>
                        <a:t>No. de Plazas</a:t>
                      </a:r>
                      <a:endParaRPr lang="es-MX" sz="1000" b="1" i="0" u="none" strike="noStrike">
                        <a:solidFill>
                          <a:srgbClr val="000000"/>
                        </a:solidFill>
                        <a:effectLst/>
                        <a:latin typeface="Arial"/>
                      </a:endParaRPr>
                    </a:p>
                  </a:txBody>
                  <a:tcPr marL="9525" marR="9525" marT="9525" marB="0" anchor="ctr"/>
                </a:tc>
                <a:tc>
                  <a:txBody>
                    <a:bodyPr/>
                    <a:lstStyle/>
                    <a:p>
                      <a:pPr algn="ctr" fontAlgn="ctr"/>
                      <a:r>
                        <a:rPr lang="es-MX" sz="1000" u="none" strike="noStrike">
                          <a:effectLst/>
                        </a:rPr>
                        <a:t>Confianza</a:t>
                      </a:r>
                      <a:endParaRPr lang="es-MX" sz="1000" b="1" i="0" u="none" strike="noStrike">
                        <a:solidFill>
                          <a:srgbClr val="000000"/>
                        </a:solidFill>
                        <a:effectLst/>
                        <a:latin typeface="Arial"/>
                      </a:endParaRPr>
                    </a:p>
                  </a:txBody>
                  <a:tcPr marL="9525" marR="9525" marT="9525" marB="0" anchor="ctr"/>
                </a:tc>
                <a:tc>
                  <a:txBody>
                    <a:bodyPr/>
                    <a:lstStyle/>
                    <a:p>
                      <a:pPr algn="ctr" fontAlgn="ctr"/>
                      <a:r>
                        <a:rPr lang="es-MX" sz="1000" u="none" strike="noStrike">
                          <a:effectLst/>
                        </a:rPr>
                        <a:t>Base</a:t>
                      </a:r>
                      <a:endParaRPr lang="es-MX" sz="1000" b="1" i="0" u="none" strike="noStrike">
                        <a:solidFill>
                          <a:srgbClr val="000000"/>
                        </a:solidFill>
                        <a:effectLst/>
                        <a:latin typeface="Arial"/>
                      </a:endParaRPr>
                    </a:p>
                  </a:txBody>
                  <a:tcPr marL="9525" marR="9525" marT="9525" marB="0" anchor="ctr"/>
                </a:tc>
                <a:tc>
                  <a:txBody>
                    <a:bodyPr/>
                    <a:lstStyle/>
                    <a:p>
                      <a:pPr algn="ctr" fontAlgn="ctr"/>
                      <a:r>
                        <a:rPr lang="es-MX" sz="1000" u="none" strike="noStrike">
                          <a:effectLst/>
                        </a:rPr>
                        <a:t>Honorarios</a:t>
                      </a:r>
                      <a:r>
                        <a:rPr lang="es-MX" sz="1200" u="none" strike="noStrike">
                          <a:effectLst/>
                        </a:rPr>
                        <a:t> </a:t>
                      </a:r>
                      <a:endParaRPr lang="es-MX" sz="1000" b="1"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COORDINACIÓN ADMINISTRATIVA</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15</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5</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6</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DIR. DE ADQUISICIONES</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19</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8</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DIR. DE SERVICIOS GENERALES</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114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29</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42</a:t>
                      </a:r>
                      <a:endParaRPr lang="es-MX" sz="900" b="0" i="0" u="none" strike="noStrike">
                        <a:solidFill>
                          <a:srgbClr val="000000"/>
                        </a:solidFill>
                        <a:effectLst/>
                        <a:latin typeface="Arial"/>
                      </a:endParaRPr>
                    </a:p>
                  </a:txBody>
                  <a:tcPr marL="9525" marR="9525" marT="9525" marB="0" anchor="ctr"/>
                </a:tc>
              </a:tr>
              <a:tr h="304656">
                <a:tc>
                  <a:txBody>
                    <a:bodyPr/>
                    <a:lstStyle/>
                    <a:p>
                      <a:pPr algn="l" fontAlgn="ctr"/>
                      <a:r>
                        <a:rPr lang="es-MX" sz="900" u="none" strike="noStrike" dirty="0">
                          <a:effectLst/>
                        </a:rPr>
                        <a:t>DIR. DE PROGRAMACIÓN Y PRESUPUESTO</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8</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DIR. DE EGRESOS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6</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SUBDIRECCIÓN DE CONTABILIDAD</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28</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16</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COORDINACIÓN FINANCIERA</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CAJA GENERAL</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COPLADEM</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DIR. DE INGRESOS</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6</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COORDINACIÓN DE CAJAS</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64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37</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IMPUESTO PREDIAL</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5</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CATASTRO</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53</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45</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dirty="0">
                          <a:effectLst/>
                        </a:rPr>
                        <a:t>IMP. SOBRE ADQ. DE INMUEBLES</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PARQUÍMETROS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13</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5</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GARANTÍAS E INFRACCIONES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41</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dirty="0">
                          <a:effectLst/>
                        </a:rPr>
                        <a:t>12</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18</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11</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MERCADOS Y PLAZAS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34</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1</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29</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4</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SERV. ESPECIALES Y ESPECTÁCULOS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5</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dirty="0">
                          <a:effectLst/>
                        </a:rPr>
                        <a:t>2</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REZAGOS Y EJECUCIÓN</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18</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17</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REZAGOS PREDIAL</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30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30</a:t>
                      </a:r>
                      <a:endParaRPr lang="es-MX" sz="900" b="0" i="0" u="none" strike="noStrike" dirty="0">
                        <a:solidFill>
                          <a:srgbClr val="000000"/>
                        </a:solidFill>
                        <a:effectLst/>
                        <a:latin typeface="Arial"/>
                      </a:endParaRPr>
                    </a:p>
                  </a:txBody>
                  <a:tcPr marL="9525" marR="9525" marT="9525" marB="0" anchor="ctr"/>
                </a:tc>
                <a:tc>
                  <a:txBody>
                    <a:bodyPr/>
                    <a:lstStyle/>
                    <a:p>
                      <a:pPr algn="r" fontAlgn="ctr"/>
                      <a:r>
                        <a:rPr lang="es-MX" sz="900" u="none" strike="noStrike" dirty="0">
                          <a:effectLst/>
                        </a:rPr>
                        <a:t>0</a:t>
                      </a:r>
                      <a:endParaRPr lang="es-MX" sz="900" b="0" i="0" u="none" strike="noStrike" dirty="0">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CONVENIOS</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0</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17</a:t>
                      </a:r>
                      <a:endParaRPr lang="es-MX" sz="900" b="0" i="0" u="none" strike="noStrike" dirty="0">
                        <a:solidFill>
                          <a:srgbClr val="000000"/>
                        </a:solidFill>
                        <a:effectLst/>
                        <a:latin typeface="Arial"/>
                      </a:endParaRPr>
                    </a:p>
                  </a:txBody>
                  <a:tcPr marL="9525" marR="9525" marT="9525" marB="0" anchor="ctr"/>
                </a:tc>
              </a:tr>
              <a:tr h="204467">
                <a:tc>
                  <a:txBody>
                    <a:bodyPr/>
                    <a:lstStyle/>
                    <a:p>
                      <a:pPr algn="l" fontAlgn="ctr"/>
                      <a:r>
                        <a:rPr lang="es-MX" sz="900" u="none" strike="noStrike">
                          <a:effectLst/>
                        </a:rPr>
                        <a:t>DIR. DE INFORMÁTICA</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27</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12</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a:effectLst/>
                        </a:rPr>
                        <a:t>9</a:t>
                      </a:r>
                      <a:endParaRPr lang="es-MX" sz="900" b="0" i="0" u="none" strike="noStrike">
                        <a:solidFill>
                          <a:srgbClr val="000000"/>
                        </a:solidFill>
                        <a:effectLst/>
                        <a:latin typeface="Arial"/>
                      </a:endParaRPr>
                    </a:p>
                  </a:txBody>
                  <a:tcPr marL="9525" marR="9525" marT="9525" marB="0" anchor="ctr"/>
                </a:tc>
                <a:tc>
                  <a:txBody>
                    <a:bodyPr/>
                    <a:lstStyle/>
                    <a:p>
                      <a:pPr algn="r" fontAlgn="ctr"/>
                      <a:r>
                        <a:rPr lang="es-MX" sz="900" u="none" strike="noStrike" dirty="0">
                          <a:effectLst/>
                        </a:rPr>
                        <a:t>6</a:t>
                      </a:r>
                      <a:endParaRPr lang="es-MX" sz="9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3992398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97723003"/>
              </p:ext>
            </p:extLst>
          </p:nvPr>
        </p:nvGraphicFramePr>
        <p:xfrm>
          <a:off x="467544" y="980728"/>
          <a:ext cx="4032449" cy="5328595"/>
        </p:xfrm>
        <a:graphic>
          <a:graphicData uri="http://schemas.openxmlformats.org/drawingml/2006/table">
            <a:tbl>
              <a:tblPr>
                <a:tableStyleId>{08FB837D-C827-4EFA-A057-4D05807E0F7C}</a:tableStyleId>
              </a:tblPr>
              <a:tblGrid>
                <a:gridCol w="1800201"/>
                <a:gridCol w="536065"/>
                <a:gridCol w="544055"/>
                <a:gridCol w="576064"/>
                <a:gridCol w="576064"/>
              </a:tblGrid>
              <a:tr h="623683">
                <a:tc>
                  <a:txBody>
                    <a:bodyPr/>
                    <a:lstStyle/>
                    <a:p>
                      <a:pPr algn="ctr" fontAlgn="ctr"/>
                      <a:r>
                        <a:rPr lang="es-MX" sz="1050" u="none" strike="noStrike" dirty="0">
                          <a:effectLst/>
                        </a:rPr>
                        <a:t>Departamento</a:t>
                      </a:r>
                      <a:endParaRPr lang="es-MX" sz="1050" b="1" i="0" u="none" strike="noStrike" dirty="0">
                        <a:solidFill>
                          <a:srgbClr val="000000"/>
                        </a:solidFill>
                        <a:effectLst/>
                        <a:latin typeface="Arial"/>
                      </a:endParaRPr>
                    </a:p>
                  </a:txBody>
                  <a:tcPr marL="9525" marR="9525" marT="9525" marB="0" anchor="ctr"/>
                </a:tc>
                <a:tc>
                  <a:txBody>
                    <a:bodyPr/>
                    <a:lstStyle/>
                    <a:p>
                      <a:pPr algn="ctr" fontAlgn="ctr"/>
                      <a:r>
                        <a:rPr lang="es-MX" sz="1050" u="none" strike="noStrike">
                          <a:effectLst/>
                        </a:rPr>
                        <a:t>No. de Plazas</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Confianza</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Base</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Honorarios </a:t>
                      </a:r>
                      <a:endParaRPr lang="es-MX" sz="1050" b="1"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dirty="0">
                          <a:effectLst/>
                        </a:rPr>
                        <a:t>DIR. DE SEGURIDAD PÚBLICA MUNICIPAL</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618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617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r>
              <a:tr h="500895">
                <a:tc>
                  <a:txBody>
                    <a:bodyPr/>
                    <a:lstStyle/>
                    <a:p>
                      <a:pPr algn="l" fontAlgn="ctr"/>
                      <a:r>
                        <a:rPr lang="es-MX" sz="1050" u="none" strike="noStrike" dirty="0">
                          <a:effectLst/>
                        </a:rPr>
                        <a:t>DIR. ADMINISTRATIVA DE SEGURIDAD PÚBLICA MUNICIPAL</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50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dirty="0">
                          <a:effectLst/>
                        </a:rPr>
                        <a:t>ESPECIALES LEY DE AUSENCIA</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dirty="0">
                          <a:effectLst/>
                        </a:rPr>
                        <a:t>GRUPO DE REACCIÓN</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84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84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a:effectLst/>
                        </a:rPr>
                        <a:t>ACADEMIA DE POLICÍA</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a:effectLst/>
                        </a:rPr>
                        <a:t>CUERPO DE BOMBEROS</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94</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94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a:effectLst/>
                        </a:rPr>
                        <a:t>SUB-ESTACIÓN BOMBEROS</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DIR. GRAL. DE DESARROLLO HUMANO</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169</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20</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144</a:t>
                      </a:r>
                      <a:endParaRPr lang="es-MX" sz="1050" b="0"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DIR. ADMINISTRATIVA DE DESARROLLO HUMANO</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4</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DIR. DE GESTIÓN Y CERTIDUMBRE PATRIMONIAL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8</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dirty="0">
                          <a:effectLst/>
                        </a:rPr>
                        <a:t>19</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r>
              <a:tr h="194901">
                <a:tc>
                  <a:txBody>
                    <a:bodyPr/>
                    <a:lstStyle/>
                    <a:p>
                      <a:pPr algn="l" fontAlgn="ctr"/>
                      <a:r>
                        <a:rPr lang="es-MX" sz="1050" u="none" strike="noStrike">
                          <a:effectLst/>
                        </a:rPr>
                        <a:t>ATENCIÓN A LA JUVENTUD</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3</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22</a:t>
                      </a:r>
                      <a:endParaRPr lang="es-MX" sz="1050" b="0"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PROGRAMAS DE DESARROLLO SOCIAL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9</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DIR. DE GESTIÓN Y ENLACE CIUDADANO</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36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14</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21</a:t>
                      </a:r>
                      <a:endParaRPr lang="es-MX" sz="1050" b="0" i="0" u="none" strike="noStrike" dirty="0">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DIR. DE SALUD Y ASISTENCIA SOCIAL MUNICIPAL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136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63</a:t>
                      </a:r>
                      <a:endParaRPr lang="es-MX" sz="1050" b="0" i="0" u="none" strike="noStrike" dirty="0">
                        <a:solidFill>
                          <a:srgbClr val="000000"/>
                        </a:solidFill>
                        <a:effectLst/>
                        <a:latin typeface="Arial"/>
                      </a:endParaRPr>
                    </a:p>
                  </a:txBody>
                  <a:tcPr marL="9525" marR="9525" marT="9525" marB="0" anchor="ctr"/>
                </a:tc>
              </a:tr>
              <a:tr h="337179">
                <a:tc>
                  <a:txBody>
                    <a:bodyPr/>
                    <a:lstStyle/>
                    <a:p>
                      <a:pPr algn="l" fontAlgn="ctr"/>
                      <a:r>
                        <a:rPr lang="es-MX" sz="1050" u="none" strike="noStrike">
                          <a:effectLst/>
                        </a:rPr>
                        <a:t>INSTITUTO MUNICIPAL DE CULTURA Y EDUCACIÓN</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24</a:t>
                      </a:r>
                      <a:endParaRPr lang="es-MX" sz="1050" b="0" i="0" u="none" strike="noStrike" dirty="0">
                        <a:solidFill>
                          <a:srgbClr val="000000"/>
                        </a:solidFill>
                        <a:effectLst/>
                        <a:latin typeface="Arial"/>
                      </a:endParaRPr>
                    </a:p>
                  </a:txBody>
                  <a:tcPr marL="9525" marR="9525" marT="9525" marB="0" anchor="ctr"/>
                </a:tc>
              </a:tr>
              <a:tr h="337179">
                <a:tc>
                  <a:txBody>
                    <a:bodyPr/>
                    <a:lstStyle/>
                    <a:p>
                      <a:pPr algn="l" fontAlgn="ctr"/>
                      <a:r>
                        <a:rPr lang="pt-BR" sz="1050" u="none" strike="noStrike">
                          <a:effectLst/>
                        </a:rPr>
                        <a:t>CENTRO CULTURAL JOSÉ R. MIJARES</a:t>
                      </a:r>
                      <a:endParaRPr lang="pt-BR"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9612673"/>
              </p:ext>
            </p:extLst>
          </p:nvPr>
        </p:nvGraphicFramePr>
        <p:xfrm>
          <a:off x="4644009" y="980728"/>
          <a:ext cx="4032448" cy="5301741"/>
        </p:xfrm>
        <a:graphic>
          <a:graphicData uri="http://schemas.openxmlformats.org/drawingml/2006/table">
            <a:tbl>
              <a:tblPr>
                <a:tableStyleId>{08FB837D-C827-4EFA-A057-4D05807E0F7C}</a:tableStyleId>
              </a:tblPr>
              <a:tblGrid>
                <a:gridCol w="1656184"/>
                <a:gridCol w="531762"/>
                <a:gridCol w="548358"/>
                <a:gridCol w="576064"/>
                <a:gridCol w="720080"/>
              </a:tblGrid>
              <a:tr h="574725">
                <a:tc>
                  <a:txBody>
                    <a:bodyPr/>
                    <a:lstStyle/>
                    <a:p>
                      <a:pPr algn="ctr" fontAlgn="ctr"/>
                      <a:r>
                        <a:rPr lang="es-MX" sz="1050" u="none" strike="noStrike" dirty="0">
                          <a:effectLst/>
                        </a:rPr>
                        <a:t>Departamento</a:t>
                      </a:r>
                      <a:endParaRPr lang="es-MX" sz="1050" b="1" i="0" u="none" strike="noStrike" dirty="0">
                        <a:solidFill>
                          <a:srgbClr val="000000"/>
                        </a:solidFill>
                        <a:effectLst/>
                        <a:latin typeface="Arial"/>
                      </a:endParaRPr>
                    </a:p>
                  </a:txBody>
                  <a:tcPr marL="8980" marR="8980" marT="8980" marB="0" anchor="ctr"/>
                </a:tc>
                <a:tc>
                  <a:txBody>
                    <a:bodyPr/>
                    <a:lstStyle/>
                    <a:p>
                      <a:pPr algn="ctr" fontAlgn="ctr"/>
                      <a:r>
                        <a:rPr lang="es-MX" sz="1050" u="none" strike="noStrike">
                          <a:effectLst/>
                        </a:rPr>
                        <a:t>No. de Plazas</a:t>
                      </a:r>
                      <a:endParaRPr lang="es-MX" sz="1050" b="1" i="0" u="none" strike="noStrike">
                        <a:solidFill>
                          <a:srgbClr val="000000"/>
                        </a:solidFill>
                        <a:effectLst/>
                        <a:latin typeface="Arial"/>
                      </a:endParaRPr>
                    </a:p>
                  </a:txBody>
                  <a:tcPr marL="8980" marR="8980" marT="8980" marB="0" anchor="ctr"/>
                </a:tc>
                <a:tc>
                  <a:txBody>
                    <a:bodyPr/>
                    <a:lstStyle/>
                    <a:p>
                      <a:pPr algn="ctr" fontAlgn="ctr"/>
                      <a:r>
                        <a:rPr lang="es-MX" sz="1050" u="none" strike="noStrike">
                          <a:effectLst/>
                        </a:rPr>
                        <a:t>Confianza</a:t>
                      </a:r>
                      <a:endParaRPr lang="es-MX" sz="1050" b="1" i="0" u="none" strike="noStrike">
                        <a:solidFill>
                          <a:srgbClr val="000000"/>
                        </a:solidFill>
                        <a:effectLst/>
                        <a:latin typeface="Arial"/>
                      </a:endParaRPr>
                    </a:p>
                  </a:txBody>
                  <a:tcPr marL="8980" marR="8980" marT="8980" marB="0" anchor="ctr"/>
                </a:tc>
                <a:tc>
                  <a:txBody>
                    <a:bodyPr/>
                    <a:lstStyle/>
                    <a:p>
                      <a:pPr algn="ctr" fontAlgn="ctr"/>
                      <a:r>
                        <a:rPr lang="es-MX" sz="1050" u="none" strike="noStrike">
                          <a:effectLst/>
                        </a:rPr>
                        <a:t>Base</a:t>
                      </a:r>
                      <a:endParaRPr lang="es-MX" sz="1050" b="1" i="0" u="none" strike="noStrike">
                        <a:solidFill>
                          <a:srgbClr val="000000"/>
                        </a:solidFill>
                        <a:effectLst/>
                        <a:latin typeface="Arial"/>
                      </a:endParaRPr>
                    </a:p>
                  </a:txBody>
                  <a:tcPr marL="8980" marR="8980" marT="8980" marB="0" anchor="ctr"/>
                </a:tc>
                <a:tc>
                  <a:txBody>
                    <a:bodyPr/>
                    <a:lstStyle/>
                    <a:p>
                      <a:pPr algn="ctr" fontAlgn="ctr"/>
                      <a:r>
                        <a:rPr lang="es-MX" sz="1050" u="none" strike="noStrike">
                          <a:effectLst/>
                        </a:rPr>
                        <a:t>Honorarios </a:t>
                      </a:r>
                      <a:endParaRPr lang="es-MX" sz="1050" b="1"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dirty="0">
                          <a:effectLst/>
                        </a:rPr>
                        <a:t>CENTRO CULTURAL PABLO C. MORENO</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MUSEO HISTÓRICO DE LA CIUDAD CASA DEL CERRO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9</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MUSEO DE LA MONEDA</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dirty="0">
                          <a:effectLst/>
                        </a:rPr>
                        <a:t>MUSEO DEL FERROCARRIL</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dirty="0">
                          <a:effectLst/>
                        </a:rPr>
                        <a:t>MUSEO DEL ALGODÓN</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EFRAÍN GONZÁLEZ LUNA</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PABLO C. MORENO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JOSÉ R. MIJARES</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MUNICIPAL</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dirty="0">
                          <a:effectLst/>
                        </a:rPr>
                        <a:t>12</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LIC. BENITO JUÁREZ GARCÍA</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MANUEL ACUÑA NARRO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dirty="0">
                          <a:effectLst/>
                        </a:rPr>
                        <a:t>3</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ENRIQUETA OCHOA</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FOMENTO AGROPECUARIO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BEATRIZ GONZÁLEZ MONTEMAYOR</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SALVADOR NOVO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JOSÉ FLORES MARTÍNEZ</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CENTENARIO</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8980" marR="8980" marT="8980" marB="0" anchor="ctr"/>
                </a:tc>
              </a:tr>
              <a:tr h="179602">
                <a:tc>
                  <a:txBody>
                    <a:bodyPr/>
                    <a:lstStyle/>
                    <a:p>
                      <a:pPr algn="l" fontAlgn="ctr"/>
                      <a:r>
                        <a:rPr lang="es-MX" sz="1050" u="none" strike="noStrike">
                          <a:effectLst/>
                        </a:rPr>
                        <a:t>BIBLIOTECA MANUEL JOSÉ OTHON</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8980" marR="8980" marT="8980"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8980" marR="8980" marT="8980"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8980" marR="8980" marT="8980" marB="0" anchor="ctr"/>
                </a:tc>
              </a:tr>
            </a:tbl>
          </a:graphicData>
        </a:graphic>
      </p:graphicFrame>
    </p:spTree>
    <p:extLst>
      <p:ext uri="{BB962C8B-B14F-4D97-AF65-F5344CB8AC3E}">
        <p14:creationId xmlns:p14="http://schemas.microsoft.com/office/powerpoint/2010/main" val="7614706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91845943"/>
              </p:ext>
            </p:extLst>
          </p:nvPr>
        </p:nvGraphicFramePr>
        <p:xfrm>
          <a:off x="467544" y="476672"/>
          <a:ext cx="4032448" cy="6189718"/>
        </p:xfrm>
        <a:graphic>
          <a:graphicData uri="http://schemas.openxmlformats.org/drawingml/2006/table">
            <a:tbl>
              <a:tblPr>
                <a:tableStyleId>{08FB837D-C827-4EFA-A057-4D05807E0F7C}</a:tableStyleId>
              </a:tblPr>
              <a:tblGrid>
                <a:gridCol w="1872208"/>
                <a:gridCol w="511827"/>
                <a:gridCol w="568293"/>
                <a:gridCol w="432048"/>
                <a:gridCol w="648072"/>
              </a:tblGrid>
              <a:tr h="598474">
                <a:tc>
                  <a:txBody>
                    <a:bodyPr/>
                    <a:lstStyle/>
                    <a:p>
                      <a:pPr algn="ctr" fontAlgn="ctr"/>
                      <a:r>
                        <a:rPr lang="es-MX" sz="1050" u="none" strike="noStrike" dirty="0">
                          <a:effectLst/>
                        </a:rPr>
                        <a:t>Departamento</a:t>
                      </a:r>
                      <a:endParaRPr lang="es-MX" sz="1050" b="1" i="0" u="none" strike="noStrike" dirty="0">
                        <a:solidFill>
                          <a:srgbClr val="000000"/>
                        </a:solidFill>
                        <a:effectLst/>
                        <a:latin typeface="Arial"/>
                      </a:endParaRPr>
                    </a:p>
                  </a:txBody>
                  <a:tcPr marL="9351" marR="9351" marT="9351" marB="0" anchor="ctr"/>
                </a:tc>
                <a:tc>
                  <a:txBody>
                    <a:bodyPr/>
                    <a:lstStyle/>
                    <a:p>
                      <a:pPr algn="ctr" fontAlgn="ctr"/>
                      <a:r>
                        <a:rPr lang="es-MX" sz="1050" u="none" strike="noStrike">
                          <a:effectLst/>
                        </a:rPr>
                        <a:t>No. de Plazas</a:t>
                      </a:r>
                      <a:endParaRPr lang="es-MX" sz="1050" b="1" i="0" u="none" strike="noStrike">
                        <a:solidFill>
                          <a:srgbClr val="000000"/>
                        </a:solidFill>
                        <a:effectLst/>
                        <a:latin typeface="Arial"/>
                      </a:endParaRPr>
                    </a:p>
                  </a:txBody>
                  <a:tcPr marL="9351" marR="9351" marT="9351" marB="0" anchor="ctr"/>
                </a:tc>
                <a:tc>
                  <a:txBody>
                    <a:bodyPr/>
                    <a:lstStyle/>
                    <a:p>
                      <a:pPr algn="ctr" fontAlgn="ctr"/>
                      <a:r>
                        <a:rPr lang="es-MX" sz="1050" u="none" strike="noStrike">
                          <a:effectLst/>
                        </a:rPr>
                        <a:t>Confianza</a:t>
                      </a:r>
                      <a:endParaRPr lang="es-MX" sz="1050" b="1" i="0" u="none" strike="noStrike">
                        <a:solidFill>
                          <a:srgbClr val="000000"/>
                        </a:solidFill>
                        <a:effectLst/>
                        <a:latin typeface="Arial"/>
                      </a:endParaRPr>
                    </a:p>
                  </a:txBody>
                  <a:tcPr marL="9351" marR="9351" marT="9351" marB="0" anchor="ctr"/>
                </a:tc>
                <a:tc>
                  <a:txBody>
                    <a:bodyPr/>
                    <a:lstStyle/>
                    <a:p>
                      <a:pPr algn="ctr" fontAlgn="ctr"/>
                      <a:r>
                        <a:rPr lang="es-MX" sz="1050" u="none" strike="noStrike">
                          <a:effectLst/>
                        </a:rPr>
                        <a:t>Base</a:t>
                      </a:r>
                      <a:endParaRPr lang="es-MX" sz="1050" b="1" i="0" u="none" strike="noStrike">
                        <a:solidFill>
                          <a:srgbClr val="000000"/>
                        </a:solidFill>
                        <a:effectLst/>
                        <a:latin typeface="Arial"/>
                      </a:endParaRPr>
                    </a:p>
                  </a:txBody>
                  <a:tcPr marL="9351" marR="9351" marT="9351" marB="0" anchor="ctr"/>
                </a:tc>
                <a:tc>
                  <a:txBody>
                    <a:bodyPr/>
                    <a:lstStyle/>
                    <a:p>
                      <a:pPr algn="ctr" fontAlgn="ctr"/>
                      <a:r>
                        <a:rPr lang="es-MX" sz="1050" u="none" strike="noStrike">
                          <a:effectLst/>
                        </a:rPr>
                        <a:t>Honorarios </a:t>
                      </a:r>
                      <a:endParaRPr lang="es-MX" sz="1050" b="1"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dirty="0">
                          <a:effectLst/>
                        </a:rPr>
                        <a:t>BIBLIOTECA SOLIDARIDAD</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pt-BR" sz="1050" u="none" strike="noStrike" dirty="0">
                          <a:effectLst/>
                        </a:rPr>
                        <a:t>BIBLIOTECA SOR JUANA INÉS DE LA CRUZ</a:t>
                      </a:r>
                      <a:endParaRPr lang="pt-BR"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dirty="0">
                          <a:effectLst/>
                        </a:rPr>
                        <a:t>BIBLIOTECA FERNANDO H. MIRELES</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BIBLIOTECA MAGDALENA MONDRAGÓN</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CONSEJO MUNICIPAL DEL DEPORTE</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DE OBRAS PÚBLICAS</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53</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16</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PARQUE ECOLÓGICO FUNDADORES</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3</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GRAL. DE ORDENAMIENTO TERRITORIAL Y URBANISMO</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24</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20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DE TRÁNSITO Y VIALIDAD</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DE BIENES INMUEBLES MUNICIPALES</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MANTENIMIENTO URBANO</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51</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33</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ALUMBRADO PÚBLICO MUNICIPAL</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50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28</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GRAL. DE SERVICIOS PÚBLICOS MUNICIPALES</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24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IMAGEN URBANA</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49</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34</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GRAL. DE MEDIO AMBIENTE</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34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16</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12</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GRAL. DE VIALIDAD Y MOVILIDAD URBANA</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351" marR="9351" marT="9351" marB="0" anchor="ctr"/>
                </a:tc>
              </a:tr>
              <a:tr h="187023">
                <a:tc>
                  <a:txBody>
                    <a:bodyPr/>
                    <a:lstStyle/>
                    <a:p>
                      <a:pPr algn="l" fontAlgn="ctr"/>
                      <a:r>
                        <a:rPr lang="pt-BR" sz="1050" u="none" strike="noStrike">
                          <a:effectLst/>
                        </a:rPr>
                        <a:t>DIR. DE TRANSPORTE PÚBLICO MUNICIPAL</a:t>
                      </a:r>
                      <a:endParaRPr lang="pt-BR"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45</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22</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5</a:t>
                      </a:r>
                      <a:endParaRPr lang="es-MX" sz="1050" b="0" i="0" u="none" strike="noStrike" dirty="0">
                        <a:solidFill>
                          <a:srgbClr val="000000"/>
                        </a:solidFill>
                        <a:effectLst/>
                        <a:latin typeface="Arial"/>
                      </a:endParaRPr>
                    </a:p>
                  </a:txBody>
                  <a:tcPr marL="9351" marR="9351" marT="9351" marB="0" anchor="ctr"/>
                </a:tc>
              </a:tr>
              <a:tr h="187023">
                <a:tc>
                  <a:txBody>
                    <a:bodyPr/>
                    <a:lstStyle/>
                    <a:p>
                      <a:pPr algn="l" fontAlgn="ctr"/>
                      <a:r>
                        <a:rPr lang="es-MX" sz="1050" u="none" strike="noStrike">
                          <a:effectLst/>
                        </a:rPr>
                        <a:t>DIR. DE MOVILIDAD NO MOTORIZADA</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9351" marR="9351" marT="9351" marB="0" anchor="ctr"/>
                </a:tc>
              </a:tr>
              <a:tr h="187023">
                <a:tc>
                  <a:txBody>
                    <a:bodyPr/>
                    <a:lstStyle/>
                    <a:p>
                      <a:pPr algn="l" fontAlgn="ctr"/>
                      <a:r>
                        <a:rPr lang="es-MX" sz="1050" u="none" strike="noStrike" dirty="0">
                          <a:effectLst/>
                        </a:rPr>
                        <a:t>DIR. ADMINISTRATIVA DE TRÁNSITO Y VIALIDAD</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12</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dirty="0">
                          <a:effectLst/>
                        </a:rPr>
                        <a:t>2</a:t>
                      </a:r>
                      <a:endParaRPr lang="es-MX" sz="1050" b="0" i="0" u="none" strike="noStrike" dirty="0">
                        <a:solidFill>
                          <a:srgbClr val="000000"/>
                        </a:solidFill>
                        <a:effectLst/>
                        <a:latin typeface="Arial"/>
                      </a:endParaRPr>
                    </a:p>
                  </a:txBody>
                  <a:tcPr marL="9351" marR="9351" marT="9351" marB="0" anchor="ctr"/>
                </a:tc>
              </a:tr>
              <a:tr h="187023">
                <a:tc>
                  <a:txBody>
                    <a:bodyPr/>
                    <a:lstStyle/>
                    <a:p>
                      <a:pPr algn="l" fontAlgn="ctr"/>
                      <a:r>
                        <a:rPr lang="es-MX" sz="1050" u="none" strike="noStrike" dirty="0">
                          <a:effectLst/>
                        </a:rPr>
                        <a:t>DIR. DE TRÁNSITO Y VIALIDAD</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dirty="0">
                          <a:effectLst/>
                        </a:rPr>
                        <a:t>278</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dirty="0">
                          <a:effectLst/>
                        </a:rPr>
                        <a:t>277</a:t>
                      </a:r>
                      <a:endParaRPr lang="es-MX" sz="1050" b="0" i="0" u="none" strike="noStrike" dirty="0">
                        <a:solidFill>
                          <a:srgbClr val="000000"/>
                        </a:solidFill>
                        <a:effectLst/>
                        <a:latin typeface="Arial"/>
                      </a:endParaRPr>
                    </a:p>
                  </a:txBody>
                  <a:tcPr marL="9351" marR="9351" marT="9351"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351" marR="9351" marT="9351" marB="0" anchor="ctr"/>
                </a:tc>
                <a:tc>
                  <a:txBody>
                    <a:bodyPr/>
                    <a:lstStyle/>
                    <a:p>
                      <a:pPr algn="r" fontAlgn="ctr"/>
                      <a:r>
                        <a:rPr lang="es-MX" sz="1050" u="none" strike="noStrike" dirty="0">
                          <a:effectLst/>
                        </a:rPr>
                        <a:t>1</a:t>
                      </a:r>
                      <a:endParaRPr lang="es-MX" sz="1050" b="0" i="0" u="none" strike="noStrike" dirty="0">
                        <a:solidFill>
                          <a:srgbClr val="000000"/>
                        </a:solidFill>
                        <a:effectLst/>
                        <a:latin typeface="Arial"/>
                      </a:endParaRPr>
                    </a:p>
                  </a:txBody>
                  <a:tcPr marL="9351" marR="9351" marT="9351"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11943114"/>
              </p:ext>
            </p:extLst>
          </p:nvPr>
        </p:nvGraphicFramePr>
        <p:xfrm>
          <a:off x="4644008" y="476672"/>
          <a:ext cx="4032448" cy="6192684"/>
        </p:xfrm>
        <a:graphic>
          <a:graphicData uri="http://schemas.openxmlformats.org/drawingml/2006/table">
            <a:tbl>
              <a:tblPr>
                <a:tableStyleId>{08FB837D-C827-4EFA-A057-4D05807E0F7C}</a:tableStyleId>
              </a:tblPr>
              <a:tblGrid>
                <a:gridCol w="1718617"/>
                <a:gridCol w="513631"/>
                <a:gridCol w="648072"/>
                <a:gridCol w="504056"/>
                <a:gridCol w="648072"/>
              </a:tblGrid>
              <a:tr h="678334">
                <a:tc>
                  <a:txBody>
                    <a:bodyPr/>
                    <a:lstStyle/>
                    <a:p>
                      <a:pPr algn="ctr" fontAlgn="ctr"/>
                      <a:r>
                        <a:rPr lang="es-MX" sz="1050" u="none" strike="noStrike" dirty="0">
                          <a:effectLst/>
                        </a:rPr>
                        <a:t>Departamento</a:t>
                      </a:r>
                      <a:endParaRPr lang="es-MX" sz="1050" b="1" i="0" u="none" strike="noStrike" dirty="0">
                        <a:solidFill>
                          <a:srgbClr val="000000"/>
                        </a:solidFill>
                        <a:effectLst/>
                        <a:latin typeface="Arial"/>
                      </a:endParaRPr>
                    </a:p>
                  </a:txBody>
                  <a:tcPr marL="9525" marR="9525" marT="9525" marB="0" anchor="ctr"/>
                </a:tc>
                <a:tc>
                  <a:txBody>
                    <a:bodyPr/>
                    <a:lstStyle/>
                    <a:p>
                      <a:pPr algn="ctr" fontAlgn="ctr"/>
                      <a:r>
                        <a:rPr lang="es-MX" sz="1050" u="none" strike="noStrike">
                          <a:effectLst/>
                        </a:rPr>
                        <a:t>No. de Plazas</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Confianza</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Base</a:t>
                      </a:r>
                      <a:endParaRPr lang="es-MX" sz="1050" b="1" i="0" u="none" strike="noStrike">
                        <a:solidFill>
                          <a:srgbClr val="000000"/>
                        </a:solidFill>
                        <a:effectLst/>
                        <a:latin typeface="Arial"/>
                      </a:endParaRPr>
                    </a:p>
                  </a:txBody>
                  <a:tcPr marL="9525" marR="9525" marT="9525" marB="0" anchor="ctr"/>
                </a:tc>
                <a:tc>
                  <a:txBody>
                    <a:bodyPr/>
                    <a:lstStyle/>
                    <a:p>
                      <a:pPr algn="ctr" fontAlgn="ctr"/>
                      <a:r>
                        <a:rPr lang="es-MX" sz="1050" u="none" strike="noStrike">
                          <a:effectLst/>
                        </a:rPr>
                        <a:t>Honorarios </a:t>
                      </a:r>
                      <a:endParaRPr lang="es-MX" sz="1050" b="1"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dirty="0">
                          <a:effectLst/>
                        </a:rPr>
                        <a:t>RASTRO MUNICIPAL</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60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a:effectLst/>
                        </a:rPr>
                        <a:t>LIMPIEZA</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dirty="0">
                          <a:effectLst/>
                        </a:rPr>
                        <a:t>PANTEÓN MUNICIPAL</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13</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dirty="0">
                          <a:effectLst/>
                        </a:rPr>
                        <a:t>PARQUES Y JARDINES</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306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287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525" marR="9525" marT="9525" marB="0" anchor="ctr"/>
                </a:tc>
              </a:tr>
              <a:tr h="544787">
                <a:tc>
                  <a:txBody>
                    <a:bodyPr/>
                    <a:lstStyle/>
                    <a:p>
                      <a:pPr algn="l" fontAlgn="ctr"/>
                      <a:r>
                        <a:rPr lang="es-MX" sz="1050" u="none" strike="noStrike">
                          <a:effectLst/>
                        </a:rPr>
                        <a:t>COORD. ADMVA. DE PLAZA MAYOR, PASEO COLÓN Y BOSQUE URBANO</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13</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dirty="0">
                          <a:effectLst/>
                        </a:rPr>
                        <a:t>BOSQUE VENUSTIANO CARRANZA</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dirty="0">
                          <a:effectLst/>
                        </a:rPr>
                        <a:t>SECRETARÍA DEL AYUNTAMIENTO</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56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a:effectLst/>
                        </a:rPr>
                        <a:t>SUBSEMUN</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9</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dirty="0">
                          <a:effectLst/>
                        </a:rPr>
                        <a:t>PREVENCIÓN DEL DELITO</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76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60</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dirty="0">
                          <a:effectLst/>
                        </a:rPr>
                        <a:t>TRIBUNAL DE JUSTICIA MUNICIPAL</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89</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47</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32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10</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a:effectLst/>
                        </a:rPr>
                        <a:t>INSPECCIÓN Y VERIFICACIÓN MUNICIPAL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40</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3</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19</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a:effectLst/>
                        </a:rPr>
                        <a:t>DEPÓSITO DE VEHÍCULOS</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4</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a:effectLst/>
                        </a:rPr>
                        <a:t>CÁRCEL MUNICIPAL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6</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211979">
                <a:tc>
                  <a:txBody>
                    <a:bodyPr/>
                    <a:lstStyle/>
                    <a:p>
                      <a:pPr algn="l" fontAlgn="ctr"/>
                      <a:r>
                        <a:rPr lang="es-MX" sz="1050" u="none" strike="noStrike">
                          <a:effectLst/>
                        </a:rPr>
                        <a:t>JURÍDICO MUNICIPAL</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22</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8</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8</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a:effectLst/>
                        </a:rPr>
                        <a:t>JUNTA MUNICIPAL DE RECLUTAMIENTO</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1</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5</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a:effectLst/>
                        </a:rPr>
                        <a:t>PATRIMONIO INMOBILIARIO TORREÓN</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26</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0</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0</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26</a:t>
                      </a:r>
                      <a:endParaRPr lang="es-MX" sz="1050" b="0" i="0" u="none" strike="noStrike">
                        <a:solidFill>
                          <a:srgbClr val="000000"/>
                        </a:solidFill>
                        <a:effectLst/>
                        <a:latin typeface="Arial"/>
                      </a:endParaRPr>
                    </a:p>
                  </a:txBody>
                  <a:tcPr marL="9525" marR="9525" marT="9525" marB="0" anchor="ctr"/>
                </a:tc>
              </a:tr>
              <a:tr h="366724">
                <a:tc>
                  <a:txBody>
                    <a:bodyPr/>
                    <a:lstStyle/>
                    <a:p>
                      <a:pPr algn="l" fontAlgn="ctr"/>
                      <a:r>
                        <a:rPr lang="es-MX" sz="1050" u="none" strike="noStrike">
                          <a:effectLst/>
                        </a:rPr>
                        <a:t>INSTITUTO MUNICIPAL DE DOCUMENTACIÓN</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39</a:t>
                      </a:r>
                      <a:endParaRPr lang="es-MX" sz="1050" b="0"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2</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dirty="0">
                          <a:effectLst/>
                        </a:rPr>
                        <a:t>23</a:t>
                      </a:r>
                      <a:endParaRPr lang="es-MX" sz="1050" b="0"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a:effectLst/>
                        </a:rPr>
                        <a:t>14</a:t>
                      </a:r>
                      <a:endParaRPr lang="es-MX" sz="1050" b="0" i="0" u="none" strike="noStrike">
                        <a:solidFill>
                          <a:srgbClr val="000000"/>
                        </a:solidFill>
                        <a:effectLst/>
                        <a:latin typeface="Arial"/>
                      </a:endParaRPr>
                    </a:p>
                  </a:txBody>
                  <a:tcPr marL="9525" marR="9525" marT="9525" marB="0" anchor="ctr"/>
                </a:tc>
              </a:tr>
              <a:tr h="494684">
                <a:tc>
                  <a:txBody>
                    <a:bodyPr/>
                    <a:lstStyle/>
                    <a:p>
                      <a:pPr algn="ctr" fontAlgn="ctr"/>
                      <a:r>
                        <a:rPr lang="es-MX" sz="1050" u="none" strike="noStrike">
                          <a:effectLst/>
                        </a:rPr>
                        <a:t>Total de Plazas</a:t>
                      </a:r>
                      <a:endParaRPr lang="es-MX" sz="1050" b="1"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4280</a:t>
                      </a:r>
                      <a:endParaRPr lang="es-MX" sz="1050" b="1" i="0" u="none" strike="noStrike">
                        <a:solidFill>
                          <a:srgbClr val="000000"/>
                        </a:solidFill>
                        <a:effectLst/>
                        <a:latin typeface="Arial"/>
                      </a:endParaRPr>
                    </a:p>
                  </a:txBody>
                  <a:tcPr marL="9525" marR="9525" marT="9525" marB="0" anchor="ctr"/>
                </a:tc>
                <a:tc>
                  <a:txBody>
                    <a:bodyPr/>
                    <a:lstStyle/>
                    <a:p>
                      <a:pPr algn="r" fontAlgn="ctr"/>
                      <a:r>
                        <a:rPr lang="es-MX" sz="1050" u="none" strike="noStrike">
                          <a:effectLst/>
                        </a:rPr>
                        <a:t>2060</a:t>
                      </a:r>
                      <a:endParaRPr lang="es-MX" sz="1050" b="1" i="0" u="none" strike="noStrike">
                        <a:solidFill>
                          <a:srgbClr val="000000"/>
                        </a:solidFill>
                        <a:effectLst/>
                        <a:latin typeface="Arial"/>
                      </a:endParaRPr>
                    </a:p>
                  </a:txBody>
                  <a:tcPr marL="9525" marR="9525" marT="9525" marB="0" anchor="ctr"/>
                </a:tc>
                <a:tc>
                  <a:txBody>
                    <a:bodyPr/>
                    <a:lstStyle/>
                    <a:p>
                      <a:pPr algn="r" fontAlgn="ctr"/>
                      <a:r>
                        <a:rPr lang="es-MX" sz="1050" u="none" strike="noStrike" dirty="0">
                          <a:effectLst/>
                        </a:rPr>
                        <a:t>1155</a:t>
                      </a:r>
                      <a:endParaRPr lang="es-MX" sz="1050" b="1" i="0" u="none" strike="noStrike" dirty="0">
                        <a:solidFill>
                          <a:srgbClr val="000000"/>
                        </a:solidFill>
                        <a:effectLst/>
                        <a:latin typeface="Arial"/>
                      </a:endParaRPr>
                    </a:p>
                  </a:txBody>
                  <a:tcPr marL="9525" marR="9525" marT="9525" marB="0" anchor="ctr"/>
                </a:tc>
                <a:tc>
                  <a:txBody>
                    <a:bodyPr/>
                    <a:lstStyle/>
                    <a:p>
                      <a:pPr algn="r" fontAlgn="ctr"/>
                      <a:r>
                        <a:rPr lang="es-MX" sz="1050" u="none" strike="noStrike" dirty="0">
                          <a:effectLst/>
                        </a:rPr>
                        <a:t>1065</a:t>
                      </a:r>
                      <a:endParaRPr lang="es-MX" sz="1050" b="1"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08112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TABULADOR SERVIDORES PÚBLICOS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42651570"/>
              </p:ext>
            </p:extLst>
          </p:nvPr>
        </p:nvGraphicFramePr>
        <p:xfrm>
          <a:off x="467544" y="1508303"/>
          <a:ext cx="8352928" cy="4977418"/>
        </p:xfrm>
        <a:graphic>
          <a:graphicData uri="http://schemas.openxmlformats.org/drawingml/2006/table">
            <a:tbl>
              <a:tblPr firstRow="1" firstCol="1" bandRow="1">
                <a:tableStyleId>{5C22544A-7EE6-4342-B048-85BDC9FD1C3A}</a:tableStyleId>
              </a:tblPr>
              <a:tblGrid>
                <a:gridCol w="1402387"/>
                <a:gridCol w="685845"/>
                <a:gridCol w="720080"/>
                <a:gridCol w="648072"/>
                <a:gridCol w="648072"/>
                <a:gridCol w="720080"/>
                <a:gridCol w="648072"/>
                <a:gridCol w="648072"/>
                <a:gridCol w="648072"/>
                <a:gridCol w="828472"/>
                <a:gridCol w="755704"/>
              </a:tblGrid>
              <a:tr h="230384">
                <a:tc rowSpan="3">
                  <a:txBody>
                    <a:bodyPr/>
                    <a:lstStyle/>
                    <a:p>
                      <a:pPr algn="ctr">
                        <a:lnSpc>
                          <a:spcPct val="115000"/>
                        </a:lnSpc>
                        <a:spcAft>
                          <a:spcPts val="0"/>
                        </a:spcAft>
                      </a:pPr>
                      <a:r>
                        <a:rPr lang="es-MX" sz="1050" dirty="0">
                          <a:effectLst/>
                        </a:rPr>
                        <a:t>Plaza Tabular</a:t>
                      </a:r>
                      <a:endParaRPr lang="es-MX" sz="1050" dirty="0">
                        <a:effectLst/>
                        <a:latin typeface="Calibri"/>
                        <a:ea typeface="Calibri"/>
                        <a:cs typeface="Times New Roman"/>
                      </a:endParaRPr>
                    </a:p>
                  </a:txBody>
                  <a:tcPr marL="35837" marR="35837" marT="0" marB="0" anchor="ctr"/>
                </a:tc>
                <a:tc gridSpan="6">
                  <a:txBody>
                    <a:bodyPr/>
                    <a:lstStyle/>
                    <a:p>
                      <a:pPr algn="ctr">
                        <a:lnSpc>
                          <a:spcPct val="115000"/>
                        </a:lnSpc>
                        <a:spcAft>
                          <a:spcPts val="0"/>
                        </a:spcAft>
                      </a:pPr>
                      <a:r>
                        <a:rPr lang="es-MX" sz="600">
                          <a:effectLst/>
                        </a:rPr>
                        <a:t>Remuneraciones Base</a:t>
                      </a:r>
                      <a:endParaRPr lang="es-MX" sz="900">
                        <a:effectLst/>
                        <a:latin typeface="Calibri"/>
                        <a:ea typeface="Calibri"/>
                        <a:cs typeface="Times New Roman"/>
                      </a:endParaRPr>
                    </a:p>
                  </a:txBody>
                  <a:tcPr marL="35837" marR="35837"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a:lnSpc>
                          <a:spcPct val="115000"/>
                        </a:lnSpc>
                        <a:spcAft>
                          <a:spcPts val="0"/>
                        </a:spcAft>
                      </a:pPr>
                      <a:r>
                        <a:rPr lang="es-MX" sz="600">
                          <a:effectLst/>
                        </a:rPr>
                        <a:t>Remuneraciones Adicionales</a:t>
                      </a:r>
                      <a:endParaRPr lang="es-MX" sz="900">
                        <a:effectLst/>
                        <a:latin typeface="Calibri"/>
                        <a:ea typeface="Calibri"/>
                        <a:cs typeface="Times New Roman"/>
                      </a:endParaRPr>
                    </a:p>
                  </a:txBody>
                  <a:tcPr marL="35837" marR="35837" marT="0" marB="0" anchor="ctr"/>
                </a:tc>
                <a:tc hMerge="1">
                  <a:txBody>
                    <a:bodyPr/>
                    <a:lstStyle/>
                    <a:p>
                      <a:endParaRPr lang="es-MX"/>
                    </a:p>
                  </a:txBody>
                  <a:tcPr/>
                </a:tc>
                <a:tc rowSpan="2" gridSpan="2">
                  <a:txBody>
                    <a:bodyPr/>
                    <a:lstStyle/>
                    <a:p>
                      <a:pPr algn="ctr">
                        <a:lnSpc>
                          <a:spcPct val="115000"/>
                        </a:lnSpc>
                        <a:spcAft>
                          <a:spcPts val="0"/>
                        </a:spcAft>
                      </a:pPr>
                      <a:r>
                        <a:rPr lang="es-MX" sz="1050" dirty="0">
                          <a:effectLst/>
                        </a:rPr>
                        <a:t>Total Remuneraciones</a:t>
                      </a:r>
                      <a:endParaRPr lang="es-MX" sz="1050" dirty="0">
                        <a:effectLst/>
                        <a:latin typeface="Calibri"/>
                        <a:ea typeface="Calibri"/>
                        <a:cs typeface="Times New Roman"/>
                      </a:endParaRPr>
                    </a:p>
                  </a:txBody>
                  <a:tcPr marL="35837" marR="35837" marT="0" marB="0" anchor="ctr"/>
                </a:tc>
                <a:tc rowSpan="2" hMerge="1">
                  <a:txBody>
                    <a:bodyPr/>
                    <a:lstStyle/>
                    <a:p>
                      <a:endParaRPr lang="es-MX"/>
                    </a:p>
                  </a:txBody>
                  <a:tcPr/>
                </a:tc>
              </a:tr>
              <a:tr h="226083">
                <a:tc vMerge="1">
                  <a:txBody>
                    <a:bodyPr/>
                    <a:lstStyle/>
                    <a:p>
                      <a:endParaRPr lang="es-MX"/>
                    </a:p>
                  </a:txBody>
                  <a:tcPr/>
                </a:tc>
                <a:tc gridSpan="2">
                  <a:txBody>
                    <a:bodyPr/>
                    <a:lstStyle/>
                    <a:p>
                      <a:pPr algn="ctr">
                        <a:lnSpc>
                          <a:spcPct val="115000"/>
                        </a:lnSpc>
                        <a:spcAft>
                          <a:spcPts val="0"/>
                        </a:spcAft>
                      </a:pPr>
                      <a:r>
                        <a:rPr lang="es-MX" sz="1050">
                          <a:effectLst/>
                        </a:rPr>
                        <a:t>Sueldo Base</a:t>
                      </a:r>
                      <a:endParaRPr lang="es-MX" sz="1050">
                        <a:effectLst/>
                        <a:latin typeface="Calibri"/>
                        <a:ea typeface="Calibri"/>
                        <a:cs typeface="Times New Roman"/>
                      </a:endParaRPr>
                    </a:p>
                  </a:txBody>
                  <a:tcPr marL="35837" marR="35837" marT="0" marB="0" anchor="ctr"/>
                </a:tc>
                <a:tc hMerge="1">
                  <a:txBody>
                    <a:bodyPr/>
                    <a:lstStyle/>
                    <a:p>
                      <a:endParaRPr lang="es-MX"/>
                    </a:p>
                  </a:txBody>
                  <a:tcPr/>
                </a:tc>
                <a:tc gridSpan="2">
                  <a:txBody>
                    <a:bodyPr/>
                    <a:lstStyle/>
                    <a:p>
                      <a:pPr algn="ctr">
                        <a:lnSpc>
                          <a:spcPct val="115000"/>
                        </a:lnSpc>
                        <a:spcAft>
                          <a:spcPts val="0"/>
                        </a:spcAft>
                      </a:pPr>
                      <a:r>
                        <a:rPr lang="es-MX" sz="1050">
                          <a:effectLst/>
                        </a:rPr>
                        <a:t>Aguinaldo</a:t>
                      </a:r>
                      <a:endParaRPr lang="es-MX" sz="1050">
                        <a:effectLst/>
                        <a:latin typeface="Calibri"/>
                        <a:ea typeface="Calibri"/>
                        <a:cs typeface="Times New Roman"/>
                      </a:endParaRPr>
                    </a:p>
                  </a:txBody>
                  <a:tcPr marL="35837" marR="35837" marT="0" marB="0" anchor="ctr"/>
                </a:tc>
                <a:tc hMerge="1">
                  <a:txBody>
                    <a:bodyPr/>
                    <a:lstStyle/>
                    <a:p>
                      <a:endParaRPr lang="es-MX"/>
                    </a:p>
                  </a:txBody>
                  <a:tcPr/>
                </a:tc>
                <a:tc gridSpan="2">
                  <a:txBody>
                    <a:bodyPr/>
                    <a:lstStyle/>
                    <a:p>
                      <a:pPr algn="ctr">
                        <a:lnSpc>
                          <a:spcPct val="115000"/>
                        </a:lnSpc>
                        <a:spcAft>
                          <a:spcPts val="0"/>
                        </a:spcAft>
                      </a:pPr>
                      <a:r>
                        <a:rPr lang="es-MX" sz="1050">
                          <a:effectLst/>
                        </a:rPr>
                        <a:t>Prima Vacacional</a:t>
                      </a:r>
                      <a:endParaRPr lang="es-MX" sz="1050">
                        <a:effectLst/>
                        <a:latin typeface="Calibri"/>
                        <a:ea typeface="Calibri"/>
                        <a:cs typeface="Times New Roman"/>
                      </a:endParaRPr>
                    </a:p>
                  </a:txBody>
                  <a:tcPr marL="35837" marR="35837" marT="0" marB="0" anchor="ctr"/>
                </a:tc>
                <a:tc hMerge="1">
                  <a:txBody>
                    <a:bodyPr/>
                    <a:lstStyle/>
                    <a:p>
                      <a:endParaRPr lang="es-MX"/>
                    </a:p>
                  </a:txBody>
                  <a:tcPr/>
                </a:tc>
                <a:tc gridSpan="2">
                  <a:txBody>
                    <a:bodyPr/>
                    <a:lstStyle/>
                    <a:p>
                      <a:pPr algn="ctr">
                        <a:lnSpc>
                          <a:spcPct val="115000"/>
                        </a:lnSpc>
                        <a:spcAft>
                          <a:spcPts val="0"/>
                        </a:spcAft>
                      </a:pPr>
                      <a:r>
                        <a:rPr lang="es-MX" sz="1050">
                          <a:effectLst/>
                        </a:rPr>
                        <a:t>Otras Prestaciones</a:t>
                      </a:r>
                      <a:endParaRPr lang="es-MX" sz="1050">
                        <a:effectLst/>
                        <a:latin typeface="Calibri"/>
                        <a:ea typeface="Calibri"/>
                        <a:cs typeface="Times New Roman"/>
                      </a:endParaRPr>
                    </a:p>
                  </a:txBody>
                  <a:tcPr marL="35837" marR="35837" marT="0" marB="0" anchor="ctr"/>
                </a:tc>
                <a:tc hMerge="1">
                  <a:txBody>
                    <a:bodyPr/>
                    <a:lstStyle/>
                    <a:p>
                      <a:endParaRPr lang="es-MX"/>
                    </a:p>
                  </a:txBody>
                  <a:tcPr/>
                </a:tc>
                <a:tc gridSpan="2" vMerge="1">
                  <a:txBody>
                    <a:bodyPr/>
                    <a:lstStyle/>
                    <a:p>
                      <a:endParaRPr lang="es-MX"/>
                    </a:p>
                  </a:txBody>
                  <a:tcPr/>
                </a:tc>
                <a:tc hMerge="1" vMerge="1">
                  <a:txBody>
                    <a:bodyPr/>
                    <a:lstStyle/>
                    <a:p>
                      <a:endParaRPr lang="es-MX"/>
                    </a:p>
                  </a:txBody>
                  <a:tcPr/>
                </a:tc>
              </a:tr>
              <a:tr h="60437">
                <a:tc vMerge="1">
                  <a:txBody>
                    <a:bodyPr/>
                    <a:lstStyle/>
                    <a:p>
                      <a:endParaRPr lang="es-MX"/>
                    </a:p>
                  </a:txBody>
                  <a:tcP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35837" marR="35837" marT="0" marB="0" anchor="ctr"/>
                </a:tc>
              </a:tr>
              <a:tr h="463273">
                <a:tc>
                  <a:txBody>
                    <a:bodyPr/>
                    <a:lstStyle/>
                    <a:p>
                      <a:pPr algn="ctr">
                        <a:lnSpc>
                          <a:spcPct val="115000"/>
                        </a:lnSpc>
                        <a:spcAft>
                          <a:spcPts val="0"/>
                        </a:spcAft>
                      </a:pPr>
                      <a:r>
                        <a:rPr lang="es-MX" sz="1050" dirty="0">
                          <a:effectLst/>
                        </a:rPr>
                        <a:t>Presidente Municipal</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66,491.70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66,491.70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88,655.60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88,655.60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24,823.57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24,823.57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13,508.18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13,508.18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193,479.05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193,479.05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Síndico  Municipal</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37,340.10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37,340.10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49,786.80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13,940.30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11,059.20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11,059.20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112,126.40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Regidor</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37,340.10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37,340.10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49,786.80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13,940.30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11,059.20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11,059.20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112,126.40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r>
              <a:tr h="395645">
                <a:tc>
                  <a:txBody>
                    <a:bodyPr/>
                    <a:lstStyle/>
                    <a:p>
                      <a:pPr algn="ctr">
                        <a:lnSpc>
                          <a:spcPct val="115000"/>
                        </a:lnSpc>
                        <a:spcAft>
                          <a:spcPts val="0"/>
                        </a:spcAft>
                      </a:pPr>
                      <a:r>
                        <a:rPr lang="es-MX" sz="1050">
                          <a:effectLst/>
                        </a:rPr>
                        <a:t>Secretario del Ayuntamiento</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48,279.30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48,279.30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64,372.40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64,372.40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18,024.27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18,024.27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8,060.30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8,060.30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138,736.27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138,736.27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Tesorero Municipal</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64,532.40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64,532.40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18,069.07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18,069.07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131,000.77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131,000.77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Contralor Municipal</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64,532.40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64,532.40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18,069.07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18,069.07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131,000.77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131,000.77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Director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14,116.20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39,891.30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18,821.60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53,188.40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5,270.05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14,892.75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38,207.85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107,972.45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Secretario particular</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24,113.70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34,052.10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32,151.60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45,402.80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9,002.45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12,712.78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65,267.75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92,167.68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Subdirector</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12,981.30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28,761.30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17,308.40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38,348.40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4,846.35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10,737.55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35,136.05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77,847.25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Asistente</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5,703.60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20,059.80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7,604.80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26,746.40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2,129.34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7,488.99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15,437.74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54,295.19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Jefe de Departamento</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7,992.60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33,051.30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10,656.80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44,068.40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2,983.90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12,339.15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21,633.30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89,458.85 </a:t>
                      </a:r>
                      <a:endParaRPr lang="es-MX" sz="105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Inspector de zona</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4,280.70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16,888.20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5,707.60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22,517.60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1,598.13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6,304.93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11,586.43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45,710.73 </a:t>
                      </a:r>
                      <a:endParaRPr lang="es-MX" sz="1050" dirty="0">
                        <a:effectLst/>
                        <a:latin typeface="Calibri"/>
                        <a:ea typeface="Calibri"/>
                        <a:cs typeface="Times New Roman"/>
                      </a:endParaRPr>
                    </a:p>
                  </a:txBody>
                  <a:tcPr marL="35837" marR="35837" marT="0" marB="0" anchor="ctr"/>
                </a:tc>
              </a:tr>
              <a:tr h="296734">
                <a:tc>
                  <a:txBody>
                    <a:bodyPr/>
                    <a:lstStyle/>
                    <a:p>
                      <a:pPr algn="ctr">
                        <a:lnSpc>
                          <a:spcPct val="115000"/>
                        </a:lnSpc>
                        <a:spcAft>
                          <a:spcPts val="0"/>
                        </a:spcAft>
                      </a:pPr>
                      <a:r>
                        <a:rPr lang="es-MX" sz="1050">
                          <a:effectLst/>
                        </a:rPr>
                        <a:t>Analista de servicios</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11,141.10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19,999.80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a:t>
                      </a:r>
                      <a:r>
                        <a:rPr lang="es-MX" sz="1050" dirty="0" smtClean="0">
                          <a:effectLst/>
                        </a:rPr>
                        <a:t>14,854.80 </a:t>
                      </a:r>
                      <a:endParaRPr lang="es-MX" sz="1050" dirty="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26,666.40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14,854.80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26,666.40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a:effectLst/>
                        </a:rPr>
                        <a:t>   40,850.70 </a:t>
                      </a:r>
                      <a:endParaRPr lang="es-MX" sz="1050">
                        <a:effectLst/>
                        <a:latin typeface="Calibri"/>
                        <a:ea typeface="Calibri"/>
                        <a:cs typeface="Times New Roman"/>
                      </a:endParaRPr>
                    </a:p>
                  </a:txBody>
                  <a:tcPr marL="35837" marR="35837" marT="0" marB="0" anchor="ctr"/>
                </a:tc>
                <a:tc>
                  <a:txBody>
                    <a:bodyPr/>
                    <a:lstStyle/>
                    <a:p>
                      <a:pPr algn="ctr">
                        <a:lnSpc>
                          <a:spcPct val="115000"/>
                        </a:lnSpc>
                        <a:spcAft>
                          <a:spcPts val="0"/>
                        </a:spcAft>
                      </a:pPr>
                      <a:r>
                        <a:rPr lang="es-MX" sz="1050" dirty="0">
                          <a:effectLst/>
                        </a:rPr>
                        <a:t>   73,332.60 </a:t>
                      </a:r>
                      <a:endParaRPr lang="es-MX" sz="1050" dirty="0">
                        <a:effectLst/>
                        <a:latin typeface="Calibri"/>
                        <a:ea typeface="Calibri"/>
                        <a:cs typeface="Times New Roman"/>
                      </a:endParaRPr>
                    </a:p>
                  </a:txBody>
                  <a:tcPr marL="35837" marR="35837" marT="0" marB="0" anchor="ctr"/>
                </a:tc>
              </a:tr>
            </a:tbl>
          </a:graphicData>
        </a:graphic>
      </p:graphicFrame>
    </p:spTree>
    <p:extLst>
      <p:ext uri="{BB962C8B-B14F-4D97-AF65-F5344CB8AC3E}">
        <p14:creationId xmlns:p14="http://schemas.microsoft.com/office/powerpoint/2010/main" val="23843139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TABULADOR SEGURIDAD PÚBLICA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63495271"/>
              </p:ext>
            </p:extLst>
          </p:nvPr>
        </p:nvGraphicFramePr>
        <p:xfrm>
          <a:off x="395536" y="2492896"/>
          <a:ext cx="8352928" cy="3477768"/>
        </p:xfrm>
        <a:graphic>
          <a:graphicData uri="http://schemas.openxmlformats.org/drawingml/2006/table">
            <a:tbl>
              <a:tblPr firstRow="1" firstCol="1" bandRow="1">
                <a:tableStyleId>{5C22544A-7EE6-4342-B048-85BDC9FD1C3A}</a:tableStyleId>
              </a:tblPr>
              <a:tblGrid>
                <a:gridCol w="1224135"/>
                <a:gridCol w="720080"/>
                <a:gridCol w="792088"/>
                <a:gridCol w="792088"/>
                <a:gridCol w="792088"/>
                <a:gridCol w="648072"/>
                <a:gridCol w="736830"/>
                <a:gridCol w="487306"/>
                <a:gridCol w="576065"/>
                <a:gridCol w="792088"/>
                <a:gridCol w="792088"/>
              </a:tblGrid>
              <a:tr h="352425">
                <a:tc rowSpan="3">
                  <a:txBody>
                    <a:bodyPr/>
                    <a:lstStyle/>
                    <a:p>
                      <a:pPr algn="ctr">
                        <a:lnSpc>
                          <a:spcPct val="115000"/>
                        </a:lnSpc>
                        <a:spcAft>
                          <a:spcPts val="0"/>
                        </a:spcAft>
                      </a:pPr>
                      <a:r>
                        <a:rPr lang="es-MX" sz="1050" dirty="0">
                          <a:effectLst/>
                        </a:rPr>
                        <a:t>Plaza Tabular</a:t>
                      </a:r>
                      <a:endParaRPr lang="es-MX" sz="1050" dirty="0">
                        <a:effectLst/>
                        <a:latin typeface="Calibri"/>
                        <a:ea typeface="Calibri"/>
                        <a:cs typeface="Times New Roman"/>
                      </a:endParaRPr>
                    </a:p>
                  </a:txBody>
                  <a:tcPr marL="44450" marR="44450" marT="0" marB="0" anchor="ctr"/>
                </a:tc>
                <a:tc gridSpan="6">
                  <a:txBody>
                    <a:bodyPr/>
                    <a:lstStyle/>
                    <a:p>
                      <a:pPr algn="ctr">
                        <a:lnSpc>
                          <a:spcPct val="115000"/>
                        </a:lnSpc>
                        <a:spcAft>
                          <a:spcPts val="0"/>
                        </a:spcAft>
                      </a:pPr>
                      <a:r>
                        <a:rPr lang="es-MX" sz="1050" dirty="0">
                          <a:effectLst/>
                        </a:rPr>
                        <a:t>Remuneraciones Base</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a:lnSpc>
                          <a:spcPct val="115000"/>
                        </a:lnSpc>
                        <a:spcAft>
                          <a:spcPts val="0"/>
                        </a:spcAft>
                      </a:pPr>
                      <a:r>
                        <a:rPr lang="es-MX" sz="1050">
                          <a:effectLst/>
                        </a:rPr>
                        <a:t>Remuneraciones Adicionales</a:t>
                      </a:r>
                      <a:endParaRPr lang="es-MX" sz="1050">
                        <a:effectLst/>
                        <a:latin typeface="Calibri"/>
                        <a:ea typeface="Calibri"/>
                        <a:cs typeface="Times New Roman"/>
                      </a:endParaRPr>
                    </a:p>
                  </a:txBody>
                  <a:tcPr marL="44450" marR="44450" marT="0" marB="0" anchor="ctr"/>
                </a:tc>
                <a:tc hMerge="1">
                  <a:txBody>
                    <a:bodyPr/>
                    <a:lstStyle/>
                    <a:p>
                      <a:endParaRPr lang="es-MX"/>
                    </a:p>
                  </a:txBody>
                  <a:tcPr/>
                </a:tc>
                <a:tc rowSpan="2" gridSpan="2">
                  <a:txBody>
                    <a:bodyPr/>
                    <a:lstStyle/>
                    <a:p>
                      <a:pPr algn="ctr">
                        <a:lnSpc>
                          <a:spcPct val="115000"/>
                        </a:lnSpc>
                        <a:spcAft>
                          <a:spcPts val="0"/>
                        </a:spcAft>
                      </a:pPr>
                      <a:r>
                        <a:rPr lang="es-MX" sz="1050">
                          <a:effectLst/>
                        </a:rPr>
                        <a:t>Total Remuneraciones</a:t>
                      </a:r>
                      <a:endParaRPr lang="es-MX" sz="1050">
                        <a:effectLst/>
                        <a:latin typeface="Calibri"/>
                        <a:ea typeface="Calibri"/>
                        <a:cs typeface="Times New Roman"/>
                      </a:endParaRPr>
                    </a:p>
                  </a:txBody>
                  <a:tcPr marL="44450" marR="44450" marT="0" marB="0" anchor="ctr"/>
                </a:tc>
                <a:tc rowSpan="2" hMerge="1">
                  <a:txBody>
                    <a:bodyPr/>
                    <a:lstStyle/>
                    <a:p>
                      <a:endParaRPr lang="es-MX"/>
                    </a:p>
                  </a:txBody>
                  <a:tcPr/>
                </a:tc>
              </a:tr>
              <a:tr h="285750">
                <a:tc vMerge="1">
                  <a:txBody>
                    <a:bodyPr/>
                    <a:lstStyle/>
                    <a:p>
                      <a:endParaRPr lang="es-MX"/>
                    </a:p>
                  </a:txBody>
                  <a:tcPr/>
                </a:tc>
                <a:tc gridSpan="2">
                  <a:txBody>
                    <a:bodyPr/>
                    <a:lstStyle/>
                    <a:p>
                      <a:pPr algn="ctr">
                        <a:lnSpc>
                          <a:spcPct val="115000"/>
                        </a:lnSpc>
                        <a:spcAft>
                          <a:spcPts val="0"/>
                        </a:spcAft>
                      </a:pPr>
                      <a:r>
                        <a:rPr lang="es-MX" sz="1050" dirty="0">
                          <a:effectLst/>
                        </a:rPr>
                        <a:t>Sueldo Base</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1050" dirty="0">
                          <a:effectLst/>
                        </a:rPr>
                        <a:t>Aguinaldo</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1050" dirty="0">
                          <a:effectLst/>
                        </a:rPr>
                        <a:t>Prima Vacacional</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1050" dirty="0">
                          <a:effectLst/>
                        </a:rPr>
                        <a:t>Otras Prestaciones</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gridSpan="2" vMerge="1">
                  <a:txBody>
                    <a:bodyPr/>
                    <a:lstStyle/>
                    <a:p>
                      <a:endParaRPr lang="es-MX"/>
                    </a:p>
                  </a:txBody>
                  <a:tcPr/>
                </a:tc>
                <a:tc hMerge="1" vMerge="1">
                  <a:txBody>
                    <a:bodyPr/>
                    <a:lstStyle/>
                    <a:p>
                      <a:endParaRPr lang="es-MX"/>
                    </a:p>
                  </a:txBody>
                  <a:tcPr/>
                </a:tc>
              </a:tr>
              <a:tr h="295275">
                <a:tc vMerge="1">
                  <a:txBody>
                    <a:bodyPr/>
                    <a:lstStyle/>
                    <a:p>
                      <a:endParaRPr lang="es-MX"/>
                    </a:p>
                  </a:txBody>
                  <a:tcPr/>
                </a:tc>
                <a:tc>
                  <a:txBody>
                    <a:bodyPr/>
                    <a:lstStyle/>
                    <a:p>
                      <a:pPr algn="ctr">
                        <a:lnSpc>
                          <a:spcPct val="115000"/>
                        </a:lnSpc>
                        <a:spcAft>
                          <a:spcPts val="0"/>
                        </a:spcAft>
                      </a:pPr>
                      <a:r>
                        <a:rPr lang="es-MX" sz="1050" dirty="0">
                          <a:effectLst/>
                        </a:rPr>
                        <a:t>De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Hasta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De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De</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De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Hasta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De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Hasta</a:t>
                      </a:r>
                      <a:endParaRPr lang="es-MX" sz="1050">
                        <a:effectLst/>
                        <a:latin typeface="Calibri"/>
                        <a:ea typeface="Calibri"/>
                        <a:cs typeface="Times New Roman"/>
                      </a:endParaRPr>
                    </a:p>
                  </a:txBody>
                  <a:tcPr marL="44450" marR="44450" marT="0" marB="0" anchor="ctr"/>
                </a:tc>
              </a:tr>
              <a:tr h="238125">
                <a:tc>
                  <a:txBody>
                    <a:bodyPr/>
                    <a:lstStyle/>
                    <a:p>
                      <a:pPr algn="just">
                        <a:lnSpc>
                          <a:spcPct val="115000"/>
                        </a:lnSpc>
                        <a:spcAft>
                          <a:spcPts val="0"/>
                        </a:spcAft>
                      </a:pPr>
                      <a:r>
                        <a:rPr lang="es-MX" sz="1050" dirty="0">
                          <a:effectLst/>
                        </a:rPr>
                        <a:t>Policía Municipal</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11,000.70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11,000.70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14,667.20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14,667.20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1,283.41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4,950.31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26,951.31 </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30,618.21 </a:t>
                      </a:r>
                      <a:endParaRPr lang="es-MX" sz="1050">
                        <a:effectLst/>
                        <a:latin typeface="Calibri"/>
                        <a:ea typeface="Calibri"/>
                        <a:cs typeface="Times New Roman"/>
                      </a:endParaRPr>
                    </a:p>
                  </a:txBody>
                  <a:tcPr marL="44450" marR="44450" marT="0" marB="0" anchor="ctr"/>
                </a:tc>
              </a:tr>
              <a:tr h="238125">
                <a:tc>
                  <a:txBody>
                    <a:bodyPr/>
                    <a:lstStyle/>
                    <a:p>
                      <a:pPr algn="just">
                        <a:lnSpc>
                          <a:spcPct val="115000"/>
                        </a:lnSpc>
                        <a:spcAft>
                          <a:spcPts val="0"/>
                        </a:spcAft>
                      </a:pPr>
                      <a:r>
                        <a:rPr lang="es-MX" sz="1050" dirty="0">
                          <a:effectLst/>
                        </a:rPr>
                        <a:t>Comisario</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48,399.30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48,399.30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64,532.40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64,532.40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5,646.58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21,779.68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118,578.28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134,711.38 </a:t>
                      </a:r>
                      <a:endParaRPr lang="es-MX" sz="1050">
                        <a:effectLst/>
                        <a:latin typeface="Calibri"/>
                        <a:ea typeface="Calibri"/>
                        <a:cs typeface="Times New Roman"/>
                      </a:endParaRPr>
                    </a:p>
                  </a:txBody>
                  <a:tcPr marL="44450" marR="44450" marT="0" marB="0" anchor="ctr"/>
                </a:tc>
              </a:tr>
              <a:tr h="200025">
                <a:tc>
                  <a:txBody>
                    <a:bodyPr/>
                    <a:lstStyle/>
                    <a:p>
                      <a:pPr algn="just">
                        <a:lnSpc>
                          <a:spcPct val="115000"/>
                        </a:lnSpc>
                        <a:spcAft>
                          <a:spcPts val="0"/>
                        </a:spcAft>
                      </a:pPr>
                      <a:r>
                        <a:rPr lang="es-MX" sz="1050" dirty="0">
                          <a:effectLst/>
                        </a:rPr>
                        <a:t>Oficial</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27,372.90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27,372.90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36,497.20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36,497.20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3,192.00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12,312.00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67,062.10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76,182.10 </a:t>
                      </a:r>
                      <a:endParaRPr lang="es-MX" sz="1050">
                        <a:effectLst/>
                        <a:latin typeface="Calibri"/>
                        <a:ea typeface="Calibri"/>
                        <a:cs typeface="Times New Roman"/>
                      </a:endParaRPr>
                    </a:p>
                  </a:txBody>
                  <a:tcPr marL="44450" marR="44450" marT="0" marB="0" anchor="ctr"/>
                </a:tc>
              </a:tr>
              <a:tr h="200025">
                <a:tc>
                  <a:txBody>
                    <a:bodyPr/>
                    <a:lstStyle/>
                    <a:p>
                      <a:pPr algn="just">
                        <a:lnSpc>
                          <a:spcPct val="115000"/>
                        </a:lnSpc>
                        <a:spcAft>
                          <a:spcPts val="0"/>
                        </a:spcAft>
                      </a:pPr>
                      <a:r>
                        <a:rPr lang="es-MX" sz="1050" dirty="0">
                          <a:effectLst/>
                        </a:rPr>
                        <a:t>Suboficial</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22,810.80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22,810.80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30,414.40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30,414.40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2,661.26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10,264.00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55,886.46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63,489.20 </a:t>
                      </a:r>
                      <a:endParaRPr lang="es-MX" sz="1050">
                        <a:effectLst/>
                        <a:latin typeface="Calibri"/>
                        <a:ea typeface="Calibri"/>
                        <a:cs typeface="Times New Roman"/>
                      </a:endParaRPr>
                    </a:p>
                  </a:txBody>
                  <a:tcPr marL="44450" marR="44450" marT="0" marB="0" anchor="ctr"/>
                </a:tc>
              </a:tr>
              <a:tr h="238125">
                <a:tc>
                  <a:txBody>
                    <a:bodyPr/>
                    <a:lstStyle/>
                    <a:p>
                      <a:pPr algn="just">
                        <a:lnSpc>
                          <a:spcPct val="115000"/>
                        </a:lnSpc>
                        <a:spcAft>
                          <a:spcPts val="0"/>
                        </a:spcAft>
                      </a:pPr>
                      <a:r>
                        <a:rPr lang="es-MX" sz="1050" dirty="0">
                          <a:effectLst/>
                        </a:rPr>
                        <a:t>Policía Primero</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19,008.90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19,008.90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25,345.20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25,345.20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2,217.70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8,554.00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46,571.80 </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52,908.10 </a:t>
                      </a:r>
                      <a:endParaRPr lang="es-MX" sz="1050">
                        <a:effectLst/>
                        <a:latin typeface="Calibri"/>
                        <a:ea typeface="Calibri"/>
                        <a:cs typeface="Times New Roman"/>
                      </a:endParaRPr>
                    </a:p>
                  </a:txBody>
                  <a:tcPr marL="44450" marR="44450" marT="0" marB="0" anchor="ctr"/>
                </a:tc>
              </a:tr>
              <a:tr h="238125">
                <a:tc>
                  <a:txBody>
                    <a:bodyPr/>
                    <a:lstStyle/>
                    <a:p>
                      <a:pPr algn="just">
                        <a:lnSpc>
                          <a:spcPct val="115000"/>
                        </a:lnSpc>
                        <a:spcAft>
                          <a:spcPts val="0"/>
                        </a:spcAft>
                      </a:pPr>
                      <a:r>
                        <a:rPr lang="es-MX" sz="1050">
                          <a:effectLst/>
                        </a:rPr>
                        <a:t>Policía Segundo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15,840.60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15,840.60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21,121.20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21,121.20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1,848.10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7,128.40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38,809.90 </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44,090.20 </a:t>
                      </a:r>
                      <a:endParaRPr lang="es-MX" sz="1050" dirty="0">
                        <a:effectLst/>
                        <a:latin typeface="Calibri"/>
                        <a:ea typeface="Calibri"/>
                        <a:cs typeface="Times New Roman"/>
                      </a:endParaRPr>
                    </a:p>
                  </a:txBody>
                  <a:tcPr marL="44450" marR="44450" marT="0" marB="0" anchor="ctr"/>
                </a:tc>
              </a:tr>
              <a:tr h="238125">
                <a:tc>
                  <a:txBody>
                    <a:bodyPr/>
                    <a:lstStyle/>
                    <a:p>
                      <a:pPr algn="just">
                        <a:lnSpc>
                          <a:spcPct val="115000"/>
                        </a:lnSpc>
                        <a:spcAft>
                          <a:spcPts val="0"/>
                        </a:spcAft>
                      </a:pPr>
                      <a:r>
                        <a:rPr lang="es-MX" sz="1050">
                          <a:effectLst/>
                        </a:rPr>
                        <a:t>Policía Tercero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13,200.60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13,200.60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17,600.80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  17,600.80 </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1,540.07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5,941.27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32,341.47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36,742.67 </a:t>
                      </a:r>
                      <a:endParaRPr lang="es-MX" sz="105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280196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DEUDA PÚBLICA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79129065"/>
              </p:ext>
            </p:extLst>
          </p:nvPr>
        </p:nvGraphicFramePr>
        <p:xfrm>
          <a:off x="755576" y="1484784"/>
          <a:ext cx="7704856" cy="2386960"/>
        </p:xfrm>
        <a:graphic>
          <a:graphicData uri="http://schemas.openxmlformats.org/drawingml/2006/table">
            <a:tbl>
              <a:tblPr firstRow="1" firstCol="1" bandRow="1">
                <a:tableStyleId>{00A15C55-8517-42AA-B614-E9B94910E393}</a:tableStyleId>
              </a:tblPr>
              <a:tblGrid>
                <a:gridCol w="1296144"/>
                <a:gridCol w="884682"/>
                <a:gridCol w="548918"/>
                <a:gridCol w="658082"/>
                <a:gridCol w="441302"/>
                <a:gridCol w="816022"/>
                <a:gridCol w="1187498"/>
                <a:gridCol w="576064"/>
                <a:gridCol w="1296144"/>
              </a:tblGrid>
              <a:tr h="360040">
                <a:tc gridSpan="9">
                  <a:txBody>
                    <a:bodyPr/>
                    <a:lstStyle/>
                    <a:p>
                      <a:pPr algn="ctr">
                        <a:lnSpc>
                          <a:spcPct val="115000"/>
                        </a:lnSpc>
                        <a:spcAft>
                          <a:spcPts val="0"/>
                        </a:spcAft>
                      </a:pPr>
                      <a:r>
                        <a:rPr lang="es-MX" sz="1050" dirty="0">
                          <a:effectLst/>
                        </a:rPr>
                        <a:t>SALDO DE LA DEUDA PÚBLICA</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5610">
                <a:tc>
                  <a:txBody>
                    <a:bodyPr/>
                    <a:lstStyle/>
                    <a:p>
                      <a:pPr algn="ctr">
                        <a:lnSpc>
                          <a:spcPct val="115000"/>
                        </a:lnSpc>
                        <a:spcAft>
                          <a:spcPts val="0"/>
                        </a:spcAft>
                      </a:pPr>
                      <a:r>
                        <a:rPr lang="es-MX" sz="1050" dirty="0">
                          <a:effectLst/>
                        </a:rPr>
                        <a:t>Decreto Aprobatorio o Clave de Identificación</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Institución Bancaria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No. de Crédito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Tipo de Instrumento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Tasa de Interés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Plazo de Vencimiento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Tipo de Garantía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Destino</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Saldo al 31 diciembre 2016</a:t>
                      </a:r>
                      <a:endParaRPr lang="es-MX" sz="1050">
                        <a:effectLst/>
                        <a:latin typeface="Calibri"/>
                        <a:ea typeface="Calibri"/>
                        <a:cs typeface="Times New Roman"/>
                      </a:endParaRPr>
                    </a:p>
                  </a:txBody>
                  <a:tcPr marL="44450" marR="44450" marT="0" marB="0" anchor="ctr"/>
                </a:tc>
              </a:tr>
              <a:tr h="222250">
                <a:tc>
                  <a:txBody>
                    <a:bodyPr/>
                    <a:lstStyle/>
                    <a:p>
                      <a:pPr algn="ctr">
                        <a:lnSpc>
                          <a:spcPct val="115000"/>
                        </a:lnSpc>
                        <a:spcAft>
                          <a:spcPts val="0"/>
                        </a:spcAft>
                      </a:pPr>
                      <a:r>
                        <a:rPr lang="es-MX" sz="1050">
                          <a:effectLst/>
                        </a:rPr>
                        <a:t>DECRETO 131</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BANOBRAS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8685</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CRÉDITO SIMPLE</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TIIE+1.9%</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10 AÑOS</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PARTICIPACIONES ESTATALES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OBRA PUBLICA</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a:t>
                      </a:r>
                      <a:r>
                        <a:rPr lang="es-MX" sz="1050" dirty="0" smtClean="0">
                          <a:effectLst/>
                        </a:rPr>
                        <a:t>78,700,489.27 </a:t>
                      </a:r>
                      <a:endParaRPr lang="es-MX" sz="1050" dirty="0">
                        <a:effectLst/>
                        <a:latin typeface="Calibri"/>
                        <a:ea typeface="Calibri"/>
                        <a:cs typeface="Times New Roman"/>
                      </a:endParaRPr>
                    </a:p>
                  </a:txBody>
                  <a:tcPr marL="44450" marR="44450" marT="0" marB="0" anchor="ctr"/>
                </a:tc>
              </a:tr>
              <a:tr h="186690">
                <a:tc gridSpan="8">
                  <a:txBody>
                    <a:bodyPr/>
                    <a:lstStyle/>
                    <a:p>
                      <a:pPr algn="ctr">
                        <a:lnSpc>
                          <a:spcPct val="115000"/>
                        </a:lnSpc>
                        <a:spcAft>
                          <a:spcPts val="0"/>
                        </a:spcAft>
                      </a:pPr>
                      <a:r>
                        <a:rPr lang="es-MX" sz="1050" dirty="0">
                          <a:effectLst/>
                        </a:rPr>
                        <a:t>Otros Pasivos Circulantes</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50">
                          <a:effectLst/>
                        </a:rPr>
                        <a:t>            502,078,947.65 </a:t>
                      </a:r>
                      <a:endParaRPr lang="es-MX" sz="1050">
                        <a:effectLst/>
                        <a:latin typeface="Calibri"/>
                        <a:ea typeface="Calibri"/>
                        <a:cs typeface="Times New Roman"/>
                      </a:endParaRPr>
                    </a:p>
                  </a:txBody>
                  <a:tcPr marL="44450" marR="44450" marT="0" marB="0" anchor="b"/>
                </a:tc>
              </a:tr>
              <a:tr h="186690">
                <a:tc gridSpan="8">
                  <a:txBody>
                    <a:bodyPr/>
                    <a:lstStyle/>
                    <a:p>
                      <a:pPr algn="ctr">
                        <a:lnSpc>
                          <a:spcPct val="115000"/>
                        </a:lnSpc>
                        <a:spcAft>
                          <a:spcPts val="0"/>
                        </a:spcAft>
                      </a:pPr>
                      <a:r>
                        <a:rPr lang="es-MX" sz="1050" dirty="0">
                          <a:effectLst/>
                        </a:rPr>
                        <a:t>Otros Pasivos No Circulantes</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50">
                          <a:effectLst/>
                        </a:rPr>
                        <a:t>                 30,145,824.51 </a:t>
                      </a:r>
                      <a:endParaRPr lang="es-MX" sz="1050">
                        <a:effectLst/>
                        <a:latin typeface="Calibri"/>
                        <a:ea typeface="Calibri"/>
                        <a:cs typeface="Times New Roman"/>
                      </a:endParaRPr>
                    </a:p>
                  </a:txBody>
                  <a:tcPr marL="44450" marR="44450" marT="0" marB="0" anchor="ctr"/>
                </a:tc>
              </a:tr>
              <a:tr h="186690">
                <a:tc gridSpan="8">
                  <a:txBody>
                    <a:bodyPr/>
                    <a:lstStyle/>
                    <a:p>
                      <a:pPr algn="ctr">
                        <a:lnSpc>
                          <a:spcPct val="115000"/>
                        </a:lnSpc>
                        <a:spcAft>
                          <a:spcPts val="0"/>
                        </a:spcAft>
                      </a:pPr>
                      <a:r>
                        <a:rPr lang="es-MX" sz="1050" dirty="0">
                          <a:effectLst/>
                        </a:rPr>
                        <a:t>SALDO DE LA DEUDA PÚBLICA AL 31 DE DICIEMBRE DE 2016</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50" dirty="0">
                          <a:effectLst/>
                        </a:rPr>
                        <a:t> $ 610,925,261.43 </a:t>
                      </a:r>
                      <a:endParaRPr lang="es-MX" sz="1050" dirty="0">
                        <a:effectLst/>
                        <a:latin typeface="Calibri"/>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69202410"/>
              </p:ext>
            </p:extLst>
          </p:nvPr>
        </p:nvGraphicFramePr>
        <p:xfrm>
          <a:off x="755576" y="4167532"/>
          <a:ext cx="7704856" cy="2285804"/>
        </p:xfrm>
        <a:graphic>
          <a:graphicData uri="http://schemas.openxmlformats.org/drawingml/2006/table">
            <a:tbl>
              <a:tblPr firstRow="1" firstCol="1" bandRow="1">
                <a:tableStyleId>{00A15C55-8517-42AA-B614-E9B94910E393}</a:tableStyleId>
              </a:tblPr>
              <a:tblGrid>
                <a:gridCol w="1206379"/>
                <a:gridCol w="1321694"/>
                <a:gridCol w="1131867"/>
                <a:gridCol w="1011229"/>
                <a:gridCol w="1011229"/>
                <a:gridCol w="1011229"/>
                <a:gridCol w="1011229"/>
              </a:tblGrid>
              <a:tr h="288032">
                <a:tc gridSpan="7">
                  <a:txBody>
                    <a:bodyPr/>
                    <a:lstStyle/>
                    <a:p>
                      <a:pPr algn="ctr">
                        <a:lnSpc>
                          <a:spcPct val="115000"/>
                        </a:lnSpc>
                        <a:spcAft>
                          <a:spcPts val="0"/>
                        </a:spcAft>
                      </a:pPr>
                      <a:r>
                        <a:rPr lang="es-MX" sz="1050" dirty="0">
                          <a:effectLst/>
                        </a:rPr>
                        <a:t>Presupuesto Aprobado 2017</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4031">
                <a:tc gridSpan="7">
                  <a:txBody>
                    <a:bodyPr/>
                    <a:lstStyle/>
                    <a:p>
                      <a:pPr algn="ctr">
                        <a:lnSpc>
                          <a:spcPct val="115000"/>
                        </a:lnSpc>
                        <a:spcAft>
                          <a:spcPts val="0"/>
                        </a:spcAft>
                      </a:pPr>
                      <a:r>
                        <a:rPr lang="es-MX" sz="1050" dirty="0">
                          <a:effectLst/>
                        </a:rPr>
                        <a:t>9000 Deuda Pública</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52078">
                <a:tc>
                  <a:txBody>
                    <a:bodyPr/>
                    <a:lstStyle/>
                    <a:p>
                      <a:pPr algn="ctr">
                        <a:lnSpc>
                          <a:spcPct val="115000"/>
                        </a:lnSpc>
                        <a:spcAft>
                          <a:spcPts val="0"/>
                        </a:spcAft>
                      </a:pPr>
                      <a:r>
                        <a:rPr lang="es-MX" sz="1050">
                          <a:effectLst/>
                        </a:rPr>
                        <a:t>9100 Amortización Gastos de la Deuda Pública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9200 Intereses Gastos de la Deuda Pública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dirty="0">
                          <a:effectLst/>
                        </a:rPr>
                        <a:t>9300 Comisiones Gastos de la Deuda Pública</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9400 Gastos de la Deuda Pública</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9500 Costos por Coberturas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9600 Apoyos Financieros</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9900 ADEFAS</a:t>
                      </a:r>
                      <a:endParaRPr lang="es-MX" sz="1050">
                        <a:effectLst/>
                        <a:latin typeface="Calibri"/>
                        <a:ea typeface="Calibri"/>
                        <a:cs typeface="Times New Roman"/>
                      </a:endParaRPr>
                    </a:p>
                  </a:txBody>
                  <a:tcPr marL="44450" marR="44450" marT="0" marB="0" anchor="ctr"/>
                </a:tc>
              </a:tr>
              <a:tr h="426828">
                <a:tc>
                  <a:txBody>
                    <a:bodyPr/>
                    <a:lstStyle/>
                    <a:p>
                      <a:pPr algn="r">
                        <a:lnSpc>
                          <a:spcPct val="115000"/>
                        </a:lnSpc>
                        <a:spcAft>
                          <a:spcPts val="0"/>
                        </a:spcAft>
                      </a:pPr>
                      <a:r>
                        <a:rPr lang="es-MX" sz="1050">
                          <a:effectLst/>
                        </a:rPr>
                        <a:t> $ 23,674,739.22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$ 6,325,260.78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0.00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0.00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0.00   </a:t>
                      </a:r>
                      <a:endParaRPr lang="es-MX" sz="1050">
                        <a:effectLst/>
                        <a:latin typeface="Calibri"/>
                        <a:ea typeface="Calibri"/>
                        <a:cs typeface="Times New Roman"/>
                      </a:endParaRPr>
                    </a:p>
                  </a:txBody>
                  <a:tcPr marL="44450" marR="44450" marT="0" marB="0" anchor="ctr"/>
                </a:tc>
              </a:tr>
              <a:tr h="514835">
                <a:tc>
                  <a:txBody>
                    <a:bodyPr/>
                    <a:lstStyle/>
                    <a:p>
                      <a:pPr algn="r">
                        <a:lnSpc>
                          <a:spcPct val="115000"/>
                        </a:lnSpc>
                        <a:spcAft>
                          <a:spcPts val="0"/>
                        </a:spcAft>
                      </a:pPr>
                      <a:r>
                        <a:rPr lang="es-MX" sz="1050">
                          <a:effectLst/>
                        </a:rPr>
                        <a:t> $ 23,674,739.22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$ 6,325,260.78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0.00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0.00   </a:t>
                      </a:r>
                      <a:endParaRPr lang="es-MX" sz="105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0069367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RECURSOS FEDERALES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06118917"/>
              </p:ext>
            </p:extLst>
          </p:nvPr>
        </p:nvGraphicFramePr>
        <p:xfrm>
          <a:off x="827584" y="1844824"/>
          <a:ext cx="7488832" cy="1575023"/>
        </p:xfrm>
        <a:graphic>
          <a:graphicData uri="http://schemas.openxmlformats.org/drawingml/2006/table">
            <a:tbl>
              <a:tblPr firstRow="1" firstCol="1" bandRow="1">
                <a:tableStyleId>{21E4AEA4-8DFA-4A89-87EB-49C32662AFE0}</a:tableStyleId>
              </a:tblPr>
              <a:tblGrid>
                <a:gridCol w="5650775"/>
                <a:gridCol w="1838057"/>
              </a:tblGrid>
              <a:tr h="390525">
                <a:tc>
                  <a:txBody>
                    <a:bodyPr/>
                    <a:lstStyle/>
                    <a:p>
                      <a:pPr algn="ctr">
                        <a:lnSpc>
                          <a:spcPct val="115000"/>
                        </a:lnSpc>
                        <a:spcAft>
                          <a:spcPts val="0"/>
                        </a:spcAft>
                      </a:pPr>
                      <a:r>
                        <a:rPr lang="es-MX" sz="1050" dirty="0" smtClean="0">
                          <a:effectLst/>
                        </a:rPr>
                        <a:t>Fondo Ramo 33</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Presupuesto Aprobado</a:t>
                      </a:r>
                      <a:endParaRPr lang="es-MX" sz="1050">
                        <a:effectLst/>
                        <a:latin typeface="Calibri"/>
                        <a:ea typeface="Calibri"/>
                        <a:cs typeface="Times New Roman"/>
                      </a:endParaRPr>
                    </a:p>
                  </a:txBody>
                  <a:tcPr marL="44450" marR="44450" marT="0" marB="0" anchor="ctr"/>
                </a:tc>
              </a:tr>
              <a:tr h="401563">
                <a:tc>
                  <a:txBody>
                    <a:bodyPr/>
                    <a:lstStyle/>
                    <a:p>
                      <a:pPr algn="just">
                        <a:lnSpc>
                          <a:spcPct val="115000"/>
                        </a:lnSpc>
                        <a:spcAft>
                          <a:spcPts val="0"/>
                        </a:spcAft>
                      </a:pPr>
                      <a:r>
                        <a:rPr lang="es-MX" sz="1050" dirty="0">
                          <a:effectLst/>
                        </a:rPr>
                        <a:t>Fondo de Aportaciones para la Infraestructura Social Municipal</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a:effectLst/>
                        </a:rPr>
                        <a:t>       61,662,563.07 </a:t>
                      </a:r>
                      <a:endParaRPr lang="es-MX" sz="1050">
                        <a:effectLst/>
                        <a:latin typeface="Calibri"/>
                        <a:ea typeface="Calibri"/>
                        <a:cs typeface="Times New Roman"/>
                      </a:endParaRPr>
                    </a:p>
                  </a:txBody>
                  <a:tcPr marL="44450" marR="44450" marT="0" marB="0" anchor="ctr"/>
                </a:tc>
              </a:tr>
              <a:tr h="371475">
                <a:tc>
                  <a:txBody>
                    <a:bodyPr/>
                    <a:lstStyle/>
                    <a:p>
                      <a:pPr algn="just">
                        <a:lnSpc>
                          <a:spcPct val="115000"/>
                        </a:lnSpc>
                        <a:spcAft>
                          <a:spcPts val="0"/>
                        </a:spcAft>
                      </a:pPr>
                      <a:r>
                        <a:rPr lang="es-MX" sz="1050" dirty="0">
                          <a:effectLst/>
                        </a:rPr>
                        <a:t>Fondo de Aportaciones para el Fortalecimiento de los Municipios y de las Demarcaciones Territoriales del D.F.</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dirty="0">
                          <a:effectLst/>
                        </a:rPr>
                        <a:t>     361,505,415.93 </a:t>
                      </a:r>
                      <a:endParaRPr lang="es-MX" sz="1050" dirty="0">
                        <a:effectLst/>
                        <a:latin typeface="Calibri"/>
                        <a:ea typeface="Calibri"/>
                        <a:cs typeface="Times New Roman"/>
                      </a:endParaRPr>
                    </a:p>
                  </a:txBody>
                  <a:tcPr marL="44450" marR="44450" marT="0" marB="0" anchor="ctr"/>
                </a:tc>
              </a:tr>
              <a:tr h="411460">
                <a:tc>
                  <a:txBody>
                    <a:bodyPr/>
                    <a:lstStyle/>
                    <a:p>
                      <a:pPr algn="ctr">
                        <a:lnSpc>
                          <a:spcPct val="115000"/>
                        </a:lnSpc>
                        <a:spcAft>
                          <a:spcPts val="0"/>
                        </a:spcAft>
                      </a:pPr>
                      <a:r>
                        <a:rPr lang="es-MX" sz="1050">
                          <a:effectLst/>
                        </a:rPr>
                        <a:t>Total</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cap="small" dirty="0">
                          <a:effectLst/>
                        </a:rPr>
                        <a:t> $  423,167,979.00 </a:t>
                      </a:r>
                      <a:endParaRPr lang="es-MX" sz="1050" dirty="0">
                        <a:effectLst/>
                        <a:latin typeface="Calibri"/>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771870339"/>
              </p:ext>
            </p:extLst>
          </p:nvPr>
        </p:nvGraphicFramePr>
        <p:xfrm>
          <a:off x="827584" y="3877395"/>
          <a:ext cx="7488831" cy="2608326"/>
        </p:xfrm>
        <a:graphic>
          <a:graphicData uri="http://schemas.openxmlformats.org/drawingml/2006/table">
            <a:tbl>
              <a:tblPr firstRow="1" firstCol="1" bandRow="1">
                <a:tableStyleId>{21E4AEA4-8DFA-4A89-87EB-49C32662AFE0}</a:tableStyleId>
              </a:tblPr>
              <a:tblGrid>
                <a:gridCol w="1309369"/>
                <a:gridCol w="540860"/>
                <a:gridCol w="540860"/>
                <a:gridCol w="540860"/>
                <a:gridCol w="540860"/>
                <a:gridCol w="1006361"/>
                <a:gridCol w="1006361"/>
                <a:gridCol w="540076"/>
                <a:gridCol w="731612"/>
                <a:gridCol w="731612"/>
              </a:tblGrid>
              <a:tr h="200025">
                <a:tc rowSpan="2">
                  <a:txBody>
                    <a:bodyPr/>
                    <a:lstStyle/>
                    <a:p>
                      <a:pPr algn="ctr">
                        <a:lnSpc>
                          <a:spcPct val="115000"/>
                        </a:lnSpc>
                        <a:spcAft>
                          <a:spcPts val="0"/>
                        </a:spcAft>
                      </a:pPr>
                      <a:r>
                        <a:rPr lang="es-MX" sz="1050" dirty="0">
                          <a:effectLst/>
                        </a:rPr>
                        <a:t>Fondo</a:t>
                      </a:r>
                      <a:endParaRPr lang="es-MX" sz="1050" dirty="0">
                        <a:effectLst/>
                        <a:latin typeface="Calibri"/>
                        <a:ea typeface="Calibri"/>
                        <a:cs typeface="Times New Roman"/>
                      </a:endParaRPr>
                    </a:p>
                  </a:txBody>
                  <a:tcPr marL="44450" marR="44450" marT="0" marB="0" anchor="ctr"/>
                </a:tc>
                <a:tc gridSpan="9">
                  <a:txBody>
                    <a:bodyPr/>
                    <a:lstStyle/>
                    <a:p>
                      <a:pPr algn="ctr">
                        <a:lnSpc>
                          <a:spcPct val="115000"/>
                        </a:lnSpc>
                        <a:spcAft>
                          <a:spcPts val="0"/>
                        </a:spcAft>
                      </a:pPr>
                      <a:r>
                        <a:rPr lang="es-MX" sz="1050" dirty="0" smtClean="0">
                          <a:effectLst/>
                        </a:rPr>
                        <a:t>CAPÍTULOS DE GASTO</a:t>
                      </a:r>
                      <a:endParaRPr lang="es-MX" sz="105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00025">
                <a:tc vMerge="1">
                  <a:txBody>
                    <a:bodyPr/>
                    <a:lstStyle/>
                    <a:p>
                      <a:endParaRPr lang="es-MX"/>
                    </a:p>
                  </a:txBody>
                  <a:tcPr/>
                </a:tc>
                <a:tc>
                  <a:txBody>
                    <a:bodyPr/>
                    <a:lstStyle/>
                    <a:p>
                      <a:pPr algn="ctr">
                        <a:lnSpc>
                          <a:spcPct val="115000"/>
                        </a:lnSpc>
                        <a:spcAft>
                          <a:spcPts val="0"/>
                        </a:spcAft>
                      </a:pPr>
                      <a:r>
                        <a:rPr lang="es-MX" sz="1050" dirty="0">
                          <a:effectLst/>
                        </a:rPr>
                        <a:t>1000</a:t>
                      </a:r>
                      <a:endParaRPr lang="es-MX"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2000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3000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4000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5000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6000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7000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8000</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9000</a:t>
                      </a:r>
                      <a:endParaRPr lang="es-MX" sz="1050">
                        <a:effectLst/>
                        <a:latin typeface="Calibri"/>
                        <a:ea typeface="Calibri"/>
                        <a:cs typeface="Times New Roman"/>
                      </a:endParaRPr>
                    </a:p>
                  </a:txBody>
                  <a:tcPr marL="44450" marR="44450" marT="0" marB="0" anchor="ctr"/>
                </a:tc>
              </a:tr>
              <a:tr h="438150">
                <a:tc>
                  <a:txBody>
                    <a:bodyPr/>
                    <a:lstStyle/>
                    <a:p>
                      <a:pPr algn="just">
                        <a:lnSpc>
                          <a:spcPct val="115000"/>
                        </a:lnSpc>
                        <a:spcAft>
                          <a:spcPts val="0"/>
                        </a:spcAft>
                      </a:pPr>
                      <a:r>
                        <a:rPr lang="es-MX" sz="1050">
                          <a:effectLst/>
                        </a:rPr>
                        <a:t>Fondo de Aportaciones para la Infraestructura Social Municipal</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61,662,563.07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r>
              <a:tr h="723900">
                <a:tc>
                  <a:txBody>
                    <a:bodyPr/>
                    <a:lstStyle/>
                    <a:p>
                      <a:pPr algn="just">
                        <a:lnSpc>
                          <a:spcPct val="115000"/>
                        </a:lnSpc>
                        <a:spcAft>
                          <a:spcPts val="0"/>
                        </a:spcAft>
                      </a:pPr>
                      <a:r>
                        <a:rPr lang="es-MX" sz="1050">
                          <a:effectLst/>
                        </a:rPr>
                        <a:t>Fondo de Aportaciones para el Fortalecimiento de los Municipios y de las Demarcaciones Territoriales del D.F.</a:t>
                      </a:r>
                      <a:endParaRPr lang="es-MX"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361,505,415.93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dirty="0">
                          <a:effectLst/>
                        </a:rPr>
                        <a:t>                -   </a:t>
                      </a:r>
                      <a:endParaRPr lang="es-MX" sz="105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MX" sz="1050">
                          <a:effectLst/>
                        </a:rPr>
                        <a:t>Totales</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$ 423,167,979.00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a:effectLst/>
                        </a:rPr>
                        <a:t> $     -   </a:t>
                      </a:r>
                      <a:endParaRPr lang="es-MX" sz="105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50" dirty="0">
                          <a:effectLst/>
                        </a:rPr>
                        <a:t> $      -   </a:t>
                      </a:r>
                      <a:endParaRPr lang="es-MX" sz="105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23127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MONTO DE ADQUISICIONES </a:t>
            </a:r>
            <a:br>
              <a:rPr lang="es-MX" dirty="0" smtClean="0"/>
            </a:br>
            <a:r>
              <a:rPr lang="es-MX" dirty="0" smtClean="0"/>
              <a:t>Y OBRAS PÚBLICAS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51425471"/>
              </p:ext>
            </p:extLst>
          </p:nvPr>
        </p:nvGraphicFramePr>
        <p:xfrm>
          <a:off x="467544" y="3789040"/>
          <a:ext cx="8229600" cy="2506218"/>
        </p:xfrm>
        <a:graphic>
          <a:graphicData uri="http://schemas.openxmlformats.org/drawingml/2006/table">
            <a:tbl>
              <a:tblPr firstRow="1" firstCol="1" bandRow="1">
                <a:tableStyleId>{F5AB1C69-6EDB-4FF4-983F-18BD219EF322}</a:tableStyleId>
              </a:tblPr>
              <a:tblGrid>
                <a:gridCol w="4093403"/>
                <a:gridCol w="2119945"/>
                <a:gridCol w="2016252"/>
              </a:tblGrid>
              <a:tr h="184150">
                <a:tc gridSpan="3">
                  <a:txBody>
                    <a:bodyPr/>
                    <a:lstStyle/>
                    <a:p>
                      <a:pPr algn="ctr">
                        <a:lnSpc>
                          <a:spcPct val="115000"/>
                        </a:lnSpc>
                        <a:spcAft>
                          <a:spcPts val="0"/>
                        </a:spcAft>
                      </a:pPr>
                      <a:r>
                        <a:rPr lang="es-MX" sz="1100" dirty="0">
                          <a:effectLst/>
                        </a:rPr>
                        <a:t>OBRAS PÚBLICAS</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80645">
                <a:tc rowSpan="2">
                  <a:txBody>
                    <a:bodyPr/>
                    <a:lstStyle/>
                    <a:p>
                      <a:pPr algn="ctr">
                        <a:lnSpc>
                          <a:spcPct val="115000"/>
                        </a:lnSpc>
                        <a:spcAft>
                          <a:spcPts val="0"/>
                        </a:spcAft>
                      </a:pPr>
                      <a:r>
                        <a:rPr lang="es-MX" sz="1100">
                          <a:effectLst/>
                        </a:rPr>
                        <a:t>MODALIDAD</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a:effectLst/>
                        </a:rPr>
                        <a:t>EN UNIDAD DE CUENTA DEL ESTADO DE COAHUILA DE ZARAGOZA</a:t>
                      </a:r>
                      <a:endParaRPr lang="es-MX" sz="1100">
                        <a:effectLst/>
                        <a:latin typeface="Calibri"/>
                        <a:ea typeface="Calibri"/>
                        <a:cs typeface="Times New Roman"/>
                      </a:endParaRPr>
                    </a:p>
                  </a:txBody>
                  <a:tcPr marL="44450" marR="44450" marT="0" marB="0" anchor="ctr"/>
                </a:tc>
                <a:tc hMerge="1">
                  <a:txBody>
                    <a:bodyPr/>
                    <a:lstStyle/>
                    <a:p>
                      <a:endParaRPr lang="es-MX"/>
                    </a:p>
                  </a:txBody>
                  <a:tcPr/>
                </a:tc>
              </a:tr>
              <a:tr h="67945">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55245">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53,550</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Adjudicación Directa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13,300</a:t>
                      </a:r>
                      <a:endParaRPr lang="es-MX" sz="1100">
                        <a:effectLst/>
                        <a:latin typeface="Calibri"/>
                        <a:ea typeface="Calibri"/>
                        <a:cs typeface="Times New Roman"/>
                      </a:endParaRPr>
                    </a:p>
                  </a:txBody>
                  <a:tcPr marL="44450" marR="44450" marT="0" marB="0" anchor="ctr"/>
                </a:tc>
              </a:tr>
              <a:tr h="184150">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r>
              <a:tr h="27305">
                <a:tc gridSpan="3">
                  <a:txBody>
                    <a:bodyPr/>
                    <a:lstStyle/>
                    <a:p>
                      <a:pPr algn="ctr">
                        <a:lnSpc>
                          <a:spcPct val="115000"/>
                        </a:lnSpc>
                        <a:spcAft>
                          <a:spcPts val="0"/>
                        </a:spcAft>
                      </a:pPr>
                      <a:r>
                        <a:rPr lang="es-MX" sz="1100">
                          <a:effectLst/>
                        </a:rPr>
                        <a:t>SERVICIOS RELACIONADOS CON LAS OBRAS PÚBLICAS</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97790">
                <a:tc rowSpan="2">
                  <a:txBody>
                    <a:bodyPr/>
                    <a:lstStyle/>
                    <a:p>
                      <a:pPr algn="ctr">
                        <a:lnSpc>
                          <a:spcPct val="115000"/>
                        </a:lnSpc>
                        <a:spcAft>
                          <a:spcPts val="0"/>
                        </a:spcAft>
                      </a:pPr>
                      <a:r>
                        <a:rPr lang="es-MX" sz="1100">
                          <a:effectLst/>
                        </a:rPr>
                        <a:t>MODALIDAD</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a:effectLst/>
                        </a:rPr>
                        <a:t>EN UNIDAD DE CUENTA DEL ESTADO DE COAHUILA DE ZARAGOZA </a:t>
                      </a:r>
                      <a:endParaRPr lang="es-MX" sz="1100">
                        <a:effectLst/>
                        <a:latin typeface="Calibri"/>
                        <a:ea typeface="Calibri"/>
                        <a:cs typeface="Times New Roman"/>
                      </a:endParaRPr>
                    </a:p>
                  </a:txBody>
                  <a:tcPr marL="44450" marR="44450" marT="0" marB="0" anchor="ctr"/>
                </a:tc>
                <a:tc hMerge="1">
                  <a:txBody>
                    <a:bodyPr/>
                    <a:lstStyle/>
                    <a:p>
                      <a:endParaRPr lang="es-MX"/>
                    </a:p>
                  </a:txBody>
                  <a:tcPr/>
                </a:tc>
              </a:tr>
              <a:tr h="184150">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87630">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4,464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17,853</a:t>
                      </a:r>
                      <a:endParaRPr lang="es-MX" sz="1100">
                        <a:effectLst/>
                        <a:latin typeface="Calibri"/>
                        <a:ea typeface="Calibri"/>
                        <a:cs typeface="Times New Roman"/>
                      </a:endParaRPr>
                    </a:p>
                  </a:txBody>
                  <a:tcPr marL="44450" marR="44450" marT="0" marB="0" anchor="ctr"/>
                </a:tc>
              </a:tr>
              <a:tr h="27305">
                <a:tc>
                  <a:txBody>
                    <a:bodyPr/>
                    <a:lstStyle/>
                    <a:p>
                      <a:pPr>
                        <a:lnSpc>
                          <a:spcPct val="115000"/>
                        </a:lnSpc>
                        <a:spcAft>
                          <a:spcPts val="0"/>
                        </a:spcAft>
                      </a:pPr>
                      <a:r>
                        <a:rPr lang="es-MX" sz="1100" dirty="0">
                          <a:effectLst/>
                        </a:rPr>
                        <a:t>Adjudicación Directa</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effectLst/>
                        </a:rPr>
                        <a:t>4,463</a:t>
                      </a:r>
                      <a:endParaRPr lang="es-MX" sz="1100" dirty="0">
                        <a:effectLst/>
                        <a:latin typeface="Calibri"/>
                        <a:ea typeface="Calibri"/>
                        <a:cs typeface="Times New Roman"/>
                      </a:endParaRPr>
                    </a:p>
                  </a:txBody>
                  <a:tcPr marL="44450" marR="44450" marT="0" marB="0" anchor="ctr"/>
                </a:tc>
              </a:tr>
            </a:tbl>
          </a:graphicData>
        </a:graphic>
      </p:graphicFrame>
      <p:sp>
        <p:nvSpPr>
          <p:cNvPr id="5" name="4 CuadroTexto"/>
          <p:cNvSpPr txBox="1"/>
          <p:nvPr/>
        </p:nvSpPr>
        <p:spPr>
          <a:xfrm>
            <a:off x="467544" y="1628800"/>
            <a:ext cx="8208912" cy="2031325"/>
          </a:xfrm>
          <a:prstGeom prst="rect">
            <a:avLst/>
          </a:prstGeom>
          <a:noFill/>
        </p:spPr>
        <p:txBody>
          <a:bodyPr wrap="square" rtlCol="0">
            <a:spAutoFit/>
          </a:bodyPr>
          <a:lstStyle/>
          <a:p>
            <a:r>
              <a:rPr lang="es-MX" dirty="0"/>
              <a:t>De conformidad con lo establecido en los artículos 201 del Código Municipal para el Estado de Coahuila de Zaragoza, el 42 de la Ley de Obras Públicas y Servicios Relacionados con las mismas para el Estado de Coahuila de Zaragoza y el artículo segundo transitorio de la Ley de la Unidad de Cuenta del Estado de Coahuila de Zaragoza, los montos máximos de contratación por adjudicación directa, por invitación restringida y por licitación pública, durante el ejercicio fiscal de 2017, se sujetarán a los siguientes lineamientos:</a:t>
            </a:r>
          </a:p>
        </p:txBody>
      </p:sp>
    </p:spTree>
    <p:extLst>
      <p:ext uri="{BB962C8B-B14F-4D97-AF65-F5344CB8AC3E}">
        <p14:creationId xmlns:p14="http://schemas.microsoft.com/office/powerpoint/2010/main" val="128293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PROGRAMÁTICA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04784079"/>
              </p:ext>
            </p:extLst>
          </p:nvPr>
        </p:nvGraphicFramePr>
        <p:xfrm>
          <a:off x="486565" y="1600199"/>
          <a:ext cx="8170869" cy="4947113"/>
        </p:xfrm>
        <a:graphic>
          <a:graphicData uri="http://schemas.openxmlformats.org/drawingml/2006/table">
            <a:tbl>
              <a:tblPr>
                <a:tableStyleId>{284E427A-3D55-4303-BF80-6455036E1DE7}</a:tableStyleId>
              </a:tblPr>
              <a:tblGrid>
                <a:gridCol w="965227"/>
                <a:gridCol w="1608040"/>
                <a:gridCol w="2808312"/>
                <a:gridCol w="1368152"/>
                <a:gridCol w="1421138"/>
              </a:tblGrid>
              <a:tr h="253454">
                <a:tc>
                  <a:txBody>
                    <a:bodyPr/>
                    <a:lstStyle/>
                    <a:p>
                      <a:pPr algn="ctr" fontAlgn="ctr"/>
                      <a:r>
                        <a:rPr lang="es-MX" sz="1500" u="none" strike="noStrike" dirty="0">
                          <a:effectLst/>
                        </a:rPr>
                        <a:t>EJE</a:t>
                      </a:r>
                      <a:endParaRPr lang="es-MX" sz="1500" b="1" i="0" u="none" strike="noStrike" dirty="0">
                        <a:solidFill>
                          <a:srgbClr val="F2F2F2"/>
                        </a:solidFill>
                        <a:effectLst/>
                        <a:latin typeface="Calibri"/>
                      </a:endParaRPr>
                    </a:p>
                  </a:txBody>
                  <a:tcPr marL="9052" marR="9052" marT="9052" marB="0" anchor="ctr"/>
                </a:tc>
                <a:tc>
                  <a:txBody>
                    <a:bodyPr/>
                    <a:lstStyle/>
                    <a:p>
                      <a:pPr algn="ctr" fontAlgn="ctr"/>
                      <a:r>
                        <a:rPr lang="es-MX" sz="1500" u="none" strike="noStrike">
                          <a:effectLst/>
                        </a:rPr>
                        <a:t>PROGRAMA</a:t>
                      </a:r>
                      <a:endParaRPr lang="es-MX" sz="1500" b="1" i="0" u="none" strike="noStrike">
                        <a:solidFill>
                          <a:srgbClr val="F2F2F2"/>
                        </a:solidFill>
                        <a:effectLst/>
                        <a:latin typeface="Calibri"/>
                      </a:endParaRPr>
                    </a:p>
                  </a:txBody>
                  <a:tcPr marL="9052" marR="9052" marT="9052" marB="0" anchor="ctr"/>
                </a:tc>
                <a:tc>
                  <a:txBody>
                    <a:bodyPr/>
                    <a:lstStyle/>
                    <a:p>
                      <a:pPr algn="ctr" fontAlgn="ctr"/>
                      <a:r>
                        <a:rPr lang="es-MX" sz="1500" u="none" strike="noStrike">
                          <a:solidFill>
                            <a:schemeClr val="tx1"/>
                          </a:solidFill>
                          <a:effectLst/>
                        </a:rPr>
                        <a:t>PROYECTO</a:t>
                      </a:r>
                      <a:endParaRPr lang="es-MX" sz="1500" b="1" i="0" u="none" strike="noStrike">
                        <a:solidFill>
                          <a:schemeClr val="tx1"/>
                        </a:solidFill>
                        <a:effectLst/>
                        <a:latin typeface="Calibri"/>
                      </a:endParaRPr>
                    </a:p>
                  </a:txBody>
                  <a:tcPr marL="9052" marR="9052" marT="9052" marB="0" anchor="ctr"/>
                </a:tc>
                <a:tc>
                  <a:txBody>
                    <a:bodyPr/>
                    <a:lstStyle/>
                    <a:p>
                      <a:pPr algn="ctr" fontAlgn="ctr"/>
                      <a:r>
                        <a:rPr lang="es-MX" sz="1500" u="none" strike="noStrike" dirty="0">
                          <a:solidFill>
                            <a:schemeClr val="tx1"/>
                          </a:solidFill>
                          <a:effectLst/>
                        </a:rPr>
                        <a:t> </a:t>
                      </a:r>
                      <a:r>
                        <a:rPr lang="es-MX" sz="1500" u="none" strike="noStrike" dirty="0" smtClean="0">
                          <a:solidFill>
                            <a:schemeClr val="tx1"/>
                          </a:solidFill>
                          <a:effectLst/>
                        </a:rPr>
                        <a:t>PRESUPUESTO </a:t>
                      </a:r>
                      <a:r>
                        <a:rPr lang="es-MX" sz="1500" u="none" strike="noStrike" dirty="0">
                          <a:solidFill>
                            <a:schemeClr val="tx1"/>
                          </a:solidFill>
                          <a:effectLst/>
                        </a:rPr>
                        <a:t>2017 </a:t>
                      </a:r>
                      <a:endParaRPr lang="es-MX" sz="1500" b="1" i="0" u="none" strike="noStrike" dirty="0">
                        <a:solidFill>
                          <a:schemeClr val="tx1"/>
                        </a:solidFill>
                        <a:effectLst/>
                        <a:latin typeface="Calibri"/>
                      </a:endParaRPr>
                    </a:p>
                  </a:txBody>
                  <a:tcPr marL="9052" marR="9052" marT="9052" marB="0" anchor="ctr"/>
                </a:tc>
                <a:tc>
                  <a:txBody>
                    <a:bodyPr/>
                    <a:lstStyle/>
                    <a:p>
                      <a:pPr algn="ctr" fontAlgn="ctr"/>
                      <a:r>
                        <a:rPr lang="es-MX" sz="1500" b="0" i="0" u="none" strike="noStrike" dirty="0" smtClean="0">
                          <a:solidFill>
                            <a:schemeClr val="tx1"/>
                          </a:solidFill>
                          <a:effectLst/>
                          <a:latin typeface="Calibri"/>
                        </a:rPr>
                        <a:t>AVANCE</a:t>
                      </a:r>
                      <a:r>
                        <a:rPr lang="es-MX" sz="1500" b="0" i="0" u="none" strike="noStrike" baseline="0" dirty="0" smtClean="0">
                          <a:solidFill>
                            <a:schemeClr val="tx1"/>
                          </a:solidFill>
                          <a:effectLst/>
                          <a:latin typeface="Calibri"/>
                        </a:rPr>
                        <a:t> PRIMER TRIMESTRE</a:t>
                      </a:r>
                      <a:endParaRPr lang="es-MX" sz="1500" b="0" i="0" u="none" strike="noStrike" dirty="0">
                        <a:solidFill>
                          <a:schemeClr val="tx1"/>
                        </a:solidFill>
                        <a:effectLst/>
                        <a:latin typeface="Calibri"/>
                      </a:endParaRPr>
                    </a:p>
                  </a:txBody>
                  <a:tcPr marL="9052" marR="9052" marT="9052" marB="0" anchor="ctr"/>
                </a:tc>
              </a:tr>
              <a:tr h="327680">
                <a:tc rowSpan="11">
                  <a:txBody>
                    <a:bodyPr/>
                    <a:lstStyle/>
                    <a:p>
                      <a:pPr algn="ctr" fontAlgn="ctr"/>
                      <a:r>
                        <a:rPr lang="es-MX" sz="1000" u="none" strike="noStrike">
                          <a:effectLst/>
                        </a:rPr>
                        <a:t>EJE 1 - BUEN GOBIERNO</a:t>
                      </a:r>
                      <a:endParaRPr lang="es-MX" sz="1000" b="1" i="0" u="none" strike="noStrike">
                        <a:solidFill>
                          <a:srgbClr val="000000"/>
                        </a:solidFill>
                        <a:effectLst/>
                        <a:latin typeface="Calibri"/>
                      </a:endParaRPr>
                    </a:p>
                  </a:txBody>
                  <a:tcPr marL="9052" marR="9052" marT="9052" marB="0" anchor="ctr"/>
                </a:tc>
                <a:tc rowSpan="8">
                  <a:txBody>
                    <a:bodyPr/>
                    <a:lstStyle/>
                    <a:p>
                      <a:pPr algn="l" fontAlgn="ctr"/>
                      <a:r>
                        <a:rPr lang="es-MX" sz="1000" u="none" strike="noStrike">
                          <a:effectLst/>
                        </a:rPr>
                        <a:t>1 GESTIÓN EFICIENTE DE LOS RECURSOS PÚBLICOS</a:t>
                      </a:r>
                      <a:endParaRPr lang="es-MX" sz="1000" b="1"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1 ESTIMULO PAGO PUNTUAL PREDIAL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2,000,000.00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dirty="0">
                          <a:solidFill>
                            <a:schemeClr val="tx1"/>
                          </a:solidFill>
                          <a:effectLst/>
                          <a:latin typeface="Calibri"/>
                        </a:rPr>
                        <a:t> $  </a:t>
                      </a:r>
                      <a:r>
                        <a:rPr lang="es-MX" sz="1100" b="0" i="0" u="none" strike="noStrike" dirty="0" smtClean="0">
                          <a:solidFill>
                            <a:schemeClr val="tx1"/>
                          </a:solidFill>
                          <a:effectLst/>
                          <a:latin typeface="Calibri"/>
                        </a:rPr>
                        <a:t>                               </a:t>
                      </a:r>
                      <a:r>
                        <a:rPr lang="es-MX" sz="1100" b="0" i="0" u="none" strike="noStrike" dirty="0">
                          <a:solidFill>
                            <a:schemeClr val="tx1"/>
                          </a:solidFill>
                          <a:effectLst/>
                          <a:latin typeface="Calibri"/>
                        </a:rPr>
                        <a:t>-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 ADMINISTRACIÓN EFICAZ DE SERVICIOS PERSONALES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312,876,596.46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151,360,251.93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 ADMINISTRACIÓN EFICAZ DE MATERIALES Y SUMINISTROS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19,443,644.86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9,040,983.54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 ADMINISTRACIÓN EFICAZ DE SERVICIOS GENERALES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165,106,718.35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58,109,092.27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dirty="0">
                          <a:effectLst/>
                        </a:rPr>
                        <a:t> 5 MOBILIARIO, VEHICULOS Y BIENES INFORMATICOS </a:t>
                      </a:r>
                      <a:endParaRPr lang="es-MX" sz="1000" b="0" i="0" u="none" strike="noStrike" dirty="0">
                        <a:solidFill>
                          <a:srgbClr val="000000"/>
                        </a:solidFill>
                        <a:effectLst/>
                        <a:latin typeface="Calibri"/>
                      </a:endParaRPr>
                    </a:p>
                  </a:txBody>
                  <a:tcPr marL="9052" marR="9052" marT="9052" marB="0" anchor="ctr"/>
                </a:tc>
                <a:tc>
                  <a:txBody>
                    <a:bodyPr/>
                    <a:lstStyle/>
                    <a:p>
                      <a:pPr algn="l" fontAlgn="ctr"/>
                      <a:r>
                        <a:rPr lang="es-MX" sz="1000" u="none" strike="noStrike">
                          <a:effectLst/>
                        </a:rPr>
                        <a:t> $                      409,742.90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3,146,676.70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 PAGO DE DEUDA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30,000,000.00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5,323,292.43 </a:t>
                      </a:r>
                    </a:p>
                  </a:txBody>
                  <a:tcPr marL="9525" marR="9525" marT="9525" marB="0" anchor="ctr"/>
                </a:tc>
              </a:tr>
              <a:tr h="362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 AGENDA PÚBLICA PARA LA GOBERNABILIDAD Y GOBERNANZA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1,916,349.53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629,571.67 </a:t>
                      </a:r>
                    </a:p>
                  </a:txBody>
                  <a:tcPr marL="9525" marR="9525" marT="9525" marB="0" anchor="ctr"/>
                </a:tc>
              </a:tr>
              <a:tr h="32768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8 JUSTICIA Y MEDIACIÓN PARA LA ARMONÍA COMUNITARIA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1,237,103.78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191,805.74 </a:t>
                      </a:r>
                    </a:p>
                  </a:txBody>
                  <a:tcPr marL="9525" marR="9525" marT="9525" marB="0" anchor="ctr"/>
                </a:tc>
              </a:tr>
              <a:tr h="362077">
                <a:tc vMerge="1">
                  <a:txBody>
                    <a:bodyPr/>
                    <a:lstStyle/>
                    <a:p>
                      <a:endParaRPr lang="es-MX"/>
                    </a:p>
                  </a:txBody>
                  <a:tcPr/>
                </a:tc>
                <a:tc>
                  <a:txBody>
                    <a:bodyPr/>
                    <a:lstStyle/>
                    <a:p>
                      <a:pPr algn="l" fontAlgn="ctr"/>
                      <a:r>
                        <a:rPr lang="es-MX" sz="1000" u="none" strike="noStrike">
                          <a:effectLst/>
                        </a:rPr>
                        <a:t>2 GESTIÓN INTEGRAL DE LA CALIDAD Y MEJORA REGULATORIA</a:t>
                      </a:r>
                      <a:endParaRPr lang="es-MX" sz="1000" b="1"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9 SISTEMA DE GESTIÓN DE LA CALIDAD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1,303,679.32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8,041.50 </a:t>
                      </a:r>
                    </a:p>
                  </a:txBody>
                  <a:tcPr marL="9525" marR="9525" marT="9525" marB="0" anchor="ctr"/>
                </a:tc>
              </a:tr>
              <a:tr h="362077">
                <a:tc vMerge="1">
                  <a:txBody>
                    <a:bodyPr/>
                    <a:lstStyle/>
                    <a:p>
                      <a:endParaRPr lang="es-MX"/>
                    </a:p>
                  </a:txBody>
                  <a:tcPr/>
                </a:tc>
                <a:tc>
                  <a:txBody>
                    <a:bodyPr/>
                    <a:lstStyle/>
                    <a:p>
                      <a:pPr algn="l" fontAlgn="ctr"/>
                      <a:r>
                        <a:rPr lang="es-MX" sz="1000" u="none" strike="noStrike">
                          <a:effectLst/>
                        </a:rPr>
                        <a:t>3 MODERNIZACIÓN DEL ARCHIVO HISTÓRICO</a:t>
                      </a:r>
                      <a:endParaRPr lang="es-MX" sz="1000" b="1"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10 PLATAFORMA DIGITAL DEL ARCHIVO HISTÓRICO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327,422.89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a:solidFill>
                            <a:schemeClr val="tx1"/>
                          </a:solidFill>
                          <a:effectLst/>
                          <a:latin typeface="Calibri"/>
                        </a:rPr>
                        <a:t> $               91,543.05 </a:t>
                      </a:r>
                    </a:p>
                  </a:txBody>
                  <a:tcPr marL="9525" marR="9525" marT="9525" marB="0" anchor="ctr"/>
                </a:tc>
              </a:tr>
              <a:tr h="362077">
                <a:tc vMerge="1">
                  <a:txBody>
                    <a:bodyPr/>
                    <a:lstStyle/>
                    <a:p>
                      <a:endParaRPr lang="es-MX"/>
                    </a:p>
                  </a:txBody>
                  <a:tcPr/>
                </a:tc>
                <a:tc>
                  <a:txBody>
                    <a:bodyPr/>
                    <a:lstStyle/>
                    <a:p>
                      <a:pPr algn="l" fontAlgn="ctr"/>
                      <a:r>
                        <a:rPr lang="es-MX" sz="1000" u="none" strike="noStrike">
                          <a:effectLst/>
                        </a:rPr>
                        <a:t>4 PROGRAMA DE GOBIERNO MUNICIPAL CERCANO Y VINCULADO</a:t>
                      </a:r>
                      <a:endParaRPr lang="es-MX" sz="1000" b="1"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11 NOS VEMOS EL MIERCOLES EN TU COLONIA </a:t>
                      </a:r>
                      <a:endParaRPr lang="es-MX" sz="1000" b="0" i="0" u="none" strike="noStrike">
                        <a:solidFill>
                          <a:srgbClr val="000000"/>
                        </a:solidFill>
                        <a:effectLst/>
                        <a:latin typeface="Calibri"/>
                      </a:endParaRPr>
                    </a:p>
                  </a:txBody>
                  <a:tcPr marL="9052" marR="9052" marT="9052" marB="0" anchor="ctr"/>
                </a:tc>
                <a:tc>
                  <a:txBody>
                    <a:bodyPr/>
                    <a:lstStyle/>
                    <a:p>
                      <a:pPr algn="l" fontAlgn="ctr"/>
                      <a:r>
                        <a:rPr lang="es-MX" sz="1000" u="none" strike="noStrike">
                          <a:effectLst/>
                        </a:rPr>
                        <a:t> $                      284,977.96 </a:t>
                      </a:r>
                      <a:endParaRPr lang="es-MX" sz="1000" b="0" i="0" u="none" strike="noStrike">
                        <a:solidFill>
                          <a:srgbClr val="000000"/>
                        </a:solidFill>
                        <a:effectLst/>
                        <a:latin typeface="Calibri"/>
                      </a:endParaRPr>
                    </a:p>
                  </a:txBody>
                  <a:tcPr marL="9052" marR="9052" marT="9052" marB="0" anchor="ctr"/>
                </a:tc>
                <a:tc>
                  <a:txBody>
                    <a:bodyPr/>
                    <a:lstStyle/>
                    <a:p>
                      <a:pPr algn="r" fontAlgn="ctr"/>
                      <a:r>
                        <a:rPr lang="es-MX" sz="1100" b="0" i="0" u="none" strike="noStrike" dirty="0">
                          <a:solidFill>
                            <a:schemeClr val="tx1"/>
                          </a:solidFill>
                          <a:effectLst/>
                          <a:latin typeface="Calibri"/>
                        </a:rPr>
                        <a:t> $                  4,142.70 </a:t>
                      </a:r>
                    </a:p>
                  </a:txBody>
                  <a:tcPr marL="9525" marR="9525" marT="9525" marB="0" anchor="ctr"/>
                </a:tc>
              </a:tr>
              <a:tr h="530443">
                <a:tc>
                  <a:txBody>
                    <a:bodyPr/>
                    <a:lstStyle/>
                    <a:p>
                      <a:pPr algn="ctr" fontAlgn="ctr"/>
                      <a:endParaRPr lang="es-MX" sz="1000" b="1" i="0" u="none" strike="noStrike">
                        <a:solidFill>
                          <a:srgbClr val="000000"/>
                        </a:solidFill>
                        <a:effectLst/>
                        <a:latin typeface="Calibri"/>
                      </a:endParaRPr>
                    </a:p>
                  </a:txBody>
                  <a:tcPr marL="9052" marR="9052" marT="9052" marB="0" anchor="ctr"/>
                </a:tc>
                <a:tc>
                  <a:txBody>
                    <a:bodyPr/>
                    <a:lstStyle/>
                    <a:p>
                      <a:pPr algn="l" fontAlgn="ctr"/>
                      <a:endParaRPr lang="es-MX" sz="1000" b="1" i="0" u="none" strike="noStrike">
                        <a:solidFill>
                          <a:srgbClr val="000000"/>
                        </a:solidFill>
                        <a:effectLst/>
                        <a:latin typeface="Calibri"/>
                      </a:endParaRPr>
                    </a:p>
                  </a:txBody>
                  <a:tcPr marL="9052" marR="9052" marT="9052" marB="0" anchor="ctr"/>
                </a:tc>
                <a:tc>
                  <a:txBody>
                    <a:bodyPr/>
                    <a:lstStyle/>
                    <a:p>
                      <a:pPr algn="ctr" fontAlgn="ctr"/>
                      <a:r>
                        <a:rPr lang="es-MX" sz="1100" u="none" strike="noStrike">
                          <a:effectLst/>
                        </a:rPr>
                        <a:t>TOTAL EJE 1</a:t>
                      </a:r>
                      <a:endParaRPr lang="es-MX" sz="1100" b="1" i="0" u="none" strike="noStrike">
                        <a:solidFill>
                          <a:srgbClr val="F2F2F2"/>
                        </a:solidFill>
                        <a:effectLst/>
                        <a:latin typeface="Calibri"/>
                      </a:endParaRPr>
                    </a:p>
                  </a:txBody>
                  <a:tcPr marL="9052" marR="9052" marT="9052" marB="0" anchor="ctr"/>
                </a:tc>
                <a:tc>
                  <a:txBody>
                    <a:bodyPr/>
                    <a:lstStyle/>
                    <a:p>
                      <a:pPr algn="ctr" fontAlgn="ctr"/>
                      <a:r>
                        <a:rPr lang="es-MX" sz="1100" u="none" strike="noStrike" dirty="0">
                          <a:effectLst/>
                        </a:rPr>
                        <a:t> $       534,906,236.03 </a:t>
                      </a:r>
                      <a:endParaRPr lang="es-MX" sz="1100" b="1" i="0" u="none" strike="noStrike" dirty="0">
                        <a:solidFill>
                          <a:srgbClr val="F2F2F2"/>
                        </a:solidFill>
                        <a:effectLst/>
                        <a:latin typeface="Calibri"/>
                      </a:endParaRPr>
                    </a:p>
                  </a:txBody>
                  <a:tcPr marL="9052" marR="9052" marT="9052" marB="0" anchor="ctr"/>
                </a:tc>
                <a:tc>
                  <a:txBody>
                    <a:bodyPr/>
                    <a:lstStyle/>
                    <a:p>
                      <a:pPr algn="ctr" fontAlgn="ctr"/>
                      <a:r>
                        <a:rPr lang="es-MX" sz="1100" b="0" i="0" u="none" strike="noStrike" dirty="0">
                          <a:solidFill>
                            <a:schemeClr val="tx1"/>
                          </a:solidFill>
                          <a:effectLst/>
                          <a:latin typeface="Calibri"/>
                        </a:rPr>
                        <a:t> </a:t>
                      </a:r>
                      <a:r>
                        <a:rPr lang="es-MX" sz="1100" b="0" i="0" u="none" strike="noStrike" dirty="0" smtClean="0">
                          <a:solidFill>
                            <a:schemeClr val="tx1"/>
                          </a:solidFill>
                          <a:effectLst/>
                          <a:latin typeface="Calibri"/>
                        </a:rPr>
                        <a:t>$         227,905,401.53 </a:t>
                      </a:r>
                      <a:endParaRPr lang="es-MX" sz="1100" b="0" i="0" u="none" strike="noStrike" dirty="0">
                        <a:solidFill>
                          <a:schemeClr val="tx1"/>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5335198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GLOSARIO</a:t>
            </a:r>
            <a:endParaRPr lang="es-MX" dirty="0"/>
          </a:p>
        </p:txBody>
      </p:sp>
      <p:sp>
        <p:nvSpPr>
          <p:cNvPr id="3" name="2 Marcador de contenido"/>
          <p:cNvSpPr>
            <a:spLocks noGrp="1"/>
          </p:cNvSpPr>
          <p:nvPr>
            <p:ph idx="1"/>
          </p:nvPr>
        </p:nvSpPr>
        <p:spPr/>
        <p:txBody>
          <a:bodyPr>
            <a:normAutofit fontScale="47500" lnSpcReduction="20000"/>
          </a:bodyPr>
          <a:lstStyle/>
          <a:p>
            <a:pPr lvl="0" algn="just"/>
            <a:r>
              <a:rPr lang="es-MX" b="1" dirty="0"/>
              <a:t>Adquisiciones públicas: </a:t>
            </a:r>
            <a:r>
              <a:rPr lang="es-MX" dirty="0"/>
              <a:t>toda clase de convenios o contratos, cualquiera que sea su denominación legal, que el municipio, sus dependencias o entidades celebren para la compra de insumos, materiales, mercancías, materias primas y bienes muebles que tengan por objeto cubrir las necesidades comunes de las dependencias de la Administración Pública Municipal, así como aquellos bienes necesarios para la realización de funciones específicas.</a:t>
            </a:r>
          </a:p>
          <a:p>
            <a:pPr algn="just"/>
            <a:endParaRPr lang="es-MX" dirty="0"/>
          </a:p>
          <a:p>
            <a:pPr lvl="0" algn="just"/>
            <a:r>
              <a:rPr lang="es-MX" b="1" dirty="0"/>
              <a:t>Ahorro presupuestario: </a:t>
            </a:r>
            <a:r>
              <a:rPr lang="es-MX" dirty="0"/>
              <a:t>los remanentes de recursos del presupuesto modificado una vez que se hayan cumplido las metas establecidas.</a:t>
            </a:r>
          </a:p>
          <a:p>
            <a:pPr marL="0" indent="0" algn="just">
              <a:buNone/>
            </a:pPr>
            <a:r>
              <a:rPr lang="es-MX" b="1" dirty="0"/>
              <a:t> </a:t>
            </a:r>
            <a:endParaRPr lang="es-MX" dirty="0"/>
          </a:p>
          <a:p>
            <a:pPr lvl="0" algn="just"/>
            <a:r>
              <a:rPr lang="es-MX" b="1" dirty="0"/>
              <a:t>Ayuntamiento:</a:t>
            </a:r>
            <a:r>
              <a:rPr lang="es-MX" dirty="0"/>
              <a:t> constituye la autoridad máxima en el municipio, es independiente, y no habrá autoridad intermedia entre éste y el Gobierno del Estado. Como cuerpo colegiado, tiene carácter deliberante, decisorio, y representante del Municipio.</a:t>
            </a:r>
          </a:p>
          <a:p>
            <a:pPr marL="0" indent="0" algn="just">
              <a:buNone/>
            </a:pPr>
            <a:r>
              <a:rPr lang="es-MX" dirty="0"/>
              <a:t> </a:t>
            </a:r>
          </a:p>
          <a:p>
            <a:pPr lvl="0" algn="just"/>
            <a:r>
              <a:rPr lang="es-MX" b="1" dirty="0"/>
              <a:t>Clasificación Administrativa:</a:t>
            </a:r>
            <a:r>
              <a:rPr lang="es-MX" dirty="0"/>
              <a:t> clasificación presupuestal que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Esta clasificación además permite delimitar con precisión el ámbito de Sector Público de cada orden de gobierno y por ende los alcances de su probable responsabilidad fiscal y cuasi fiscal. </a:t>
            </a:r>
          </a:p>
        </p:txBody>
      </p:sp>
    </p:spTree>
    <p:extLst>
      <p:ext uri="{BB962C8B-B14F-4D97-AF65-F5344CB8AC3E}">
        <p14:creationId xmlns:p14="http://schemas.microsoft.com/office/powerpoint/2010/main" val="38358426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04656"/>
          </a:xfrm>
        </p:spPr>
        <p:txBody>
          <a:bodyPr>
            <a:normAutofit fontScale="47500" lnSpcReduction="20000"/>
          </a:bodyPr>
          <a:lstStyle/>
          <a:p>
            <a:pPr lvl="0" algn="just"/>
            <a:r>
              <a:rPr lang="es-MX" b="1" dirty="0"/>
              <a:t>Clasificación Económica:</a:t>
            </a:r>
            <a:r>
              <a:rPr lang="es-MX" dirty="0"/>
              <a:t> clasificación presupuestal de las transacciones de los entes públicos que permite ordenar a éstas de acuerdo con su naturaleza económica, con el propósito general de analizar y evaluar el impacto de la política y gestión fiscal y sus componentes sobre la economía en general. </a:t>
            </a:r>
          </a:p>
          <a:p>
            <a:pPr marL="0" indent="0" algn="just">
              <a:buNone/>
            </a:pPr>
            <a:r>
              <a:rPr lang="es-MX" dirty="0"/>
              <a:t> </a:t>
            </a:r>
          </a:p>
          <a:p>
            <a:pPr lvl="0" algn="just"/>
            <a:r>
              <a:rPr lang="es-MX" b="1" dirty="0"/>
              <a:t>Clasificación Funcional del Gasto:</a:t>
            </a:r>
            <a:r>
              <a:rPr lang="es-MX" dirty="0"/>
              <a:t> clasificación presupuestal que agrupa los gastos según los propósitos u objetivos socioeconómicos que persiguen los diferentes entes públicos. </a:t>
            </a:r>
          </a:p>
          <a:p>
            <a:pPr marL="0" indent="0" algn="just">
              <a:buNone/>
            </a:pPr>
            <a:r>
              <a:rPr lang="es-MX" dirty="0"/>
              <a:t> </a:t>
            </a:r>
          </a:p>
          <a:p>
            <a:pPr lvl="0" algn="just"/>
            <a:r>
              <a:rPr lang="es-MX" b="1" dirty="0"/>
              <a:t>Clasificación por Fuente de Financiamiento:</a:t>
            </a:r>
            <a:r>
              <a:rPr lang="es-MX" dirty="0"/>
              <a:t> clasificación presupuestal que consiste en presentar los gastos públicos según los agregados genéricos de los recursos empleados para su financiamiento. </a:t>
            </a:r>
          </a:p>
          <a:p>
            <a:pPr algn="just"/>
            <a:r>
              <a:rPr lang="es-MX" dirty="0"/>
              <a:t> </a:t>
            </a:r>
          </a:p>
          <a:p>
            <a:pPr lvl="0" algn="just"/>
            <a:r>
              <a:rPr lang="es-MX" dirty="0"/>
              <a:t>Esta clasificación permite identificar las fuentes u orígenes de los ingresos que financian los egresos y precisar la orientación específica de cada fuente a efecto de controlar su aplicación.</a:t>
            </a:r>
          </a:p>
          <a:p>
            <a:pPr algn="just"/>
            <a:endParaRPr lang="es-MX" dirty="0"/>
          </a:p>
          <a:p>
            <a:pPr lvl="0" algn="just"/>
            <a:r>
              <a:rPr lang="es-MX" b="1" dirty="0"/>
              <a:t>Clasificador por Objeto del Gasto: </a:t>
            </a:r>
            <a:r>
              <a:rPr lang="es-MX" dirty="0"/>
              <a:t>reúne en forma sistemática y homogénea todos los conceptos de gastos descritos. En ese orden, se constituye en un elemento fundamental del sistema general de cuentas donde cada componente destaca aspectos concretos del presupuesto y suministra información que atiende a necesidades diferentes pero enlazadas, permitiendo el vínculo con la contabilidad</a:t>
            </a:r>
            <a:r>
              <a:rPr lang="es-MX" dirty="0" smtClean="0"/>
              <a:t>.</a:t>
            </a:r>
          </a:p>
          <a:p>
            <a:pPr lvl="0" algn="just"/>
            <a:endParaRPr lang="es-MX" dirty="0"/>
          </a:p>
          <a:p>
            <a:pPr lvl="0" algn="just"/>
            <a:r>
              <a:rPr lang="es-MX" b="1" dirty="0"/>
              <a:t>Clasificación por Tipo de Gasto:</a:t>
            </a:r>
            <a:r>
              <a:rPr lang="es-MX" dirty="0"/>
              <a:t> clasificación presupuestal que relaciona las transacciones públicas que generan gastos con los grandes agregados de la clasificación económica presentándolos en Corriente, de Capital y Amortización de la deuda y disminución de pasivos. </a:t>
            </a:r>
          </a:p>
          <a:p>
            <a:pPr marL="0" indent="0" algn="just">
              <a:buNone/>
            </a:pPr>
            <a:r>
              <a:rPr lang="es-MX" dirty="0"/>
              <a:t> </a:t>
            </a:r>
          </a:p>
          <a:p>
            <a:pPr lvl="0" algn="just"/>
            <a:r>
              <a:rPr lang="es-MX" b="1" dirty="0"/>
              <a:t>Clasificación Programática: </a:t>
            </a:r>
            <a:r>
              <a:rPr lang="es-MX" dirty="0"/>
              <a:t>clasificación presupuestal que establece la clasificación de los programas presupuestarios de los entes públicos, que permitirá organizar, en forma representativa y homogénea, las asignaciones de recursos de los programas presupuestarios. </a:t>
            </a:r>
            <a:r>
              <a:rPr lang="es-MX" dirty="0" smtClean="0"/>
              <a:t> </a:t>
            </a:r>
            <a:endParaRPr lang="es-MX" dirty="0"/>
          </a:p>
        </p:txBody>
      </p:sp>
    </p:spTree>
    <p:extLst>
      <p:ext uri="{BB962C8B-B14F-4D97-AF65-F5344CB8AC3E}">
        <p14:creationId xmlns:p14="http://schemas.microsoft.com/office/powerpoint/2010/main" val="36002070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76664"/>
          </a:xfrm>
        </p:spPr>
        <p:txBody>
          <a:bodyPr>
            <a:normAutofit fontScale="47500" lnSpcReduction="20000"/>
          </a:bodyPr>
          <a:lstStyle/>
          <a:p>
            <a:pPr marL="0" indent="0" algn="just">
              <a:buNone/>
            </a:pPr>
            <a:r>
              <a:rPr lang="es-MX" dirty="0"/>
              <a:t> </a:t>
            </a:r>
          </a:p>
          <a:p>
            <a:pPr lvl="0" algn="just"/>
            <a:r>
              <a:rPr lang="es-MX" b="1" dirty="0"/>
              <a:t>Déficit Presupuestario:</a:t>
            </a:r>
            <a:r>
              <a:rPr lang="es-MX" dirty="0"/>
              <a:t> el financiamiento que cubre la diferencia entre los montos previstos en la Ley de Ingresos Municipal y el Presupuesto de Egresos Municipal.</a:t>
            </a:r>
          </a:p>
          <a:p>
            <a:pPr marL="0" indent="0" algn="just">
              <a:buNone/>
            </a:pPr>
            <a:r>
              <a:rPr lang="es-MX" dirty="0"/>
              <a:t> </a:t>
            </a:r>
          </a:p>
          <a:p>
            <a:pPr lvl="0" algn="just"/>
            <a:r>
              <a:rPr lang="es-MX" b="1" dirty="0"/>
              <a:t>Deuda Pública:</a:t>
            </a:r>
            <a:r>
              <a:rPr lang="es-MX" dirty="0"/>
              <a:t> las obligaciones de pasivo, directas o contingentes, derivadas de financiamientos a cargo del gobierno municipal, en términos de las disposiciones legales aplicables, sin perjuicio de que dichas obligaciones tengan como propósito operaciones de canje o refinanciamiento.</a:t>
            </a:r>
          </a:p>
          <a:p>
            <a:pPr algn="just"/>
            <a:endParaRPr lang="es-MX" dirty="0"/>
          </a:p>
          <a:p>
            <a:pPr lvl="0" algn="just"/>
            <a:r>
              <a:rPr lang="es-MX" b="1" dirty="0"/>
              <a:t>Deuda Pública Municipal: </a:t>
            </a:r>
            <a:r>
              <a:rPr lang="es-MX" dirty="0"/>
              <a:t>la que contraigan los municipios, por conducto de sus ayuntamientos, como responsables directos o como garantes, avalistas, deudores solidarios, subsidiarios o sustitutos de las entidades de la administración pública paramunicipal a su cargo</a:t>
            </a:r>
            <a:r>
              <a:rPr lang="es-MX" dirty="0" smtClean="0"/>
              <a:t>.</a:t>
            </a:r>
          </a:p>
          <a:p>
            <a:pPr lvl="0" algn="just"/>
            <a:endParaRPr lang="es-MX" dirty="0"/>
          </a:p>
          <a:p>
            <a:pPr lvl="0" algn="just"/>
            <a:r>
              <a:rPr lang="es-MX" b="1" dirty="0"/>
              <a:t>Economías:</a:t>
            </a:r>
            <a:r>
              <a:rPr lang="es-MX" dirty="0"/>
              <a:t> los remanentes de recursos no devengados del presupuesto modificado.</a:t>
            </a:r>
          </a:p>
          <a:p>
            <a:pPr marL="0" indent="0" algn="just">
              <a:buNone/>
            </a:pPr>
            <a:r>
              <a:rPr lang="es-MX" dirty="0"/>
              <a:t> </a:t>
            </a:r>
          </a:p>
          <a:p>
            <a:pPr lvl="0" algn="just"/>
            <a:r>
              <a:rPr lang="es-MX" b="1" dirty="0"/>
              <a:t>Gasto Aprobado:</a:t>
            </a:r>
            <a:r>
              <a:rPr lang="es-MX" dirty="0"/>
              <a:t> es el que refleja las asignaciones presupuestarias anuales comprometidas en el Presupuesto de Egresos.</a:t>
            </a:r>
          </a:p>
          <a:p>
            <a:pPr marL="0" lvl="0" indent="0" algn="just">
              <a:buNone/>
            </a:pPr>
            <a:endParaRPr lang="es-MX" dirty="0"/>
          </a:p>
          <a:p>
            <a:pPr lvl="0" algn="just"/>
            <a:r>
              <a:rPr lang="es-MX" b="1" dirty="0"/>
              <a:t>Gasto de Capital:</a:t>
            </a:r>
            <a:r>
              <a:rPr lang="es-MX" dirty="0"/>
              <a:t> son los gastos destinados a la inversión de capital y las transferencias a los otros componentes institucionales del sistema económico que se efectúan para financiar gastos de éstos con tal propósito.</a:t>
            </a:r>
          </a:p>
          <a:p>
            <a:pPr marL="0" indent="0" algn="just">
              <a:buNone/>
            </a:pPr>
            <a:r>
              <a:rPr lang="es-MX" b="1" dirty="0"/>
              <a:t> </a:t>
            </a:r>
            <a:endParaRPr lang="es-MX" dirty="0"/>
          </a:p>
          <a:p>
            <a:pPr lvl="0" algn="just"/>
            <a:r>
              <a:rPr lang="es-MX" b="1" dirty="0"/>
              <a:t>Gasto Corriente:</a:t>
            </a:r>
            <a:r>
              <a:rPr lang="es-MX" dirty="0"/>
              <a:t> son los gastos de consumo y/o de operación, el arrendamiento de la propiedad y las transferencias otorgadas a los otros componentes institucionales del sistema económico para financiar gastos de esas características</a:t>
            </a:r>
            <a:r>
              <a:rPr lang="es-MX" dirty="0" smtClean="0"/>
              <a:t>.</a:t>
            </a:r>
          </a:p>
          <a:p>
            <a:pPr lvl="0" algn="just"/>
            <a:endParaRPr lang="es-MX" dirty="0"/>
          </a:p>
          <a:p>
            <a:pPr lvl="0" algn="just"/>
            <a:endParaRPr lang="es-MX" dirty="0"/>
          </a:p>
        </p:txBody>
      </p:sp>
    </p:spTree>
    <p:extLst>
      <p:ext uri="{BB962C8B-B14F-4D97-AF65-F5344CB8AC3E}">
        <p14:creationId xmlns:p14="http://schemas.microsoft.com/office/powerpoint/2010/main" val="7134902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264696"/>
          </a:xfrm>
        </p:spPr>
        <p:txBody>
          <a:bodyPr>
            <a:noAutofit/>
          </a:bodyPr>
          <a:lstStyle/>
          <a:p>
            <a:pPr marL="0" indent="0" algn="just">
              <a:buNone/>
            </a:pPr>
            <a:r>
              <a:rPr lang="es-MX" sz="1600" dirty="0"/>
              <a:t> </a:t>
            </a:r>
            <a:endParaRPr lang="es-MX" sz="1600" dirty="0" smtClean="0"/>
          </a:p>
          <a:p>
            <a:pPr lvl="0" algn="just"/>
            <a:r>
              <a:rPr lang="es-MX" sz="1600" b="1" dirty="0" smtClean="0"/>
              <a:t>Gasto Devengado:</a:t>
            </a:r>
            <a:r>
              <a:rPr lang="es-MX" sz="1600" dirty="0" smtClean="0"/>
              <a:t> es el momento contable que refleja el reconocimiento de una obligación de pago a favor de terceros por la recepción de conformidad de bienes, servicios y obras oportunamente contratados; así como de las obligaciones que derivan de tratados, leyes, decretos, resoluciones y sentencias definitivas.</a:t>
            </a:r>
          </a:p>
          <a:p>
            <a:pPr lvl="0" algn="just"/>
            <a:endParaRPr lang="es-MX" sz="1600" dirty="0"/>
          </a:p>
          <a:p>
            <a:pPr lvl="0" algn="just"/>
            <a:r>
              <a:rPr lang="es-MX" sz="1600" b="1" dirty="0"/>
              <a:t>Gasto Ejercido:</a:t>
            </a:r>
            <a:r>
              <a:rPr lang="es-MX" sz="1600" dirty="0"/>
              <a:t> es el momento contable que refleja la emisión de una cuenta por liquidar certificada o documento equivalente debidamente aprobado por la autoridad competente.</a:t>
            </a:r>
          </a:p>
          <a:p>
            <a:pPr algn="just"/>
            <a:r>
              <a:rPr lang="es-MX" sz="1600" dirty="0"/>
              <a:t> </a:t>
            </a:r>
          </a:p>
          <a:p>
            <a:pPr lvl="0" algn="just"/>
            <a:r>
              <a:rPr lang="es-MX" sz="1600" b="1" dirty="0"/>
              <a:t>Gasto Modificado:</a:t>
            </a:r>
            <a:r>
              <a:rPr lang="es-MX" sz="1600" dirty="0"/>
              <a:t> es el momento contable que refleja la asignación presupuestaria que resulta de incorporar, en su caso, las adecuaciones presupuestarias al presupuesto aprobado</a:t>
            </a:r>
          </a:p>
          <a:p>
            <a:pPr algn="just"/>
            <a:r>
              <a:rPr lang="es-MX" sz="1600" dirty="0"/>
              <a:t> </a:t>
            </a:r>
          </a:p>
          <a:p>
            <a:pPr lvl="0" algn="just"/>
            <a:r>
              <a:rPr lang="es-MX" sz="1600" b="1" dirty="0"/>
              <a:t>Gasto Pagado:</a:t>
            </a:r>
            <a:r>
              <a:rPr lang="es-MX" sz="1600" dirty="0"/>
              <a:t> es el momento contable que refleja la cancelación total o parcial de las obligaciones de pago, que se concreta mediante el desembolso de efectivo o cualquier otro medio de pago.</a:t>
            </a:r>
          </a:p>
          <a:p>
            <a:pPr algn="just"/>
            <a:r>
              <a:rPr lang="es-MX" sz="1600" dirty="0"/>
              <a:t> </a:t>
            </a:r>
          </a:p>
          <a:p>
            <a:pPr lvl="0" algn="just"/>
            <a:r>
              <a:rPr lang="es-MX" sz="1600" b="1" dirty="0"/>
              <a:t>Ingresos Estimados:</a:t>
            </a:r>
            <a:r>
              <a:rPr lang="es-MX" sz="1600" dirty="0"/>
              <a:t> es el que se aprueba anualmente en la Ley de Ingresos, e incluyen los impuestos, cuotas y aportaciones de seguridad social, contribuciones de mejoras, derechos, productos, aprovechamientos, financiamientos internos y externos; así como de la venta de bienes y servicios, además de participaciones, aportaciones, recursos convenidos, y otros ingresos.</a:t>
            </a:r>
          </a:p>
          <a:p>
            <a:pPr lvl="0" algn="just"/>
            <a:endParaRPr lang="es-MX" sz="1600" dirty="0" smtClean="0"/>
          </a:p>
          <a:p>
            <a:pPr algn="just"/>
            <a:endParaRPr lang="es-MX" sz="1600" dirty="0"/>
          </a:p>
        </p:txBody>
      </p:sp>
    </p:spTree>
    <p:extLst>
      <p:ext uri="{BB962C8B-B14F-4D97-AF65-F5344CB8AC3E}">
        <p14:creationId xmlns:p14="http://schemas.microsoft.com/office/powerpoint/2010/main" val="16558432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43197"/>
            <a:ext cx="8229600" cy="5894115"/>
          </a:xfrm>
        </p:spPr>
        <p:txBody>
          <a:bodyPr>
            <a:normAutofit fontScale="47500" lnSpcReduction="20000"/>
          </a:bodyPr>
          <a:lstStyle/>
          <a:p>
            <a:pPr marL="0" indent="0" algn="just">
              <a:buNone/>
            </a:pPr>
            <a:r>
              <a:rPr lang="es-MX" b="1" dirty="0"/>
              <a:t> </a:t>
            </a:r>
            <a:endParaRPr lang="es-MX" dirty="0"/>
          </a:p>
          <a:p>
            <a:pPr lvl="0" algn="just"/>
            <a:r>
              <a:rPr lang="es-MX" b="1" dirty="0"/>
              <a:t>Ingresos Excedentes:</a:t>
            </a:r>
            <a:r>
              <a:rPr lang="es-MX" dirty="0"/>
              <a:t> los recursos que durante el ejercicio fiscal se obtienen en exceso  de los aprobados en la Ley de Ingresos Municipal</a:t>
            </a:r>
            <a:r>
              <a:rPr lang="es-MX" dirty="0" smtClean="0"/>
              <a:t>.</a:t>
            </a:r>
          </a:p>
          <a:p>
            <a:pPr algn="just"/>
            <a:endParaRPr lang="es-MX" b="1" dirty="0" smtClean="0"/>
          </a:p>
          <a:p>
            <a:pPr algn="just"/>
            <a:r>
              <a:rPr lang="es-MX" b="1" dirty="0" smtClean="0"/>
              <a:t>Ingresos </a:t>
            </a:r>
            <a:r>
              <a:rPr lang="es-MX" b="1" dirty="0"/>
              <a:t>Recaudados: </a:t>
            </a:r>
            <a:r>
              <a:rPr lang="es-MX" dirty="0"/>
              <a:t>es el momento contable que refleja el cobro en efectivo o cualquier otro medio de pago de los impuestos, cuotas y aportaciones de seguridad social, contribuciones de mejoras, derechos, productos, aprovechamientos, financiamientos internos y externos; así como de la venta de bienes y servicios, además de participaciones, aportaciones, recursos convenidos, y otros ingresos por parte de los entes públicos</a:t>
            </a:r>
            <a:r>
              <a:rPr lang="es-MX" dirty="0" smtClean="0"/>
              <a:t>.</a:t>
            </a:r>
          </a:p>
          <a:p>
            <a:pPr algn="just"/>
            <a:endParaRPr lang="es-MX" dirty="0"/>
          </a:p>
          <a:p>
            <a:pPr lvl="0" algn="just"/>
            <a:r>
              <a:rPr lang="es-MX" b="1" dirty="0"/>
              <a:t>Obras Públicas:</a:t>
            </a:r>
            <a:r>
              <a:rPr lang="es-MX" dirty="0"/>
              <a:t> los trabajos que tengan por objeto construir, instalar, ampliar, adecuar, remodelar, restaurar, conservar, mantener, modificar y demoler bienes inmuebles.</a:t>
            </a:r>
          </a:p>
          <a:p>
            <a:pPr algn="just"/>
            <a:endParaRPr lang="es-MX" dirty="0"/>
          </a:p>
          <a:p>
            <a:pPr lvl="0" algn="just"/>
            <a:r>
              <a:rPr lang="es-MX" b="1" dirty="0"/>
              <a:t>Presidencia Municipal: </a:t>
            </a:r>
            <a:r>
              <a:rPr lang="es-MX" dirty="0"/>
              <a:t>es el órgano ejecutivo unipersonal, que ejecuta las disposiciones y acuerdos del Ayuntamiento y tiene su representación legal y administrativa.</a:t>
            </a:r>
          </a:p>
          <a:p>
            <a:pPr marL="0" indent="0" algn="just">
              <a:buNone/>
            </a:pPr>
            <a:r>
              <a:rPr lang="es-MX" dirty="0"/>
              <a:t> </a:t>
            </a:r>
          </a:p>
          <a:p>
            <a:pPr lvl="0" algn="just"/>
            <a:r>
              <a:rPr lang="es-MX" b="1" dirty="0"/>
              <a:t>Presupuesto de Egresos Municipal:</a:t>
            </a:r>
            <a:r>
              <a:rPr lang="es-MX" dirty="0"/>
              <a:t> será el que contenga el acuerdo que aprueba el ayuntamiento a iniciativa del Presidente Municipal, para cubrir durante el ejercicio fiscal a partir del primero de enero, las actividades, obras y servicios previstos en los programas y planes de desarrollo de la Administración Pública Municipal</a:t>
            </a:r>
            <a:r>
              <a:rPr lang="es-MX" dirty="0" smtClean="0"/>
              <a:t>.</a:t>
            </a:r>
          </a:p>
          <a:p>
            <a:pPr lvl="0" algn="just"/>
            <a:endParaRPr lang="es-MX" dirty="0"/>
          </a:p>
          <a:p>
            <a:pPr algn="just"/>
            <a:r>
              <a:rPr lang="es-MX" b="1" dirty="0"/>
              <a:t>Programas y proyectos de inversión:</a:t>
            </a:r>
            <a:r>
              <a:rPr lang="es-MX" dirty="0"/>
              <a:t> conjuntos de obras y acciones que lleva a cabo el municipio para la construcción, ampliación, adquisición, modificación, mantenimiento o conservación de activos, con el propósito de solucionar una problemática o atender una necesidad específica y que generan beneficios y costos a lo largo del tiempo</a:t>
            </a:r>
            <a:r>
              <a:rPr lang="es-MX" dirty="0" smtClean="0"/>
              <a:t>.</a:t>
            </a:r>
            <a:endParaRPr lang="es-MX" dirty="0"/>
          </a:p>
          <a:p>
            <a:pPr algn="just"/>
            <a:endParaRPr lang="es-MX" dirty="0"/>
          </a:p>
          <a:p>
            <a:pPr marL="0" lv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20957226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04656"/>
          </a:xfrm>
        </p:spPr>
        <p:txBody>
          <a:bodyPr>
            <a:normAutofit fontScale="47500" lnSpcReduction="20000"/>
          </a:bodyPr>
          <a:lstStyle/>
          <a:p>
            <a:pPr lvl="0" algn="just"/>
            <a:r>
              <a:rPr lang="es-MX" b="1" dirty="0"/>
              <a:t>Proyecto para Prestación de Servicios: </a:t>
            </a:r>
            <a:r>
              <a:rPr lang="es-MX" dirty="0"/>
              <a:t>conjunto de acciones que se requieran implementar al amparo de un contrato y conforme a lo dispuesto por la Ley de Proyectos para Prestación de Servicios para el Estado Libre y Soberano de Coahuila de Zaragoza, sea a celebrarse o celebrado.</a:t>
            </a:r>
          </a:p>
          <a:p>
            <a:pPr marL="0" indent="0" algn="just">
              <a:buNone/>
            </a:pPr>
            <a:r>
              <a:rPr lang="es-MX" dirty="0"/>
              <a:t> </a:t>
            </a:r>
          </a:p>
          <a:p>
            <a:pPr lvl="0" algn="just"/>
            <a:r>
              <a:rPr lang="es-MX" b="1" dirty="0"/>
              <a:t>Regidores</a:t>
            </a:r>
            <a:r>
              <a:rPr lang="es-MX" dirty="0"/>
              <a:t>: son los miembros del Ayuntamiento encargados de gobernar y administrar, como cuerpo colegiado, al municipio.</a:t>
            </a:r>
          </a:p>
          <a:p>
            <a:pPr marL="0" indent="0" algn="just">
              <a:buNone/>
            </a:pPr>
            <a:r>
              <a:rPr lang="es-MX" dirty="0"/>
              <a:t> </a:t>
            </a:r>
          </a:p>
          <a:p>
            <a:pPr lvl="0" algn="just"/>
            <a:r>
              <a:rPr lang="es-MX" b="1" dirty="0"/>
              <a:t>Remuneración:</a:t>
            </a:r>
            <a:r>
              <a:rPr lang="es-MX" dirty="0"/>
              <a:t> toda percepción de los servidores públicos municipales en efectivo o en especie, incluyendo dietas, aguinaldos, gratificaciones, premios, recompensas, bonos, estímulos, comisiones, compensaciones y cualquier otra, con excepción de los apoyos y los gastos sujetos a comprobación que sean propios del desarrollo del trabajo y los gastos de viaje en actividades oficiales.</a:t>
            </a:r>
          </a:p>
          <a:p>
            <a:pPr marL="0" indent="0" algn="just">
              <a:buNone/>
            </a:pPr>
            <a:r>
              <a:rPr lang="es-MX" dirty="0"/>
              <a:t> </a:t>
            </a:r>
          </a:p>
          <a:p>
            <a:pPr lvl="0" algn="just"/>
            <a:r>
              <a:rPr lang="es-MX" b="1" dirty="0"/>
              <a:t>Servicio público</a:t>
            </a:r>
            <a:r>
              <a:rPr lang="es-MX" dirty="0"/>
              <a:t>: aquella actividad de la administración pública municipal, –central, descentralizada o concesionada a particulares–, creada para asegurar de una manera permanente, regular y continua, la satisfacción de una necesidad colectiva de interés general, sujeta a un régimen de derecho público.</a:t>
            </a:r>
          </a:p>
          <a:p>
            <a:pPr marL="0" indent="0" algn="just">
              <a:buNone/>
            </a:pPr>
            <a:r>
              <a:rPr lang="es-MX" dirty="0"/>
              <a:t> </a:t>
            </a:r>
          </a:p>
          <a:p>
            <a:pPr algn="just"/>
            <a:r>
              <a:rPr lang="es-MX" b="1" dirty="0"/>
              <a:t>Servicios relacionados con las obras públicas:</a:t>
            </a:r>
            <a:r>
              <a:rPr lang="es-MX" dirty="0"/>
              <a:t> los trabajos que tengan por objeto concebir, diseñar y calcular los elementos que integran un proyecto de obra pública; las investigaciones, estudios, asesorías y consultorías que se vinculen con las acciones que regula la Ley de Obras Públicas y Servicios Relacionados con las mismas para el Estado de Coahuila de Zaragoza; la dirección o supervisión de la ejecución de las obras y los estudios que tengan por objeto rehabilitar, corregir o incrementar la eficiencia de las instalaciones</a:t>
            </a:r>
          </a:p>
        </p:txBody>
      </p:sp>
    </p:spTree>
    <p:extLst>
      <p:ext uri="{BB962C8B-B14F-4D97-AF65-F5344CB8AC3E}">
        <p14:creationId xmlns:p14="http://schemas.microsoft.com/office/powerpoint/2010/main" val="191945479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76664"/>
          </a:xfrm>
        </p:spPr>
        <p:txBody>
          <a:bodyPr>
            <a:normAutofit fontScale="47500" lnSpcReduction="20000"/>
          </a:bodyPr>
          <a:lstStyle/>
          <a:p>
            <a:pPr lvl="0" algn="just"/>
            <a:r>
              <a:rPr lang="es-MX" b="1" dirty="0"/>
              <a:t>Síndico: </a:t>
            </a:r>
            <a:r>
              <a:rPr lang="es-MX" dirty="0"/>
              <a:t>es el integrante del Ayuntamiento encargado de vigilar los aspectos financieros del mismo, de procurar y defender los intereses del municipio y representarlo jurídicamente.</a:t>
            </a:r>
          </a:p>
          <a:p>
            <a:pPr marL="0" indent="0" algn="just">
              <a:buNone/>
            </a:pPr>
            <a:r>
              <a:rPr lang="es-MX" dirty="0"/>
              <a:t> </a:t>
            </a:r>
          </a:p>
          <a:p>
            <a:pPr lvl="0" algn="just"/>
            <a:r>
              <a:rPr lang="es-MX" b="1" dirty="0"/>
              <a:t>Sistema de Evaluación del Desempeño:</a:t>
            </a:r>
            <a:r>
              <a:rPr lang="es-MX" dirty="0"/>
              <a:t> el conjunto de elementos metodológicos que permiten realizar una valoración objetiva del desempeño de los programas, bajo los principios de verificación del grado de cumplimiento de metas y objetivos, con base en indicadores estratégicos y de gestión que permitan conocer el impacto social de los programas y de los proyectos.</a:t>
            </a:r>
          </a:p>
          <a:p>
            <a:pPr marL="0" indent="0" algn="just">
              <a:buNone/>
            </a:pPr>
            <a:r>
              <a:rPr lang="es-MX" dirty="0"/>
              <a:t> </a:t>
            </a:r>
          </a:p>
          <a:p>
            <a:pPr lvl="0" algn="just"/>
            <a:r>
              <a:rPr lang="es-MX" b="1" dirty="0"/>
              <a:t>Subsidios y Subvenciones: </a:t>
            </a:r>
            <a:r>
              <a:rPr lang="es-MX" dirty="0"/>
              <a:t>asignaciones que se otorgan para el desarrollo de actividades prioritarias de interés general a través de los entes públicos a los diferentes sectores de la sociedad, con el propósito de: apoyar sus operaciones; mantener los niveles en los precios; apoyar el consumo, la distribución y comercialización de los bienes; motivar la inversión; cubrir impactos financieros; promover la innovación tecnológica; así como para el fomento de las actividades agropecuarias, industriales o de servicios.</a:t>
            </a:r>
          </a:p>
          <a:p>
            <a:pPr marL="0" indent="0" algn="just">
              <a:buNone/>
            </a:pPr>
            <a:r>
              <a:rPr lang="es-MX" dirty="0"/>
              <a:t> </a:t>
            </a:r>
          </a:p>
          <a:p>
            <a:pPr lvl="0" algn="just"/>
            <a:r>
              <a:rPr lang="es-MX" b="1" dirty="0"/>
              <a:t>Subejercicio de Gasto: </a:t>
            </a:r>
            <a:r>
              <a:rPr lang="es-MX" dirty="0"/>
              <a:t>las disponibilidades presupuestarias que resultan, sin cumplir las metas contenidas en los programas o sin contar con el compromiso formal de su ejecución</a:t>
            </a:r>
            <a:r>
              <a:rPr lang="es-MX" dirty="0" smtClean="0"/>
              <a:t>.</a:t>
            </a:r>
          </a:p>
          <a:p>
            <a:pPr lvl="0" algn="just"/>
            <a:endParaRPr lang="es-MX" dirty="0"/>
          </a:p>
          <a:p>
            <a:pPr lvl="0" algn="just"/>
            <a:r>
              <a:rPr lang="es-MX" b="1" dirty="0"/>
              <a:t>Trabajadores de Base</a:t>
            </a:r>
            <a:r>
              <a:rPr lang="es-MX" dirty="0"/>
              <a:t>: serán los no incluidos como trabajadores de confianza, serán inamovibles, de nacionalidad mexicana y sólo podrán ser sustituidos por extranjeros cuando no existan mexicanos que puedan desarrollar el servicio respectivo.</a:t>
            </a:r>
          </a:p>
          <a:p>
            <a:pPr algn="just"/>
            <a:endParaRPr lang="es-MX" dirty="0"/>
          </a:p>
          <a:p>
            <a:pPr lvl="0" algn="just"/>
            <a:r>
              <a:rPr lang="es-MX" b="1" dirty="0"/>
              <a:t>Trabajadores de Confianza</a:t>
            </a:r>
            <a:r>
              <a:rPr lang="es-MX" dirty="0"/>
              <a:t>: todos aquellos que realicen funciones de dirección, vigilancia, inspección, fiscalización, cuando tengan el carácter general dentro de las entidades mencionadas, o bien que por el manejo de fondos, valores o datos de estricta confidencialidad, deban tener tal carácter.  </a:t>
            </a:r>
          </a:p>
          <a:p>
            <a:pPr algn="just"/>
            <a:endParaRPr lang="es-MX" dirty="0"/>
          </a:p>
        </p:txBody>
      </p:sp>
    </p:spTree>
    <p:extLst>
      <p:ext uri="{BB962C8B-B14F-4D97-AF65-F5344CB8AC3E}">
        <p14:creationId xmlns:p14="http://schemas.microsoft.com/office/powerpoint/2010/main" val="187533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0826711"/>
              </p:ext>
            </p:extLst>
          </p:nvPr>
        </p:nvGraphicFramePr>
        <p:xfrm>
          <a:off x="457200" y="2779622"/>
          <a:ext cx="8229600" cy="2578036"/>
        </p:xfrm>
        <a:graphic>
          <a:graphicData uri="http://schemas.openxmlformats.org/drawingml/2006/table">
            <a:tbl>
              <a:tblPr>
                <a:tableStyleId>{3C2FFA5D-87B4-456A-9821-1D502468CF0F}</a:tableStyleId>
              </a:tblPr>
              <a:tblGrid>
                <a:gridCol w="1018456"/>
                <a:gridCol w="1872208"/>
                <a:gridCol w="2592288"/>
                <a:gridCol w="1461833"/>
                <a:gridCol w="1284815"/>
              </a:tblGrid>
              <a:tr h="255276">
                <a:tc>
                  <a:txBody>
                    <a:bodyPr/>
                    <a:lstStyle/>
                    <a:p>
                      <a:pPr algn="ctr" fontAlgn="ctr"/>
                      <a:r>
                        <a:rPr lang="es-MX" sz="1500" b="0" u="none" strike="noStrike" dirty="0">
                          <a:solidFill>
                            <a:schemeClr val="tx1"/>
                          </a:solidFill>
                          <a:effectLst/>
                        </a:rPr>
                        <a:t>EJE</a:t>
                      </a:r>
                      <a:endParaRPr lang="es-MX" sz="1500" b="0" i="0" u="none" strike="noStrike" dirty="0">
                        <a:solidFill>
                          <a:schemeClr val="tx1"/>
                        </a:solidFill>
                        <a:effectLst/>
                        <a:latin typeface="Calibri"/>
                      </a:endParaRPr>
                    </a:p>
                  </a:txBody>
                  <a:tcPr marL="9117" marR="9117" marT="9117" marB="0" anchor="ctr"/>
                </a:tc>
                <a:tc>
                  <a:txBody>
                    <a:bodyPr/>
                    <a:lstStyle/>
                    <a:p>
                      <a:pPr algn="ctr" fontAlgn="ctr"/>
                      <a:r>
                        <a:rPr lang="es-MX" sz="1500" b="0" u="none" strike="noStrike">
                          <a:solidFill>
                            <a:schemeClr val="tx1"/>
                          </a:solidFill>
                          <a:effectLst/>
                        </a:rPr>
                        <a:t>PROGRAMA</a:t>
                      </a:r>
                      <a:endParaRPr lang="es-MX" sz="1500" b="0" i="0" u="none" strike="noStrike">
                        <a:solidFill>
                          <a:schemeClr val="tx1"/>
                        </a:solidFill>
                        <a:effectLst/>
                        <a:latin typeface="Calibri"/>
                      </a:endParaRPr>
                    </a:p>
                  </a:txBody>
                  <a:tcPr marL="9117" marR="9117" marT="9117" marB="0" anchor="ctr"/>
                </a:tc>
                <a:tc>
                  <a:txBody>
                    <a:bodyPr/>
                    <a:lstStyle/>
                    <a:p>
                      <a:pPr algn="ctr" fontAlgn="ctr"/>
                      <a:r>
                        <a:rPr lang="es-MX" sz="1500" b="0" u="none" strike="noStrike">
                          <a:solidFill>
                            <a:schemeClr val="tx1"/>
                          </a:solidFill>
                          <a:effectLst/>
                        </a:rPr>
                        <a:t>PROYECTO</a:t>
                      </a:r>
                      <a:endParaRPr lang="es-MX" sz="1500" b="0" i="0" u="none" strike="noStrike">
                        <a:solidFill>
                          <a:schemeClr val="tx1"/>
                        </a:solidFill>
                        <a:effectLst/>
                        <a:latin typeface="Calibri"/>
                      </a:endParaRPr>
                    </a:p>
                  </a:txBody>
                  <a:tcPr marL="9117" marR="9117" marT="9117" marB="0" anchor="ctr"/>
                </a:tc>
                <a:tc>
                  <a:txBody>
                    <a:bodyPr/>
                    <a:lstStyle/>
                    <a:p>
                      <a:pPr algn="ctr" fontAlgn="ctr"/>
                      <a:r>
                        <a:rPr lang="es-MX" sz="1500" b="0" u="none" strike="noStrike" dirty="0">
                          <a:solidFill>
                            <a:schemeClr val="tx1"/>
                          </a:solidFill>
                          <a:effectLst/>
                        </a:rPr>
                        <a:t> </a:t>
                      </a:r>
                      <a:r>
                        <a:rPr lang="es-MX" sz="1500" b="0" u="none" strike="noStrike" dirty="0" smtClean="0">
                          <a:solidFill>
                            <a:schemeClr val="tx1"/>
                          </a:solidFill>
                          <a:effectLst/>
                        </a:rPr>
                        <a:t>PRESUPUESTO </a:t>
                      </a:r>
                      <a:r>
                        <a:rPr lang="es-MX" sz="1500" b="0" u="none" strike="noStrike" dirty="0">
                          <a:solidFill>
                            <a:schemeClr val="tx1"/>
                          </a:solidFill>
                          <a:effectLst/>
                        </a:rPr>
                        <a:t>2017 </a:t>
                      </a:r>
                      <a:endParaRPr lang="es-MX" sz="1500" b="0" i="0" u="none" strike="noStrike" dirty="0">
                        <a:solidFill>
                          <a:schemeClr val="tx1"/>
                        </a:solidFill>
                        <a:effectLst/>
                        <a:latin typeface="Calibri"/>
                      </a:endParaRPr>
                    </a:p>
                  </a:txBody>
                  <a:tcPr marL="9117" marR="9117" marT="9117" marB="0" anchor="ctr"/>
                </a:tc>
                <a:tc>
                  <a:txBody>
                    <a:bodyPr/>
                    <a:lstStyle/>
                    <a:p>
                      <a:pPr algn="ctr" fontAlgn="ctr"/>
                      <a:r>
                        <a:rPr lang="es-MX" sz="1500" b="0" i="0" u="none" strike="noStrike" dirty="0" smtClean="0">
                          <a:solidFill>
                            <a:schemeClr val="tx1"/>
                          </a:solidFill>
                          <a:effectLst/>
                          <a:latin typeface="+mn-lt"/>
                        </a:rPr>
                        <a:t>AVANCE PRIMER TRIMESTRE</a:t>
                      </a:r>
                    </a:p>
                  </a:txBody>
                  <a:tcPr marL="9117" marR="9117" marT="9117" marB="0" anchor="ctr"/>
                </a:tc>
              </a:tr>
              <a:tr h="330035">
                <a:tc rowSpan="4">
                  <a:txBody>
                    <a:bodyPr/>
                    <a:lstStyle/>
                    <a:p>
                      <a:pPr algn="ctr" fontAlgn="ctr"/>
                      <a:r>
                        <a:rPr lang="es-MX" sz="1100" u="none" strike="noStrike">
                          <a:effectLst/>
                        </a:rPr>
                        <a:t>EJE 2 - SEGURIDAD CIUDADANA</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5 DESARROLLO POLICIAL INTEGRAL</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12 ADMINISTRACIÓN Y OPERACIÓN DE SEGURIDAD PÚBLICA </a:t>
                      </a:r>
                      <a:endParaRPr lang="es-MX" sz="1100" b="0" i="0" u="none" strike="noStrike">
                        <a:solidFill>
                          <a:srgbClr val="000000"/>
                        </a:solidFill>
                        <a:effectLst/>
                        <a:latin typeface="Calibri"/>
                      </a:endParaRPr>
                    </a:p>
                  </a:txBody>
                  <a:tcPr marL="9117" marR="9117" marT="9117" marB="0" anchor="ctr"/>
                </a:tc>
                <a:tc>
                  <a:txBody>
                    <a:bodyPr/>
                    <a:lstStyle/>
                    <a:p>
                      <a:pPr algn="r" fontAlgn="ctr"/>
                      <a:r>
                        <a:rPr lang="es-MX" sz="1100" u="none" strike="noStrike">
                          <a:effectLst/>
                        </a:rPr>
                        <a:t> $              208,653,616.07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dirty="0">
                          <a:solidFill>
                            <a:schemeClr val="tx1"/>
                          </a:solidFill>
                          <a:effectLst/>
                          <a:latin typeface="Calibri"/>
                        </a:rPr>
                        <a:t> $       50,999,727.88 </a:t>
                      </a:r>
                    </a:p>
                  </a:txBody>
                  <a:tcPr marL="9525" marR="9525" marT="9525" marB="0" anchor="ctr"/>
                </a:tc>
              </a:tr>
              <a:tr h="330035">
                <a:tc vMerge="1">
                  <a:txBody>
                    <a:bodyPr/>
                    <a:lstStyle/>
                    <a:p>
                      <a:endParaRPr lang="es-MX"/>
                    </a:p>
                  </a:txBody>
                  <a:tcPr/>
                </a:tc>
                <a:tc rowSpan="2">
                  <a:txBody>
                    <a:bodyPr/>
                    <a:lstStyle/>
                    <a:p>
                      <a:pPr algn="l" fontAlgn="ctr"/>
                      <a:r>
                        <a:rPr lang="es-MX" sz="1100" u="none" strike="noStrike">
                          <a:effectLst/>
                        </a:rPr>
                        <a:t>6 PROTECCIÓN CIVIL Y PREVENCIÓN DE ACCIDENTES</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13 BOMBEROS </a:t>
                      </a:r>
                      <a:endParaRPr lang="es-MX" sz="1100" b="0" i="0" u="none" strike="noStrike">
                        <a:solidFill>
                          <a:srgbClr val="000000"/>
                        </a:solidFill>
                        <a:effectLst/>
                        <a:latin typeface="Calibri"/>
                      </a:endParaRPr>
                    </a:p>
                  </a:txBody>
                  <a:tcPr marL="9117" marR="9117" marT="9117" marB="0" anchor="ctr"/>
                </a:tc>
                <a:tc>
                  <a:txBody>
                    <a:bodyPr/>
                    <a:lstStyle/>
                    <a:p>
                      <a:pPr algn="r" fontAlgn="ctr"/>
                      <a:r>
                        <a:rPr lang="es-MX" sz="1100" u="none" strike="noStrike" dirty="0">
                          <a:effectLst/>
                        </a:rPr>
                        <a:t> $                  4,800,000.00 </a:t>
                      </a:r>
                      <a:endParaRPr lang="es-MX" sz="1100" b="0" i="0" u="none" strike="noStrike" dirty="0">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1,552,897.05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14 PROTECCIÓN CIVIL Y PREVENCIÓN DE ACCIDENTES </a:t>
                      </a:r>
                      <a:endParaRPr lang="es-MX" sz="1100" b="0" i="0" u="none" strike="noStrike">
                        <a:solidFill>
                          <a:srgbClr val="000000"/>
                        </a:solidFill>
                        <a:effectLst/>
                        <a:latin typeface="Calibri"/>
                      </a:endParaRPr>
                    </a:p>
                  </a:txBody>
                  <a:tcPr marL="9117" marR="9117" marT="9117" marB="0" anchor="ctr"/>
                </a:tc>
                <a:tc>
                  <a:txBody>
                    <a:bodyPr/>
                    <a:lstStyle/>
                    <a:p>
                      <a:pPr algn="r" fontAlgn="ctr"/>
                      <a:r>
                        <a:rPr lang="es-MX" sz="1100" u="none" strike="noStrike">
                          <a:effectLst/>
                        </a:rPr>
                        <a:t> $                  3,729,478.94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262,056.92 </a:t>
                      </a:r>
                    </a:p>
                  </a:txBody>
                  <a:tcPr marL="9525" marR="9525" marT="9525" marB="0" anchor="ctr"/>
                </a:tc>
              </a:tr>
              <a:tr h="330035">
                <a:tc vMerge="1">
                  <a:txBody>
                    <a:bodyPr/>
                    <a:lstStyle/>
                    <a:p>
                      <a:endParaRPr lang="es-MX"/>
                    </a:p>
                  </a:txBody>
                  <a:tcPr/>
                </a:tc>
                <a:tc>
                  <a:txBody>
                    <a:bodyPr/>
                    <a:lstStyle/>
                    <a:p>
                      <a:pPr algn="l" fontAlgn="ctr"/>
                      <a:r>
                        <a:rPr lang="es-MX" sz="1100" u="none" strike="noStrike">
                          <a:effectLst/>
                        </a:rPr>
                        <a:t>7 TORREÓN EN PAZ</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15 LÍNEA VERDE </a:t>
                      </a:r>
                      <a:endParaRPr lang="es-MX" sz="1100" b="0" i="0" u="none" strike="noStrike">
                        <a:solidFill>
                          <a:srgbClr val="000000"/>
                        </a:solidFill>
                        <a:effectLst/>
                        <a:latin typeface="Calibri"/>
                      </a:endParaRPr>
                    </a:p>
                  </a:txBody>
                  <a:tcPr marL="9117" marR="9117" marT="9117" marB="0" anchor="ctr"/>
                </a:tc>
                <a:tc>
                  <a:txBody>
                    <a:bodyPr/>
                    <a:lstStyle/>
                    <a:p>
                      <a:pPr algn="r" fontAlgn="ctr"/>
                      <a:r>
                        <a:rPr lang="es-MX" sz="1100" u="none" strike="noStrike">
                          <a:effectLst/>
                        </a:rPr>
                        <a:t> $                  4,000,000.00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5,840,000.00 </a:t>
                      </a:r>
                    </a:p>
                  </a:txBody>
                  <a:tcPr marL="9525" marR="9525" marT="9525" marB="0" anchor="ctr"/>
                </a:tc>
              </a:tr>
              <a:tr h="534255">
                <a:tc>
                  <a:txBody>
                    <a:bodyPr/>
                    <a:lstStyle/>
                    <a:p>
                      <a:pPr algn="ctr" fontAlgn="ctr"/>
                      <a:endParaRPr lang="es-MX" sz="1100" b="1" i="0" u="none" strike="noStrike">
                        <a:solidFill>
                          <a:srgbClr val="000000"/>
                        </a:solidFill>
                        <a:effectLst/>
                        <a:latin typeface="Calibri"/>
                      </a:endParaRPr>
                    </a:p>
                  </a:txBody>
                  <a:tcPr marL="9117" marR="9117" marT="9117" marB="0" anchor="ctr"/>
                </a:tc>
                <a:tc>
                  <a:txBody>
                    <a:bodyPr/>
                    <a:lstStyle/>
                    <a:p>
                      <a:pPr algn="l" fontAlgn="ctr"/>
                      <a:endParaRPr lang="es-MX" sz="1100" b="1" i="0" u="none" strike="noStrike">
                        <a:solidFill>
                          <a:srgbClr val="000000"/>
                        </a:solidFill>
                        <a:effectLst/>
                        <a:latin typeface="Calibri"/>
                      </a:endParaRPr>
                    </a:p>
                  </a:txBody>
                  <a:tcPr marL="9117" marR="9117" marT="9117" marB="0" anchor="ctr"/>
                </a:tc>
                <a:tc>
                  <a:txBody>
                    <a:bodyPr/>
                    <a:lstStyle/>
                    <a:p>
                      <a:pPr algn="ctr" fontAlgn="ctr"/>
                      <a:r>
                        <a:rPr lang="es-MX" sz="1100" u="none" strike="noStrike">
                          <a:effectLst/>
                        </a:rPr>
                        <a:t>TOTAL EJE 2</a:t>
                      </a:r>
                      <a:endParaRPr lang="es-MX" sz="1100" b="1" i="0" u="none" strike="noStrike">
                        <a:solidFill>
                          <a:srgbClr val="F2F2F2"/>
                        </a:solidFill>
                        <a:effectLst/>
                        <a:latin typeface="Calibri"/>
                      </a:endParaRPr>
                    </a:p>
                  </a:txBody>
                  <a:tcPr marL="9117" marR="9117" marT="9117" marB="0" anchor="ctr"/>
                </a:tc>
                <a:tc>
                  <a:txBody>
                    <a:bodyPr/>
                    <a:lstStyle/>
                    <a:p>
                      <a:pPr algn="r" fontAlgn="ctr"/>
                      <a:r>
                        <a:rPr lang="es-MX" sz="1100" u="none" strike="noStrike" dirty="0">
                          <a:effectLst/>
                        </a:rPr>
                        <a:t> $       221,183,095.01 </a:t>
                      </a:r>
                      <a:endParaRPr lang="es-MX" sz="1100" b="1" i="0" u="none" strike="noStrike" dirty="0">
                        <a:solidFill>
                          <a:srgbClr val="F2F2F2"/>
                        </a:solidFill>
                        <a:effectLst/>
                        <a:latin typeface="Calibri"/>
                      </a:endParaRPr>
                    </a:p>
                  </a:txBody>
                  <a:tcPr marL="9117" marR="9117" marT="9117" marB="0" anchor="ctr"/>
                </a:tc>
                <a:tc>
                  <a:txBody>
                    <a:bodyPr/>
                    <a:lstStyle/>
                    <a:p>
                      <a:pPr algn="ctr" fontAlgn="ctr"/>
                      <a:r>
                        <a:rPr lang="es-MX" sz="1100" b="0" i="0" u="none" strike="noStrike" dirty="0">
                          <a:solidFill>
                            <a:schemeClr val="tx1"/>
                          </a:solidFill>
                          <a:effectLst/>
                          <a:latin typeface="Calibri"/>
                        </a:rPr>
                        <a:t> $  58,654,681.85 </a:t>
                      </a:r>
                    </a:p>
                  </a:txBody>
                  <a:tcPr marL="9525" marR="9525" marT="9525" marB="0" anchor="ctr"/>
                </a:tc>
              </a:tr>
            </a:tbl>
          </a:graphicData>
        </a:graphic>
      </p:graphicFrame>
    </p:spTree>
    <p:extLst>
      <p:ext uri="{BB962C8B-B14F-4D97-AF65-F5344CB8AC3E}">
        <p14:creationId xmlns:p14="http://schemas.microsoft.com/office/powerpoint/2010/main" val="46923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03477342"/>
              </p:ext>
            </p:extLst>
          </p:nvPr>
        </p:nvGraphicFramePr>
        <p:xfrm>
          <a:off x="251521" y="260648"/>
          <a:ext cx="8496944" cy="6373607"/>
        </p:xfrm>
        <a:graphic>
          <a:graphicData uri="http://schemas.openxmlformats.org/drawingml/2006/table">
            <a:tbl>
              <a:tblPr>
                <a:tableStyleId>{69C7853C-536D-4A76-A0AE-DD22124D55A5}</a:tableStyleId>
              </a:tblPr>
              <a:tblGrid>
                <a:gridCol w="792087"/>
                <a:gridCol w="1296144"/>
                <a:gridCol w="3672409"/>
                <a:gridCol w="1440160"/>
                <a:gridCol w="1296144"/>
              </a:tblGrid>
              <a:tr h="111106">
                <a:tc>
                  <a:txBody>
                    <a:bodyPr/>
                    <a:lstStyle/>
                    <a:p>
                      <a:pPr algn="ctr" fontAlgn="ctr"/>
                      <a:r>
                        <a:rPr lang="es-MX" sz="1000" u="none" strike="noStrike" dirty="0">
                          <a:effectLst/>
                        </a:rPr>
                        <a:t>EJE</a:t>
                      </a:r>
                      <a:endParaRPr lang="es-MX" sz="1000" b="1" i="0" u="none" strike="noStrike" dirty="0">
                        <a:solidFill>
                          <a:srgbClr val="F2F2F2"/>
                        </a:solidFill>
                        <a:effectLst/>
                        <a:latin typeface="Calibri"/>
                      </a:endParaRPr>
                    </a:p>
                  </a:txBody>
                  <a:tcPr marL="3968" marR="3968" marT="3968" marB="0" anchor="ctr"/>
                </a:tc>
                <a:tc>
                  <a:txBody>
                    <a:bodyPr/>
                    <a:lstStyle/>
                    <a:p>
                      <a:pPr algn="ctr" fontAlgn="ctr"/>
                      <a:r>
                        <a:rPr lang="es-MX" sz="1000" u="none" strike="noStrike" dirty="0">
                          <a:effectLst/>
                        </a:rPr>
                        <a:t>PROGRAMA</a:t>
                      </a:r>
                      <a:endParaRPr lang="es-MX" sz="1000" b="1" i="0" u="none" strike="noStrike" dirty="0">
                        <a:solidFill>
                          <a:srgbClr val="F2F2F2"/>
                        </a:solidFill>
                        <a:effectLst/>
                        <a:latin typeface="Calibri"/>
                      </a:endParaRPr>
                    </a:p>
                  </a:txBody>
                  <a:tcPr marL="3968" marR="3968" marT="3968" marB="0" anchor="ctr"/>
                </a:tc>
                <a:tc>
                  <a:txBody>
                    <a:bodyPr/>
                    <a:lstStyle/>
                    <a:p>
                      <a:pPr algn="ctr" fontAlgn="ctr"/>
                      <a:r>
                        <a:rPr lang="es-MX" sz="1000" u="none" strike="noStrike">
                          <a:effectLst/>
                        </a:rPr>
                        <a:t>PROYECTO</a:t>
                      </a:r>
                      <a:endParaRPr lang="es-MX" sz="1000" b="1" i="0" u="none" strike="noStrike">
                        <a:solidFill>
                          <a:srgbClr val="F2F2F2"/>
                        </a:solidFill>
                        <a:effectLst/>
                        <a:latin typeface="Calibri"/>
                      </a:endParaRPr>
                    </a:p>
                  </a:txBody>
                  <a:tcPr marL="3968" marR="3968" marT="3968" marB="0" anchor="ctr"/>
                </a:tc>
                <a:tc>
                  <a:txBody>
                    <a:bodyPr/>
                    <a:lstStyle/>
                    <a:p>
                      <a:pPr algn="ctr" fontAlgn="ctr"/>
                      <a:r>
                        <a:rPr lang="es-MX" sz="1000" u="none" strike="noStrike" dirty="0">
                          <a:effectLst/>
                        </a:rPr>
                        <a:t> </a:t>
                      </a:r>
                      <a:r>
                        <a:rPr lang="es-MX" sz="1000" u="none" strike="noStrike" dirty="0" smtClean="0">
                          <a:effectLst/>
                        </a:rPr>
                        <a:t>PRESUPUESTO </a:t>
                      </a:r>
                      <a:r>
                        <a:rPr lang="es-MX" sz="1000" u="none" strike="noStrike" dirty="0">
                          <a:effectLst/>
                        </a:rPr>
                        <a:t>2017 </a:t>
                      </a:r>
                      <a:endParaRPr lang="es-MX" sz="1000" b="1" i="0" u="none" strike="noStrike" dirty="0">
                        <a:solidFill>
                          <a:srgbClr val="F2F2F2"/>
                        </a:solidFill>
                        <a:effectLst/>
                        <a:latin typeface="Calibri"/>
                      </a:endParaRPr>
                    </a:p>
                  </a:txBody>
                  <a:tcPr marL="3968" marR="3968" marT="396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b="0" i="0" u="none" strike="noStrike" dirty="0" smtClean="0">
                          <a:solidFill>
                            <a:schemeClr val="tx1"/>
                          </a:solidFill>
                          <a:effectLst/>
                          <a:latin typeface="+mn-lt"/>
                        </a:rPr>
                        <a:t>AVANCE PRIMER TRIMESTRE</a:t>
                      </a:r>
                    </a:p>
                  </a:txBody>
                  <a:tcPr marL="3968" marR="3968" marT="3968" marB="0" anchor="ctr"/>
                </a:tc>
              </a:tr>
              <a:tr h="143644">
                <a:tc rowSpan="28">
                  <a:txBody>
                    <a:bodyPr/>
                    <a:lstStyle/>
                    <a:p>
                      <a:pPr algn="ctr" fontAlgn="ctr"/>
                      <a:r>
                        <a:rPr lang="es-MX" sz="1000" u="none" strike="noStrike" dirty="0">
                          <a:effectLst/>
                        </a:rPr>
                        <a:t>EJE 3 - MEDIO AMBIENTE Y ENTORNO URBANO</a:t>
                      </a:r>
                      <a:endParaRPr lang="es-MX" sz="1000" b="1" i="0" u="none" strike="noStrike" dirty="0">
                        <a:solidFill>
                          <a:srgbClr val="000000"/>
                        </a:solidFill>
                        <a:effectLst/>
                        <a:latin typeface="Calibri"/>
                      </a:endParaRPr>
                    </a:p>
                  </a:txBody>
                  <a:tcPr marL="3968" marR="3968" marT="3968" marB="0" anchor="ctr"/>
                </a:tc>
                <a:tc rowSpan="5">
                  <a:txBody>
                    <a:bodyPr/>
                    <a:lstStyle/>
                    <a:p>
                      <a:pPr algn="l" fontAlgn="ctr"/>
                      <a:r>
                        <a:rPr lang="es-MX" sz="1000" u="none" strike="noStrike">
                          <a:effectLst/>
                        </a:rPr>
                        <a:t>8 DESARROLLO SUSTENTABLE Y LA PROTECCIÓN AL MEDIO AMBIENTE</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dirty="0">
                          <a:effectLst/>
                        </a:rPr>
                        <a:t> 16 CALIDAD DEL AIRE </a:t>
                      </a:r>
                      <a:endParaRPr lang="es-MX" sz="1000" b="0" i="0" u="none" strike="noStrike" dirty="0">
                        <a:solidFill>
                          <a:srgbClr val="000000"/>
                        </a:solidFill>
                        <a:effectLst/>
                        <a:latin typeface="Calibri"/>
                      </a:endParaRPr>
                    </a:p>
                  </a:txBody>
                  <a:tcPr marL="3968" marR="3968" marT="3968" marB="0" anchor="ctr"/>
                </a:tc>
                <a:tc>
                  <a:txBody>
                    <a:bodyPr/>
                    <a:lstStyle/>
                    <a:p>
                      <a:pPr algn="l" fontAlgn="ctr"/>
                      <a:r>
                        <a:rPr lang="es-MX" sz="1000" u="none" strike="noStrike">
                          <a:effectLst/>
                        </a:rPr>
                        <a:t> $                      398,893.63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dirty="0">
                          <a:solidFill>
                            <a:schemeClr val="tx1"/>
                          </a:solidFill>
                          <a:effectLst/>
                          <a:latin typeface="Calibri"/>
                        </a:rPr>
                        <a:t> $               40,874.83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17 EDUCACIÓN Y CULTURA AMBIENTAL PARA UN ESTILO DE VIDA SALUDABLE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720,000.00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69,546.10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18 GESTIÓN DE RESIDUOS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936,000.00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19 PRESERVACIÓN DE LOS RECURSOS BIOTICOS DEL MUNICIPIO DE TORREON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1,076,864.99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39,111.85 </a:t>
                      </a:r>
                    </a:p>
                  </a:txBody>
                  <a:tcPr marL="9525" marR="9525" marT="9525" marB="0" anchor="ctr"/>
                </a:tc>
              </a:tr>
              <a:tr h="213481">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20 REGULACIÓN Y VIGILANCIA EN EL CUMPLIMIENTO DE LA NORMATIVIDAD AMBIENTAL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80,000.00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12,733.03 </a:t>
                      </a:r>
                    </a:p>
                  </a:txBody>
                  <a:tcPr marL="9525" marR="9525" marT="9525" marB="0" anchor="ctr"/>
                </a:tc>
              </a:tr>
              <a:tr h="143644">
                <a:tc vMerge="1">
                  <a:txBody>
                    <a:bodyPr/>
                    <a:lstStyle/>
                    <a:p>
                      <a:endParaRPr lang="es-MX"/>
                    </a:p>
                  </a:txBody>
                  <a:tcPr/>
                </a:tc>
                <a:tc>
                  <a:txBody>
                    <a:bodyPr/>
                    <a:lstStyle/>
                    <a:p>
                      <a:pPr algn="l" fontAlgn="ctr"/>
                      <a:r>
                        <a:rPr lang="es-MX" sz="1000" u="none" strike="noStrike">
                          <a:effectLst/>
                        </a:rPr>
                        <a:t>9 PASEO COLÓN</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21 PASEO COLÓN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3,000,000.00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212,350.10 </a:t>
                      </a:r>
                    </a:p>
                  </a:txBody>
                  <a:tcPr marL="9525" marR="9525" marT="9525" marB="0" anchor="ctr"/>
                </a:tc>
              </a:tr>
              <a:tr h="143644">
                <a:tc vMerge="1">
                  <a:txBody>
                    <a:bodyPr/>
                    <a:lstStyle/>
                    <a:p>
                      <a:endParaRPr lang="es-MX"/>
                    </a:p>
                  </a:txBody>
                  <a:tcPr/>
                </a:tc>
                <a:tc rowSpan="14">
                  <a:txBody>
                    <a:bodyPr/>
                    <a:lstStyle/>
                    <a:p>
                      <a:pPr algn="l" fontAlgn="ctr"/>
                      <a:r>
                        <a:rPr lang="es-MX" sz="1000" u="none" strike="noStrike">
                          <a:effectLst/>
                        </a:rPr>
                        <a:t>10 MEJOR IMAGEN DE LA COMUNIDAD</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22 ALUMBRADO PÚBLICO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186,000,000.00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60,674,757.69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23 ANTIGRAFITTI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1,166,337.90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145,700.00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24 BOSQUE URBANO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16,800,037.56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10,560,661.43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25 CENTRO CULTURAL Y DEPORTIVO LA JABONERA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3,000,000.00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26 CERO BACHES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65,688.63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27 MANTENIMIENTO DE PUENTES PEATONALES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264,247.27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35,000.00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28 MANTENIMIENTO INTEGRAL BOSQUE V. CARRANZA Y PLAZA MAYOR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1,760,401.80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250,392.35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29 MANTENIMIENTO Y CONSERVACIÓN DE PLAZAS Y ÁREAS VERDES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4,416,168.83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714,363.01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30 OBRAS DIVERSAS (OTRAS)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29,317,257.83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34,908,003.31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31 PINTURA EN PLAZAS Y VIALIDADES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3,278,919.97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123,200.00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32 RECOLECCIÓN Y DISPOSICIÓN DE RESIDUOS SÓLIDOS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1,066,655.65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394,750.00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33 REHABILITACIÓN Y REGULARIZACIÓN DE ALUMBRADO PÚBLICO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856,847.87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34 SEÑALÉTICA EN VIALIDADES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1,149,814.10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56,000.00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35 SISTEMA INTEGRAL DE MANTENIMIENTO VIAL DE TORREÓN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49,284,492.54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15,120,185.86 </a:t>
                      </a:r>
                    </a:p>
                  </a:txBody>
                  <a:tcPr marL="9525" marR="9525" marT="9525" marB="0" anchor="ctr"/>
                </a:tc>
              </a:tr>
              <a:tr h="143644">
                <a:tc vMerge="1">
                  <a:txBody>
                    <a:bodyPr/>
                    <a:lstStyle/>
                    <a:p>
                      <a:endParaRPr lang="es-MX"/>
                    </a:p>
                  </a:txBody>
                  <a:tcPr/>
                </a:tc>
                <a:tc rowSpan="2">
                  <a:txBody>
                    <a:bodyPr/>
                    <a:lstStyle/>
                    <a:p>
                      <a:pPr algn="l" fontAlgn="ctr"/>
                      <a:r>
                        <a:rPr lang="es-MX" sz="1000" u="none" strike="noStrike">
                          <a:effectLst/>
                        </a:rPr>
                        <a:t>11 GESTIÓN INTEGRAL PARA UNA MOVILIDAD URBANA SUSTENTABLE</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36 ORDENAMIENTO TERRITORIAL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1,363,724.28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297,832.18 </a:t>
                      </a:r>
                    </a:p>
                  </a:txBody>
                  <a:tcPr marL="9525" marR="9525" marT="9525" marB="0" anchor="ctr"/>
                </a:tc>
              </a:tr>
              <a:tr h="15872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37 REORDENAMIENTO Y EQUIPAMIENTO DE INFRAESTRUCTURA VIAL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651,542.01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43644">
                <a:tc vMerge="1">
                  <a:txBody>
                    <a:bodyPr/>
                    <a:lstStyle/>
                    <a:p>
                      <a:endParaRPr lang="es-MX"/>
                    </a:p>
                  </a:txBody>
                  <a:tcPr/>
                </a:tc>
                <a:tc rowSpan="3">
                  <a:txBody>
                    <a:bodyPr/>
                    <a:lstStyle/>
                    <a:p>
                      <a:pPr algn="l" fontAlgn="ctr"/>
                      <a:r>
                        <a:rPr lang="es-MX" sz="1000" u="none" strike="noStrike">
                          <a:effectLst/>
                        </a:rPr>
                        <a:t>12 LIMPIEZA</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38 BRIGADAS DE LIMPIEZA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38,000,000.00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7,732,018.58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39 PASA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156,000,000.00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41,154,790.92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40 SUPERVISIÓN LIMPIEZA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600,000.00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116,000.00 </a:t>
                      </a:r>
                    </a:p>
                  </a:txBody>
                  <a:tcPr marL="9525" marR="9525" marT="9525" marB="0" anchor="ctr"/>
                </a:tc>
              </a:tr>
              <a:tr h="143644">
                <a:tc vMerge="1">
                  <a:txBody>
                    <a:bodyPr/>
                    <a:lstStyle/>
                    <a:p>
                      <a:endParaRPr lang="es-MX"/>
                    </a:p>
                  </a:txBody>
                  <a:tcPr/>
                </a:tc>
                <a:tc>
                  <a:txBody>
                    <a:bodyPr/>
                    <a:lstStyle/>
                    <a:p>
                      <a:pPr algn="l" fontAlgn="ctr"/>
                      <a:r>
                        <a:rPr lang="es-MX" sz="1000" u="none" strike="noStrike">
                          <a:effectLst/>
                        </a:rPr>
                        <a:t>13 PROGRAMAS FEDERALES</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41 FONDO DE INFRAESTRUCTURA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61,662,563.07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143644">
                <a:tc vMerge="1">
                  <a:txBody>
                    <a:bodyPr/>
                    <a:lstStyle/>
                    <a:p>
                      <a:endParaRPr lang="es-MX"/>
                    </a:p>
                  </a:txBody>
                  <a:tcPr/>
                </a:tc>
                <a:tc rowSpan="2">
                  <a:txBody>
                    <a:bodyPr/>
                    <a:lstStyle/>
                    <a:p>
                      <a:pPr algn="l" fontAlgn="ctr"/>
                      <a:r>
                        <a:rPr lang="es-MX" sz="1000" u="none" strike="noStrike">
                          <a:effectLst/>
                        </a:rPr>
                        <a:t>14 SANIDAD Y PREVENCIÓN DE RIESGOS SANITARIOS</a:t>
                      </a:r>
                      <a:endParaRPr lang="es-MX" sz="1000" b="1"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42 RASTRO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15,346,534.49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2,520,756.84 </a:t>
                      </a:r>
                    </a:p>
                  </a:txBody>
                  <a:tcPr marL="9525" marR="9525" marT="9525" marB="0" anchor="ctr"/>
                </a:tc>
              </a:tr>
              <a:tr h="143644">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43 SERVICIOS EN PANTEONES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000" u="none" strike="noStrike">
                          <a:effectLst/>
                        </a:rPr>
                        <a:t> $                      100,000.00 </a:t>
                      </a:r>
                      <a:endParaRPr lang="es-MX" sz="1000" b="0" i="0" u="none" strike="noStrike">
                        <a:solidFill>
                          <a:srgbClr val="000000"/>
                        </a:solidFill>
                        <a:effectLst/>
                        <a:latin typeface="Calibri"/>
                      </a:endParaRPr>
                    </a:p>
                  </a:txBody>
                  <a:tcPr marL="3968" marR="3968" marT="3968" marB="0" anchor="ctr"/>
                </a:tc>
                <a:tc>
                  <a:txBody>
                    <a:bodyPr/>
                    <a:lstStyle/>
                    <a:p>
                      <a:pPr algn="l" fontAlgn="ctr"/>
                      <a:r>
                        <a:rPr lang="es-MX" sz="1100" b="0" i="0" u="none" strike="noStrike">
                          <a:solidFill>
                            <a:schemeClr val="tx1"/>
                          </a:solidFill>
                          <a:effectLst/>
                          <a:latin typeface="Calibri"/>
                        </a:rPr>
                        <a:t> $               13,973.37 </a:t>
                      </a:r>
                    </a:p>
                  </a:txBody>
                  <a:tcPr marL="9525" marR="9525" marT="9525" marB="0" anchor="ctr"/>
                </a:tc>
              </a:tr>
              <a:tr h="232528">
                <a:tc>
                  <a:txBody>
                    <a:bodyPr/>
                    <a:lstStyle/>
                    <a:p>
                      <a:pPr algn="ctr" fontAlgn="ctr"/>
                      <a:endParaRPr lang="es-MX" sz="1000" b="1" i="0" u="none" strike="noStrike">
                        <a:solidFill>
                          <a:srgbClr val="000000"/>
                        </a:solidFill>
                        <a:effectLst/>
                        <a:latin typeface="Calibri"/>
                      </a:endParaRPr>
                    </a:p>
                  </a:txBody>
                  <a:tcPr marL="3968" marR="3968" marT="3968" marB="0" anchor="ctr"/>
                </a:tc>
                <a:tc>
                  <a:txBody>
                    <a:bodyPr/>
                    <a:lstStyle/>
                    <a:p>
                      <a:pPr algn="l" fontAlgn="ctr"/>
                      <a:endParaRPr lang="es-MX" sz="1000" b="1" i="0" u="none" strike="noStrike" dirty="0">
                        <a:solidFill>
                          <a:srgbClr val="000000"/>
                        </a:solidFill>
                        <a:effectLst/>
                        <a:latin typeface="Calibri"/>
                      </a:endParaRPr>
                    </a:p>
                  </a:txBody>
                  <a:tcPr marL="3968" marR="3968" marT="3968" marB="0" anchor="ctr"/>
                </a:tc>
                <a:tc>
                  <a:txBody>
                    <a:bodyPr/>
                    <a:lstStyle/>
                    <a:p>
                      <a:pPr algn="ctr" fontAlgn="ctr"/>
                      <a:r>
                        <a:rPr lang="es-MX" sz="1000" u="none" strike="noStrike">
                          <a:effectLst/>
                        </a:rPr>
                        <a:t>TOTAL EJE 3</a:t>
                      </a:r>
                      <a:endParaRPr lang="es-MX" sz="1000" b="1" i="0" u="none" strike="noStrike">
                        <a:solidFill>
                          <a:srgbClr val="F2F2F2"/>
                        </a:solidFill>
                        <a:effectLst/>
                        <a:latin typeface="Calibri"/>
                      </a:endParaRPr>
                    </a:p>
                  </a:txBody>
                  <a:tcPr marL="3968" marR="3968" marT="3968" marB="0" anchor="ctr"/>
                </a:tc>
                <a:tc>
                  <a:txBody>
                    <a:bodyPr/>
                    <a:lstStyle/>
                    <a:p>
                      <a:pPr algn="ctr" fontAlgn="ctr"/>
                      <a:r>
                        <a:rPr lang="es-MX" sz="1000" u="none" strike="noStrike" dirty="0">
                          <a:effectLst/>
                        </a:rPr>
                        <a:t> $       578,362,992.41 </a:t>
                      </a:r>
                      <a:endParaRPr lang="es-MX" sz="1000" b="1" i="0" u="none" strike="noStrike" dirty="0">
                        <a:solidFill>
                          <a:srgbClr val="F2F2F2"/>
                        </a:solidFill>
                        <a:effectLst/>
                        <a:latin typeface="Calibri"/>
                      </a:endParaRPr>
                    </a:p>
                  </a:txBody>
                  <a:tcPr marL="3968" marR="3968" marT="3968" marB="0" anchor="ctr"/>
                </a:tc>
                <a:tc>
                  <a:txBody>
                    <a:bodyPr/>
                    <a:lstStyle/>
                    <a:p>
                      <a:pPr algn="ctr" fontAlgn="ctr"/>
                      <a:r>
                        <a:rPr lang="es-MX" sz="1100" b="0" i="0" u="none" strike="noStrike" dirty="0">
                          <a:solidFill>
                            <a:schemeClr val="tx1"/>
                          </a:solidFill>
                          <a:effectLst/>
                          <a:latin typeface="Calibri"/>
                        </a:rPr>
                        <a:t> $175,193,001.45 </a:t>
                      </a:r>
                    </a:p>
                  </a:txBody>
                  <a:tcPr marL="9525" marR="9525" marT="9525" marB="0" anchor="ctr"/>
                </a:tc>
              </a:tr>
            </a:tbl>
          </a:graphicData>
        </a:graphic>
      </p:graphicFrame>
    </p:spTree>
    <p:extLst>
      <p:ext uri="{BB962C8B-B14F-4D97-AF65-F5344CB8AC3E}">
        <p14:creationId xmlns:p14="http://schemas.microsoft.com/office/powerpoint/2010/main" val="2123602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54811701"/>
              </p:ext>
            </p:extLst>
          </p:nvPr>
        </p:nvGraphicFramePr>
        <p:xfrm>
          <a:off x="457200" y="1813672"/>
          <a:ext cx="8229600" cy="4614208"/>
        </p:xfrm>
        <a:graphic>
          <a:graphicData uri="http://schemas.openxmlformats.org/drawingml/2006/table">
            <a:tbl>
              <a:tblPr>
                <a:tableStyleId>{08FB837D-C827-4EFA-A057-4D05807E0F7C}</a:tableStyleId>
              </a:tblPr>
              <a:tblGrid>
                <a:gridCol w="1345582"/>
                <a:gridCol w="1762215"/>
                <a:gridCol w="2303147"/>
                <a:gridCol w="1533841"/>
                <a:gridCol w="1284815"/>
              </a:tblGrid>
              <a:tr h="255276">
                <a:tc>
                  <a:txBody>
                    <a:bodyPr/>
                    <a:lstStyle/>
                    <a:p>
                      <a:pPr algn="ctr" fontAlgn="ctr"/>
                      <a:r>
                        <a:rPr lang="es-MX" sz="1500" u="none" strike="noStrike" dirty="0">
                          <a:effectLst/>
                        </a:rPr>
                        <a:t>EJE</a:t>
                      </a:r>
                      <a:endParaRPr lang="es-MX" sz="1500" b="1" i="0" u="none" strike="noStrike" dirty="0">
                        <a:solidFill>
                          <a:srgbClr val="F2F2F2"/>
                        </a:solidFill>
                        <a:effectLst/>
                        <a:latin typeface="Calibri"/>
                      </a:endParaRPr>
                    </a:p>
                  </a:txBody>
                  <a:tcPr marL="9117" marR="9117" marT="9117" marB="0" anchor="ctr"/>
                </a:tc>
                <a:tc>
                  <a:txBody>
                    <a:bodyPr/>
                    <a:lstStyle/>
                    <a:p>
                      <a:pPr algn="ctr" fontAlgn="ctr"/>
                      <a:r>
                        <a:rPr lang="es-MX" sz="1500" u="none" strike="noStrike">
                          <a:effectLst/>
                        </a:rPr>
                        <a:t>PROGRAMA</a:t>
                      </a:r>
                      <a:endParaRPr lang="es-MX" sz="1500" b="1" i="0" u="none" strike="noStrike">
                        <a:solidFill>
                          <a:srgbClr val="F2F2F2"/>
                        </a:solidFill>
                        <a:effectLst/>
                        <a:latin typeface="Calibri"/>
                      </a:endParaRPr>
                    </a:p>
                  </a:txBody>
                  <a:tcPr marL="9117" marR="9117" marT="9117" marB="0" anchor="ctr"/>
                </a:tc>
                <a:tc>
                  <a:txBody>
                    <a:bodyPr/>
                    <a:lstStyle/>
                    <a:p>
                      <a:pPr algn="ctr" fontAlgn="ctr"/>
                      <a:r>
                        <a:rPr lang="es-MX" sz="1500" u="none" strike="noStrike">
                          <a:effectLst/>
                        </a:rPr>
                        <a:t>PROYECTO</a:t>
                      </a:r>
                      <a:endParaRPr lang="es-MX" sz="1500" b="1" i="0" u="none" strike="noStrike">
                        <a:solidFill>
                          <a:srgbClr val="F2F2F2"/>
                        </a:solidFill>
                        <a:effectLst/>
                        <a:latin typeface="Calibri"/>
                      </a:endParaRPr>
                    </a:p>
                  </a:txBody>
                  <a:tcPr marL="9117" marR="9117" marT="9117" marB="0" anchor="ctr"/>
                </a:tc>
                <a:tc>
                  <a:txBody>
                    <a:bodyPr/>
                    <a:lstStyle/>
                    <a:p>
                      <a:pPr algn="ctr" fontAlgn="ctr"/>
                      <a:r>
                        <a:rPr lang="es-MX" sz="1500" u="none" strike="noStrike" dirty="0">
                          <a:effectLst/>
                        </a:rPr>
                        <a:t> </a:t>
                      </a:r>
                      <a:r>
                        <a:rPr lang="es-MX" sz="1500" u="none" strike="noStrike" dirty="0" smtClean="0">
                          <a:effectLst/>
                        </a:rPr>
                        <a:t>PRESUPUESTO </a:t>
                      </a:r>
                      <a:r>
                        <a:rPr lang="es-MX" sz="1500" u="none" strike="noStrike" dirty="0">
                          <a:effectLst/>
                        </a:rPr>
                        <a:t>2017 </a:t>
                      </a:r>
                      <a:endParaRPr lang="es-MX" sz="1500" b="1" i="0" u="none" strike="noStrike" dirty="0">
                        <a:solidFill>
                          <a:srgbClr val="F2F2F2"/>
                        </a:solidFill>
                        <a:effectLst/>
                        <a:latin typeface="Calibri"/>
                      </a:endParaRPr>
                    </a:p>
                  </a:txBody>
                  <a:tcPr marL="9117" marR="9117" marT="911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500" b="0" i="0" u="none" strike="noStrike" dirty="0" smtClean="0">
                          <a:solidFill>
                            <a:schemeClr val="tx1"/>
                          </a:solidFill>
                          <a:effectLst/>
                          <a:latin typeface="+mn-lt"/>
                        </a:rPr>
                        <a:t>AVANCE PRIMER TRIMESTRE</a:t>
                      </a:r>
                    </a:p>
                  </a:txBody>
                  <a:tcPr marL="9117" marR="9117" marT="9117" marB="0" anchor="ctr"/>
                </a:tc>
              </a:tr>
              <a:tr h="330035">
                <a:tc rowSpan="10">
                  <a:txBody>
                    <a:bodyPr/>
                    <a:lstStyle/>
                    <a:p>
                      <a:pPr algn="ctr" fontAlgn="ctr"/>
                      <a:r>
                        <a:rPr lang="es-MX" sz="1100" u="none" strike="noStrike">
                          <a:effectLst/>
                        </a:rPr>
                        <a:t>EJE 4 - DESARROLLO ECONÓMICO</a:t>
                      </a:r>
                      <a:endParaRPr lang="es-MX" sz="1100" b="1" i="0" u="none" strike="noStrike">
                        <a:solidFill>
                          <a:srgbClr val="000000"/>
                        </a:solidFill>
                        <a:effectLst/>
                        <a:latin typeface="Calibri"/>
                      </a:endParaRPr>
                    </a:p>
                  </a:txBody>
                  <a:tcPr marL="9117" marR="9117" marT="9117" marB="0" anchor="ctr"/>
                </a:tc>
                <a:tc rowSpan="2">
                  <a:txBody>
                    <a:bodyPr/>
                    <a:lstStyle/>
                    <a:p>
                      <a:pPr algn="l" fontAlgn="ctr"/>
                      <a:r>
                        <a:rPr lang="es-MX" sz="1100" u="none" strike="noStrike">
                          <a:effectLst/>
                        </a:rPr>
                        <a:t>15 PROMOCIÓN Y FOMENTO PARA EL DESARROLLO ECONÓMICO Y EMPRESARIAL</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44 ATRACCIÓN DE INVERSIONES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335,813.32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dirty="0">
                          <a:solidFill>
                            <a:schemeClr val="tx1"/>
                          </a:solidFill>
                          <a:effectLst/>
                          <a:latin typeface="Calibri"/>
                        </a:rPr>
                        <a:t> $               33,653.87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45 FOMENTO AL TURISMO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555,636.96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67,330.00 </a:t>
                      </a:r>
                    </a:p>
                  </a:txBody>
                  <a:tcPr marL="9525" marR="9525" marT="9525" marB="0" anchor="ctr"/>
                </a:tc>
              </a:tr>
              <a:tr h="330035">
                <a:tc vMerge="1">
                  <a:txBody>
                    <a:bodyPr/>
                    <a:lstStyle/>
                    <a:p>
                      <a:endParaRPr lang="es-MX"/>
                    </a:p>
                  </a:txBody>
                  <a:tcPr/>
                </a:tc>
                <a:tc rowSpan="2">
                  <a:txBody>
                    <a:bodyPr/>
                    <a:lstStyle/>
                    <a:p>
                      <a:pPr algn="l" fontAlgn="ctr"/>
                      <a:r>
                        <a:rPr lang="es-MX" sz="1100" u="none" strike="noStrike">
                          <a:effectLst/>
                        </a:rPr>
                        <a:t>16 TORREON EMPRENDEDOR</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46 CONSOLIDACIÓN DE PYMES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10,303.59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858.40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47 SISTEMA ÚNICO DE GESTIÓN EMPRESARIAL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128,715.49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12,004.50 </a:t>
                      </a:r>
                    </a:p>
                  </a:txBody>
                  <a:tcPr marL="9525" marR="9525" marT="9525" marB="0" anchor="ctr"/>
                </a:tc>
              </a:tr>
              <a:tr h="330035">
                <a:tc vMerge="1">
                  <a:txBody>
                    <a:bodyPr/>
                    <a:lstStyle/>
                    <a:p>
                      <a:endParaRPr lang="es-MX"/>
                    </a:p>
                  </a:txBody>
                  <a:tcPr/>
                </a:tc>
                <a:tc rowSpan="5">
                  <a:txBody>
                    <a:bodyPr/>
                    <a:lstStyle/>
                    <a:p>
                      <a:pPr algn="l" fontAlgn="ctr"/>
                      <a:r>
                        <a:rPr lang="es-MX" sz="1100" u="none" strike="noStrike">
                          <a:effectLst/>
                        </a:rPr>
                        <a:t>17 UNA MEJOR OPCIÓN DE VIDA</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48 ADMON. EFICIENTE SERVICIOS PERSONALES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6,405,634.18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2,837,202.24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49 BOLSA DE TRABAJO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480,000.00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266,123.84 </a:t>
                      </a:r>
                    </a:p>
                  </a:txBody>
                  <a:tcPr marL="9525" marR="9525" marT="9525" marB="0" anchor="ctr"/>
                </a:tc>
              </a:tr>
              <a:tr h="364679">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50 MANTENIMIENTO Y CONSERVACIÓN DEL CENTRO HISTÓRICO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8,000,000.00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51 PASEO MORELOS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2,400,000.00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330035">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52 TALLERES DE OFICIO Y CAPACITACIONES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100,000.00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364679">
                <a:tc vMerge="1">
                  <a:txBody>
                    <a:bodyPr/>
                    <a:lstStyle/>
                    <a:p>
                      <a:endParaRPr lang="es-MX"/>
                    </a:p>
                  </a:txBody>
                  <a:tcPr/>
                </a:tc>
                <a:tc>
                  <a:txBody>
                    <a:bodyPr/>
                    <a:lstStyle/>
                    <a:p>
                      <a:pPr algn="l" fontAlgn="ctr"/>
                      <a:r>
                        <a:rPr lang="es-MX" sz="1100" u="none" strike="noStrike">
                          <a:effectLst/>
                        </a:rPr>
                        <a:t>18 INSTITUTO MUNICIPAL DE PLANEACIÓN Y COMPETITIVIDAD</a:t>
                      </a:r>
                      <a:endParaRPr lang="es-MX" sz="1100" b="1"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53 ADMINISTRACIÓN IMPLAN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u="none" strike="noStrike">
                          <a:effectLst/>
                        </a:rPr>
                        <a:t> $                  9,000,000.00 </a:t>
                      </a:r>
                      <a:endParaRPr lang="es-MX" sz="1100" b="0" i="0" u="none" strike="noStrike">
                        <a:solidFill>
                          <a:srgbClr val="000000"/>
                        </a:solidFill>
                        <a:effectLst/>
                        <a:latin typeface="Calibri"/>
                      </a:endParaRPr>
                    </a:p>
                  </a:txBody>
                  <a:tcPr marL="9117" marR="9117" marT="9117" marB="0" anchor="ctr"/>
                </a:tc>
                <a:tc>
                  <a:txBody>
                    <a:bodyPr/>
                    <a:lstStyle/>
                    <a:p>
                      <a:pPr algn="l" fontAlgn="ctr"/>
                      <a:r>
                        <a:rPr lang="es-MX" sz="1100" b="0" i="0" u="none" strike="noStrike">
                          <a:solidFill>
                            <a:schemeClr val="tx1"/>
                          </a:solidFill>
                          <a:effectLst/>
                          <a:latin typeface="Calibri"/>
                        </a:rPr>
                        <a:t> $         2,250,000.00 </a:t>
                      </a:r>
                    </a:p>
                  </a:txBody>
                  <a:tcPr marL="9525" marR="9525" marT="9525" marB="0" anchor="ctr"/>
                </a:tc>
              </a:tr>
              <a:tr h="359209">
                <a:tc>
                  <a:txBody>
                    <a:bodyPr/>
                    <a:lstStyle/>
                    <a:p>
                      <a:pPr algn="l" fontAlgn="ctr"/>
                      <a:endParaRPr lang="es-MX" sz="1100" b="1" i="0" u="none" strike="noStrike">
                        <a:solidFill>
                          <a:srgbClr val="000000"/>
                        </a:solidFill>
                        <a:effectLst/>
                        <a:latin typeface="Calibri"/>
                      </a:endParaRPr>
                    </a:p>
                  </a:txBody>
                  <a:tcPr marL="9117" marR="9117" marT="9117" marB="0" anchor="ctr"/>
                </a:tc>
                <a:tc>
                  <a:txBody>
                    <a:bodyPr/>
                    <a:lstStyle/>
                    <a:p>
                      <a:pPr algn="l" fontAlgn="ctr"/>
                      <a:endParaRPr lang="es-MX" sz="1100" b="1" i="0" u="none" strike="noStrike">
                        <a:solidFill>
                          <a:srgbClr val="000000"/>
                        </a:solidFill>
                        <a:effectLst/>
                        <a:latin typeface="Calibri"/>
                      </a:endParaRPr>
                    </a:p>
                  </a:txBody>
                  <a:tcPr marL="9117" marR="9117" marT="9117" marB="0" anchor="ctr"/>
                </a:tc>
                <a:tc>
                  <a:txBody>
                    <a:bodyPr/>
                    <a:lstStyle/>
                    <a:p>
                      <a:pPr algn="ctr" fontAlgn="ctr"/>
                      <a:r>
                        <a:rPr lang="es-MX" sz="1100" u="none" strike="noStrike">
                          <a:effectLst/>
                        </a:rPr>
                        <a:t>TOTAL EJE 4</a:t>
                      </a:r>
                      <a:endParaRPr lang="es-MX" sz="1100" b="1" i="0" u="none" strike="noStrike">
                        <a:solidFill>
                          <a:srgbClr val="F2F2F2"/>
                        </a:solidFill>
                        <a:effectLst/>
                        <a:latin typeface="Calibri"/>
                      </a:endParaRPr>
                    </a:p>
                  </a:txBody>
                  <a:tcPr marL="9117" marR="9117" marT="9117" marB="0" anchor="ctr"/>
                </a:tc>
                <a:tc>
                  <a:txBody>
                    <a:bodyPr/>
                    <a:lstStyle/>
                    <a:p>
                      <a:pPr algn="ctr" fontAlgn="ctr"/>
                      <a:r>
                        <a:rPr lang="es-MX" sz="1100" u="none" strike="noStrike" dirty="0">
                          <a:effectLst/>
                        </a:rPr>
                        <a:t> $         27,416,103.55 </a:t>
                      </a:r>
                      <a:endParaRPr lang="es-MX" sz="1100" b="1" i="0" u="none" strike="noStrike" dirty="0">
                        <a:solidFill>
                          <a:srgbClr val="F2F2F2"/>
                        </a:solidFill>
                        <a:effectLst/>
                        <a:latin typeface="Calibri"/>
                      </a:endParaRPr>
                    </a:p>
                  </a:txBody>
                  <a:tcPr marL="9117" marR="9117" marT="9117" marB="0" anchor="ctr"/>
                </a:tc>
                <a:tc>
                  <a:txBody>
                    <a:bodyPr/>
                    <a:lstStyle/>
                    <a:p>
                      <a:pPr algn="ctr" fontAlgn="ctr"/>
                      <a:r>
                        <a:rPr lang="es-MX" sz="1100" b="0" i="0" u="none" strike="noStrike" dirty="0">
                          <a:solidFill>
                            <a:schemeClr val="tx1"/>
                          </a:solidFill>
                          <a:effectLst/>
                          <a:latin typeface="Calibri"/>
                        </a:rPr>
                        <a:t> $    5,467,172.85 </a:t>
                      </a:r>
                    </a:p>
                  </a:txBody>
                  <a:tcPr marL="9525" marR="9525" marT="9525" marB="0" anchor="ctr"/>
                </a:tc>
              </a:tr>
            </a:tbl>
          </a:graphicData>
        </a:graphic>
      </p:graphicFrame>
    </p:spTree>
    <p:extLst>
      <p:ext uri="{BB962C8B-B14F-4D97-AF65-F5344CB8AC3E}">
        <p14:creationId xmlns:p14="http://schemas.microsoft.com/office/powerpoint/2010/main" val="370018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99372033"/>
              </p:ext>
            </p:extLst>
          </p:nvPr>
        </p:nvGraphicFramePr>
        <p:xfrm>
          <a:off x="395537" y="1052736"/>
          <a:ext cx="8280919" cy="4976194"/>
        </p:xfrm>
        <a:graphic>
          <a:graphicData uri="http://schemas.openxmlformats.org/drawingml/2006/table">
            <a:tbl>
              <a:tblPr>
                <a:tableStyleId>{284E427A-3D55-4303-BF80-6455036E1DE7}</a:tableStyleId>
              </a:tblPr>
              <a:tblGrid>
                <a:gridCol w="1148449"/>
                <a:gridCol w="1813340"/>
                <a:gridCol w="2510819"/>
                <a:gridCol w="1478529"/>
                <a:gridCol w="1329782"/>
              </a:tblGrid>
              <a:tr h="200074">
                <a:tc>
                  <a:txBody>
                    <a:bodyPr/>
                    <a:lstStyle/>
                    <a:p>
                      <a:pPr algn="ctr" fontAlgn="ctr"/>
                      <a:r>
                        <a:rPr lang="es-MX" sz="1100" u="none" strike="noStrike" dirty="0">
                          <a:effectLst/>
                        </a:rPr>
                        <a:t>EJE</a:t>
                      </a:r>
                      <a:endParaRPr lang="es-MX" sz="1100" b="1" i="0" u="none" strike="noStrike" dirty="0">
                        <a:solidFill>
                          <a:srgbClr val="F2F2F2"/>
                        </a:solidFill>
                        <a:effectLst/>
                        <a:latin typeface="Calibri"/>
                      </a:endParaRPr>
                    </a:p>
                  </a:txBody>
                  <a:tcPr marL="7146" marR="7146" marT="7146" marB="0" anchor="ctr"/>
                </a:tc>
                <a:tc>
                  <a:txBody>
                    <a:bodyPr/>
                    <a:lstStyle/>
                    <a:p>
                      <a:pPr algn="ctr" fontAlgn="ctr"/>
                      <a:r>
                        <a:rPr lang="es-MX" sz="1100" u="none" strike="noStrike">
                          <a:effectLst/>
                        </a:rPr>
                        <a:t>PROGRAMA</a:t>
                      </a:r>
                      <a:endParaRPr lang="es-MX" sz="1100" b="1" i="0" u="none" strike="noStrike">
                        <a:solidFill>
                          <a:srgbClr val="F2F2F2"/>
                        </a:solidFill>
                        <a:effectLst/>
                        <a:latin typeface="Calibri"/>
                      </a:endParaRPr>
                    </a:p>
                  </a:txBody>
                  <a:tcPr marL="7146" marR="7146" marT="7146" marB="0" anchor="ctr"/>
                </a:tc>
                <a:tc>
                  <a:txBody>
                    <a:bodyPr/>
                    <a:lstStyle/>
                    <a:p>
                      <a:pPr algn="ctr" fontAlgn="ctr"/>
                      <a:r>
                        <a:rPr lang="es-MX" sz="1100" u="none" strike="noStrike" dirty="0">
                          <a:effectLst/>
                        </a:rPr>
                        <a:t>PROYECTO</a:t>
                      </a:r>
                      <a:endParaRPr lang="es-MX" sz="1100" b="1" i="0" u="none" strike="noStrike" dirty="0">
                        <a:solidFill>
                          <a:srgbClr val="F2F2F2"/>
                        </a:solidFill>
                        <a:effectLst/>
                        <a:latin typeface="Calibri"/>
                      </a:endParaRPr>
                    </a:p>
                  </a:txBody>
                  <a:tcPr marL="7146" marR="7146" marT="7146" marB="0" anchor="ctr"/>
                </a:tc>
                <a:tc>
                  <a:txBody>
                    <a:bodyPr/>
                    <a:lstStyle/>
                    <a:p>
                      <a:pPr algn="ctr" fontAlgn="ctr"/>
                      <a:r>
                        <a:rPr lang="es-MX" sz="1100" u="none" strike="noStrike" dirty="0">
                          <a:effectLst/>
                        </a:rPr>
                        <a:t> </a:t>
                      </a:r>
                      <a:r>
                        <a:rPr lang="es-MX" sz="1100" u="none" strike="noStrike" dirty="0" smtClean="0">
                          <a:effectLst/>
                        </a:rPr>
                        <a:t>PRESUPUESTO </a:t>
                      </a:r>
                      <a:r>
                        <a:rPr lang="es-MX" sz="1100" u="none" strike="noStrike" dirty="0">
                          <a:effectLst/>
                        </a:rPr>
                        <a:t>2017 </a:t>
                      </a:r>
                      <a:endParaRPr lang="es-MX" sz="1100" b="1" i="0" u="none" strike="noStrike" dirty="0">
                        <a:solidFill>
                          <a:srgbClr val="F2F2F2"/>
                        </a:solidFill>
                        <a:effectLst/>
                        <a:latin typeface="Calibri"/>
                      </a:endParaRPr>
                    </a:p>
                  </a:txBody>
                  <a:tcPr marL="7146" marR="7146" marT="71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100" b="0" i="0" u="none" strike="noStrike" dirty="0" smtClean="0">
                          <a:solidFill>
                            <a:schemeClr val="tx1"/>
                          </a:solidFill>
                          <a:effectLst/>
                          <a:latin typeface="+mn-lt"/>
                        </a:rPr>
                        <a:t>AVANCE PRIMER TRIMESTRE</a:t>
                      </a:r>
                    </a:p>
                  </a:txBody>
                  <a:tcPr marL="7146" marR="7146" marT="7146" marB="0" anchor="ctr"/>
                </a:tc>
              </a:tr>
              <a:tr h="258667">
                <a:tc rowSpan="15">
                  <a:txBody>
                    <a:bodyPr/>
                    <a:lstStyle/>
                    <a:p>
                      <a:pPr algn="ctr" fontAlgn="ctr"/>
                      <a:r>
                        <a:rPr lang="es-MX" sz="1100" u="none" strike="noStrike">
                          <a:effectLst/>
                        </a:rPr>
                        <a:t>EJE 5 - DESARROLLO SOCIAL</a:t>
                      </a:r>
                      <a:endParaRPr lang="es-MX" sz="1100" b="1" i="0" u="none" strike="noStrike">
                        <a:solidFill>
                          <a:srgbClr val="000000"/>
                        </a:solidFill>
                        <a:effectLst/>
                        <a:latin typeface="Calibri"/>
                      </a:endParaRPr>
                    </a:p>
                  </a:txBody>
                  <a:tcPr marL="7146" marR="7146" marT="7146" marB="0" anchor="ctr"/>
                </a:tc>
                <a:tc rowSpan="7">
                  <a:txBody>
                    <a:bodyPr/>
                    <a:lstStyle/>
                    <a:p>
                      <a:pPr algn="l" fontAlgn="ctr"/>
                      <a:r>
                        <a:rPr lang="es-MX" sz="1100" u="none" strike="noStrike">
                          <a:effectLst/>
                        </a:rPr>
                        <a:t>19 SERVICIOS Y CULTURA DE LA SALUD</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54 CONSULTA EXTERNA DE SALUD MUNICIPAL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640,000.00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dirty="0">
                          <a:solidFill>
                            <a:schemeClr val="tx1"/>
                          </a:solidFill>
                          <a:effectLst/>
                          <a:latin typeface="Calibri"/>
                        </a:rPr>
                        <a:t> $               56,947.67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55 DETECCIÓN OPORTUNA DEL CANCER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200,000.00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26,183.52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56 PREVENCIÓN DE ADICCIONES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150,000.00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8,206.54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57 PREVENCIÓN DE EMBARAZOS EN ADOLESCENTES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100,000.00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58 PREVENCIÓN DE RIESGOS SANITARIOS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320,000.00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17,516.00 </a:t>
                      </a:r>
                    </a:p>
                  </a:txBody>
                  <a:tcPr marL="9525" marR="9525" marT="9525" marB="0" anchor="ctr"/>
                </a:tc>
              </a:tr>
              <a:tr h="335389">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59 PROGRAMA CRÓNICO-DEGENERATIVO, OBESIDAD Y OTROS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227,178.98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417.50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60 SALUD ANIMAL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760,000.00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22,000.00 </a:t>
                      </a:r>
                    </a:p>
                  </a:txBody>
                  <a:tcPr marL="9525" marR="9525" marT="9525" marB="0" anchor="ctr"/>
                </a:tc>
              </a:tr>
              <a:tr h="258667">
                <a:tc vMerge="1">
                  <a:txBody>
                    <a:bodyPr/>
                    <a:lstStyle/>
                    <a:p>
                      <a:endParaRPr lang="es-MX"/>
                    </a:p>
                  </a:txBody>
                  <a:tcPr/>
                </a:tc>
                <a:tc rowSpan="2">
                  <a:txBody>
                    <a:bodyPr/>
                    <a:lstStyle/>
                    <a:p>
                      <a:pPr algn="l" fontAlgn="ctr"/>
                      <a:r>
                        <a:rPr lang="es-MX" sz="1100" u="none" strike="noStrike">
                          <a:effectLst/>
                        </a:rPr>
                        <a:t>20 POR TU EDUCACIÓN HAGÁMOSLO JUNTOS</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61 EVENTOS CIVICO - SOCIALES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1,505,820.18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1,203,772.22 </a:t>
                      </a:r>
                    </a:p>
                  </a:txBody>
                  <a:tcPr marL="9525" marR="9525" marT="9525" marB="0" anchor="ctr"/>
                </a:tc>
              </a:tr>
              <a:tr h="258667">
                <a:tc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 62 JOVENES EN MOVIMIENTO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600,000.00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70,999.80 </a:t>
                      </a:r>
                    </a:p>
                  </a:txBody>
                  <a:tcPr marL="9525" marR="9525" marT="9525" marB="0" anchor="ctr"/>
                </a:tc>
              </a:tr>
              <a:tr h="258667">
                <a:tc vMerge="1">
                  <a:txBody>
                    <a:bodyPr/>
                    <a:lstStyle/>
                    <a:p>
                      <a:endParaRPr lang="es-MX"/>
                    </a:p>
                  </a:txBody>
                  <a:tcPr/>
                </a:tc>
                <a:tc>
                  <a:txBody>
                    <a:bodyPr/>
                    <a:lstStyle/>
                    <a:p>
                      <a:pPr algn="l" fontAlgn="ctr"/>
                      <a:r>
                        <a:rPr lang="es-MX" sz="1100" u="none" strike="noStrike">
                          <a:effectLst/>
                        </a:rPr>
                        <a:t>21 JUNTOS POR LA NUTRICIÓN</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63 FOMENTO AGROPECUARIO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800,000.00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748,000.00 </a:t>
                      </a:r>
                    </a:p>
                  </a:txBody>
                  <a:tcPr marL="9525" marR="9525" marT="9525" marB="0" anchor="ctr"/>
                </a:tc>
              </a:tr>
              <a:tr h="258667">
                <a:tc vMerge="1">
                  <a:txBody>
                    <a:bodyPr/>
                    <a:lstStyle/>
                    <a:p>
                      <a:endParaRPr lang="es-MX"/>
                    </a:p>
                  </a:txBody>
                  <a:tcPr/>
                </a:tc>
                <a:tc>
                  <a:txBody>
                    <a:bodyPr/>
                    <a:lstStyle/>
                    <a:p>
                      <a:pPr algn="l" fontAlgn="ctr"/>
                      <a:r>
                        <a:rPr lang="es-MX" sz="1100" u="none" strike="noStrike">
                          <a:effectLst/>
                        </a:rPr>
                        <a:t>22 AYUDAS AL SECTOR SOCIAL</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64 AYUDAS AL SECTOR SOCIAL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45,437,835.81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12,822,194.33 </a:t>
                      </a:r>
                    </a:p>
                  </a:txBody>
                  <a:tcPr marL="9525" marR="9525" marT="9525" marB="0" anchor="ctr"/>
                </a:tc>
              </a:tr>
              <a:tr h="258667">
                <a:tc vMerge="1">
                  <a:txBody>
                    <a:bodyPr/>
                    <a:lstStyle/>
                    <a:p>
                      <a:endParaRPr lang="es-MX"/>
                    </a:p>
                  </a:txBody>
                  <a:tcPr/>
                </a:tc>
                <a:tc>
                  <a:txBody>
                    <a:bodyPr/>
                    <a:lstStyle/>
                    <a:p>
                      <a:pPr algn="l" fontAlgn="ctr"/>
                      <a:r>
                        <a:rPr lang="es-MX" sz="1100" u="none" strike="noStrike">
                          <a:effectLst/>
                        </a:rPr>
                        <a:t>23 PROMOCIÓN DE LA FAMILIA</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65 DIF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70,000,000.00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18,132,588.97 </a:t>
                      </a:r>
                    </a:p>
                  </a:txBody>
                  <a:tcPr marL="9525" marR="9525" marT="9525" marB="0" anchor="ctr"/>
                </a:tc>
              </a:tr>
              <a:tr h="258667">
                <a:tc vMerge="1">
                  <a:txBody>
                    <a:bodyPr/>
                    <a:lstStyle/>
                    <a:p>
                      <a:endParaRPr lang="es-MX"/>
                    </a:p>
                  </a:txBody>
                  <a:tcPr/>
                </a:tc>
                <a:tc>
                  <a:txBody>
                    <a:bodyPr/>
                    <a:lstStyle/>
                    <a:p>
                      <a:pPr algn="l" fontAlgn="ctr"/>
                      <a:r>
                        <a:rPr lang="es-MX" sz="1100" u="none" strike="noStrike">
                          <a:effectLst/>
                        </a:rPr>
                        <a:t>24 INSTITUTO DEL DEPORTE</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66 INSTITUTO DEL DEPORTE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15,000,000.00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3,662,193.73 </a:t>
                      </a:r>
                    </a:p>
                  </a:txBody>
                  <a:tcPr marL="9525" marR="9525" marT="9525" marB="0" anchor="ctr"/>
                </a:tc>
              </a:tr>
              <a:tr h="258667">
                <a:tc vMerge="1">
                  <a:txBody>
                    <a:bodyPr/>
                    <a:lstStyle/>
                    <a:p>
                      <a:endParaRPr lang="es-MX"/>
                    </a:p>
                  </a:txBody>
                  <a:tcPr/>
                </a:tc>
                <a:tc>
                  <a:txBody>
                    <a:bodyPr/>
                    <a:lstStyle/>
                    <a:p>
                      <a:pPr algn="l" fontAlgn="ctr"/>
                      <a:r>
                        <a:rPr lang="es-MX" sz="1100" u="none" strike="noStrike">
                          <a:effectLst/>
                        </a:rPr>
                        <a:t>25 INSTITUTO DE LA MUJER</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67 INSTITUTO DE LA MUJER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7,200,000.00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1,800,000.00 </a:t>
                      </a:r>
                    </a:p>
                  </a:txBody>
                  <a:tcPr marL="9525" marR="9525" marT="9525" marB="0" anchor="ctr"/>
                </a:tc>
              </a:tr>
              <a:tr h="285820">
                <a:tc vMerge="1">
                  <a:txBody>
                    <a:bodyPr/>
                    <a:lstStyle/>
                    <a:p>
                      <a:endParaRPr lang="es-MX"/>
                    </a:p>
                  </a:txBody>
                  <a:tcPr/>
                </a:tc>
                <a:tc>
                  <a:txBody>
                    <a:bodyPr/>
                    <a:lstStyle/>
                    <a:p>
                      <a:pPr algn="l" fontAlgn="ctr"/>
                      <a:r>
                        <a:rPr lang="es-MX" sz="1100" u="none" strike="noStrike">
                          <a:effectLst/>
                        </a:rPr>
                        <a:t>26 INSTITUTO  DE CULTURA Y EDUCACIÓN</a:t>
                      </a:r>
                      <a:endParaRPr lang="es-MX" sz="1100" b="1"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68 INSTITUTO  DE CULTURA Y EDUCACIÓN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u="none" strike="noStrike">
                          <a:effectLst/>
                        </a:rPr>
                        <a:t> $                29,836,302.02 </a:t>
                      </a:r>
                      <a:endParaRPr lang="es-MX" sz="1100" b="0" i="0" u="none" strike="noStrike">
                        <a:solidFill>
                          <a:srgbClr val="000000"/>
                        </a:solidFill>
                        <a:effectLst/>
                        <a:latin typeface="Calibri"/>
                      </a:endParaRPr>
                    </a:p>
                  </a:txBody>
                  <a:tcPr marL="7146" marR="7146" marT="7146" marB="0" anchor="ctr"/>
                </a:tc>
                <a:tc>
                  <a:txBody>
                    <a:bodyPr/>
                    <a:lstStyle/>
                    <a:p>
                      <a:pPr algn="l" fontAlgn="ctr"/>
                      <a:r>
                        <a:rPr lang="es-MX" sz="1100" b="0" i="0" u="none" strike="noStrike">
                          <a:solidFill>
                            <a:schemeClr val="tx1"/>
                          </a:solidFill>
                          <a:effectLst/>
                          <a:latin typeface="Calibri"/>
                        </a:rPr>
                        <a:t> $         8,308,719.96 </a:t>
                      </a:r>
                    </a:p>
                  </a:txBody>
                  <a:tcPr marL="9525" marR="9525" marT="9525" marB="0" anchor="ctr"/>
                </a:tc>
              </a:tr>
              <a:tr h="418727">
                <a:tc>
                  <a:txBody>
                    <a:bodyPr/>
                    <a:lstStyle/>
                    <a:p>
                      <a:pPr algn="l" fontAlgn="ctr"/>
                      <a:endParaRPr lang="es-MX" sz="1100" b="1" i="0" u="none" strike="noStrike">
                        <a:solidFill>
                          <a:srgbClr val="000000"/>
                        </a:solidFill>
                        <a:effectLst/>
                        <a:latin typeface="Calibri"/>
                      </a:endParaRPr>
                    </a:p>
                  </a:txBody>
                  <a:tcPr marL="7146" marR="7146" marT="7146" marB="0" anchor="ctr"/>
                </a:tc>
                <a:tc>
                  <a:txBody>
                    <a:bodyPr/>
                    <a:lstStyle/>
                    <a:p>
                      <a:pPr algn="l" fontAlgn="ctr"/>
                      <a:endParaRPr lang="es-MX" sz="1100" b="1" i="0" u="none" strike="noStrike">
                        <a:solidFill>
                          <a:srgbClr val="000000"/>
                        </a:solidFill>
                        <a:effectLst/>
                        <a:latin typeface="Calibri"/>
                      </a:endParaRPr>
                    </a:p>
                  </a:txBody>
                  <a:tcPr marL="7146" marR="7146" marT="7146" marB="0" anchor="ctr"/>
                </a:tc>
                <a:tc>
                  <a:txBody>
                    <a:bodyPr/>
                    <a:lstStyle/>
                    <a:p>
                      <a:pPr algn="ctr" fontAlgn="ctr"/>
                      <a:r>
                        <a:rPr lang="es-MX" sz="1100" u="none" strike="noStrike">
                          <a:effectLst/>
                        </a:rPr>
                        <a:t>TOTAL EJE 5</a:t>
                      </a:r>
                      <a:endParaRPr lang="es-MX" sz="1100" b="1" i="0" u="none" strike="noStrike">
                        <a:solidFill>
                          <a:srgbClr val="F2F2F2"/>
                        </a:solidFill>
                        <a:effectLst/>
                        <a:latin typeface="Calibri"/>
                      </a:endParaRPr>
                    </a:p>
                  </a:txBody>
                  <a:tcPr marL="7146" marR="7146" marT="7146" marB="0" anchor="ctr"/>
                </a:tc>
                <a:tc>
                  <a:txBody>
                    <a:bodyPr/>
                    <a:lstStyle/>
                    <a:p>
                      <a:pPr algn="ctr" fontAlgn="ctr"/>
                      <a:r>
                        <a:rPr lang="es-MX" sz="1100" u="none" strike="noStrike" dirty="0">
                          <a:effectLst/>
                        </a:rPr>
                        <a:t> $       172,777,136.99 </a:t>
                      </a:r>
                      <a:endParaRPr lang="es-MX" sz="1100" b="1" i="0" u="none" strike="noStrike" dirty="0">
                        <a:solidFill>
                          <a:srgbClr val="F2F2F2"/>
                        </a:solidFill>
                        <a:effectLst/>
                        <a:latin typeface="Calibri"/>
                      </a:endParaRPr>
                    </a:p>
                  </a:txBody>
                  <a:tcPr marL="7146" marR="7146" marT="7146" marB="0" anchor="ctr"/>
                </a:tc>
                <a:tc>
                  <a:txBody>
                    <a:bodyPr/>
                    <a:lstStyle/>
                    <a:p>
                      <a:pPr algn="ctr" fontAlgn="ctr"/>
                      <a:r>
                        <a:rPr lang="es-MX" sz="1100" b="0" i="0" u="none" strike="noStrike" dirty="0">
                          <a:solidFill>
                            <a:schemeClr val="tx1"/>
                          </a:solidFill>
                          <a:effectLst/>
                          <a:latin typeface="Calibri"/>
                        </a:rPr>
                        <a:t> $  46,879,740.24 </a:t>
                      </a:r>
                    </a:p>
                  </a:txBody>
                  <a:tcPr marL="9525" marR="9525" marT="9525" marB="0" anchor="ctr"/>
                </a:tc>
              </a:tr>
            </a:tbl>
          </a:graphicData>
        </a:graphic>
      </p:graphicFrame>
    </p:spTree>
    <p:extLst>
      <p:ext uri="{BB962C8B-B14F-4D97-AF65-F5344CB8AC3E}">
        <p14:creationId xmlns:p14="http://schemas.microsoft.com/office/powerpoint/2010/main" val="1922500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470025"/>
          </a:xfrm>
        </p:spPr>
        <p:txBody>
          <a:bodyPr/>
          <a:lstStyle/>
          <a:p>
            <a:r>
              <a:rPr lang="es-MX" dirty="0" smtClean="0"/>
              <a:t>INDICADORES DE GESTIÓN</a:t>
            </a:r>
            <a:endParaRPr lang="es-MX" dirty="0"/>
          </a:p>
        </p:txBody>
      </p:sp>
      <p:sp>
        <p:nvSpPr>
          <p:cNvPr id="3" name="2 Subtítulo"/>
          <p:cNvSpPr>
            <a:spLocks noGrp="1"/>
          </p:cNvSpPr>
          <p:nvPr>
            <p:ph type="subTitle" idx="1"/>
          </p:nvPr>
        </p:nvSpPr>
        <p:spPr>
          <a:xfrm>
            <a:off x="1371600" y="1916832"/>
            <a:ext cx="6400800" cy="1752600"/>
          </a:xfrm>
        </p:spPr>
        <p:txBody>
          <a:bodyPr/>
          <a:lstStyle/>
          <a:p>
            <a:r>
              <a:rPr lang="es-MX" dirty="0" smtClean="0"/>
              <a:t>PRIMER TRIMESTRE DE 2017</a:t>
            </a:r>
            <a:endParaRPr lang="es-MX" dirty="0"/>
          </a:p>
        </p:txBody>
      </p:sp>
      <p:sp>
        <p:nvSpPr>
          <p:cNvPr id="4" name="AutoShape 2" descr="Resultado de imagen para INDICAD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5" descr="Resultado de imagen para INDICADO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 y="2780928"/>
            <a:ext cx="9150571"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1160"/>
          <a:stretch/>
        </p:blipFill>
        <p:spPr bwMode="auto">
          <a:xfrm>
            <a:off x="3533088" y="2767936"/>
            <a:ext cx="2071251" cy="80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3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AGENDA PUBLICA PARA LA </a:t>
            </a:r>
            <a:br>
              <a:rPr lang="es-MX" dirty="0" smtClean="0"/>
            </a:br>
            <a:r>
              <a:rPr lang="es-MX" dirty="0" smtClean="0"/>
              <a:t>GOBERNABILIDAD Y GOBERNANZA</a:t>
            </a:r>
            <a:endParaRPr lang="es-MX" dirty="0"/>
          </a:p>
        </p:txBody>
      </p:sp>
      <p:sp>
        <p:nvSpPr>
          <p:cNvPr id="3" name="2 Marcador de contenido"/>
          <p:cNvSpPr>
            <a:spLocks noGrp="1"/>
          </p:cNvSpPr>
          <p:nvPr>
            <p:ph idx="1"/>
          </p:nvPr>
        </p:nvSpPr>
        <p:spPr>
          <a:xfrm>
            <a:off x="457200" y="1600200"/>
            <a:ext cx="7940842" cy="4274521"/>
          </a:xfrm>
        </p:spPr>
        <p:txBody>
          <a:bodyPr/>
          <a:lstStyle/>
          <a:p>
            <a:endParaRPr lang="es-MX"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49318"/>
            <a:ext cx="4032448"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820" y="1249318"/>
            <a:ext cx="4104455"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61048"/>
            <a:ext cx="4032448" cy="246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73299"/>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3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71600" y="397557"/>
            <a:ext cx="6264696" cy="778098"/>
          </a:xfrm>
        </p:spPr>
        <p:txBody>
          <a:bodyPr>
            <a:normAutofit fontScale="90000"/>
          </a:bodyPr>
          <a:lstStyle/>
          <a:p>
            <a:r>
              <a:rPr lang="es-MX" dirty="0" smtClean="0"/>
              <a:t>JUSTICIA Y MEDIACIÓN PARA LA ARMONIA COMUNITARIA</a:t>
            </a:r>
            <a:endParaRPr lang="es-MX" dirty="0"/>
          </a:p>
        </p:txBody>
      </p:sp>
      <p:sp>
        <p:nvSpPr>
          <p:cNvPr id="3" name="2 Marcador de contenido"/>
          <p:cNvSpPr>
            <a:spLocks noGrp="1"/>
          </p:cNvSpPr>
          <p:nvPr>
            <p:ph idx="1"/>
          </p:nvPr>
        </p:nvSpPr>
        <p:spPr>
          <a:xfrm>
            <a:off x="457200" y="1600200"/>
            <a:ext cx="7109045" cy="3698161"/>
          </a:xfrm>
        </p:spPr>
        <p:txBody>
          <a:bodyPr/>
          <a:lstStyle/>
          <a:p>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9905"/>
            <a:ext cx="3960440" cy="225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7" y="1409905"/>
            <a:ext cx="3851921" cy="225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834514"/>
            <a:ext cx="3851920" cy="231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861048"/>
            <a:ext cx="3960440" cy="230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93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SISTEMA DE GESTIÓN DE LA CALIDAD</a:t>
            </a:r>
            <a:endParaRPr lang="es-MX"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61048"/>
            <a:ext cx="4228869" cy="254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1047"/>
            <a:ext cx="4032449" cy="254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055" y="1340767"/>
            <a:ext cx="4199822" cy="24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1340767"/>
            <a:ext cx="4032449" cy="238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59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BIENVENIDO</a:t>
            </a:r>
            <a:endParaRPr lang="es-MX" dirty="0"/>
          </a:p>
        </p:txBody>
      </p:sp>
      <p:sp>
        <p:nvSpPr>
          <p:cNvPr id="3" name="2 Marcador de contenido"/>
          <p:cNvSpPr>
            <a:spLocks noGrp="1"/>
          </p:cNvSpPr>
          <p:nvPr>
            <p:ph idx="1"/>
          </p:nvPr>
        </p:nvSpPr>
        <p:spPr/>
        <p:txBody>
          <a:bodyPr>
            <a:normAutofit fontScale="55000" lnSpcReduction="20000"/>
          </a:bodyPr>
          <a:lstStyle/>
          <a:p>
            <a:r>
              <a:rPr lang="es-MX" dirty="0" smtClean="0"/>
              <a:t>Aquí podrás encontrar toda la información concerniente al Presupuesto de Egresos 2017 en una versión sencilla y descriptiva.</a:t>
            </a:r>
          </a:p>
          <a:p>
            <a:endParaRPr lang="es-MX" dirty="0" smtClean="0"/>
          </a:p>
          <a:p>
            <a:r>
              <a:rPr lang="es-MX" dirty="0" smtClean="0"/>
              <a:t>La información expuesta es la contenida en el Sistema Integral de Información Financiera al 1 de Enero de 2017</a:t>
            </a:r>
          </a:p>
          <a:p>
            <a:endParaRPr lang="es-MX" dirty="0" smtClean="0"/>
          </a:p>
          <a:p>
            <a:r>
              <a:rPr lang="es-MX" dirty="0" smtClean="0"/>
              <a:t>El presente archivo esta conformado por datos abiertos, que pueden ser procesados y analizados por cualquier ciudadano con conocimiento básicos de computación, mediante su exportación a un formato </a:t>
            </a:r>
            <a:r>
              <a:rPr lang="es-MX" dirty="0" err="1" smtClean="0"/>
              <a:t>excel</a:t>
            </a:r>
            <a:endParaRPr lang="es-MX" dirty="0" smtClean="0"/>
          </a:p>
          <a:p>
            <a:endParaRPr lang="es-MX" dirty="0" smtClean="0"/>
          </a:p>
          <a:p>
            <a:r>
              <a:rPr lang="es-MX" dirty="0" smtClean="0"/>
              <a:t>Si deseas conocer como se construye un presupuesto de egresos, puedes ingresar al video explicativo en la siguiente liga:</a:t>
            </a:r>
          </a:p>
          <a:p>
            <a:pPr algn="just"/>
            <a:endParaRPr lang="es-MX" dirty="0" smtClean="0"/>
          </a:p>
          <a:p>
            <a:pPr algn="just"/>
            <a:r>
              <a:rPr lang="es-MX" dirty="0" smtClean="0">
                <a:hlinkClick r:id="rId2"/>
              </a:rPr>
              <a:t>http://www.torreon.gob.mx/transparencia/info.cfm?e=20&amp;t=1</a:t>
            </a:r>
            <a:endParaRPr lang="es-MX" dirty="0" smtClean="0"/>
          </a:p>
          <a:p>
            <a:pPr marL="0" indent="0" algn="just">
              <a:buNone/>
            </a:pPr>
            <a:endParaRPr lang="es-MX" dirty="0" smtClean="0"/>
          </a:p>
          <a:p>
            <a:pPr marL="0" indent="0" algn="just">
              <a:buNone/>
            </a:pPr>
            <a:endParaRPr lang="es-MX" dirty="0" smtClean="0"/>
          </a:p>
          <a:p>
            <a:pPr marL="0" indent="0" algn="just">
              <a:buNone/>
            </a:pPr>
            <a:r>
              <a:rPr lang="es-MX" dirty="0" smtClean="0"/>
              <a:t>Bienvenido</a:t>
            </a:r>
          </a:p>
          <a:p>
            <a:endParaRPr lang="es-MX" dirty="0"/>
          </a:p>
        </p:txBody>
      </p:sp>
    </p:spTree>
    <p:extLst>
      <p:ext uri="{BB962C8B-B14F-4D97-AF65-F5344CB8AC3E}">
        <p14:creationId xmlns:p14="http://schemas.microsoft.com/office/powerpoint/2010/main" val="2614447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Rafael Olivares\Desktop\EJ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PROTECCIÓN CIVIL Y PREVENCIÓN DE ACCIDENTES</a:t>
            </a:r>
            <a:endParaRPr lang="es-MX" dirty="0"/>
          </a:p>
        </p:txBody>
      </p:sp>
      <p:sp>
        <p:nvSpPr>
          <p:cNvPr id="3" name="2 Marcador de contenido"/>
          <p:cNvSpPr>
            <a:spLocks noGrp="1"/>
          </p:cNvSpPr>
          <p:nvPr>
            <p:ph idx="1"/>
          </p:nvPr>
        </p:nvSpPr>
        <p:spPr>
          <a:xfrm>
            <a:off x="457200" y="1672208"/>
            <a:ext cx="7940842" cy="4272069"/>
          </a:xfrm>
        </p:spPr>
        <p:txBody>
          <a:bodyPr/>
          <a:lstStyle/>
          <a:p>
            <a:endParaRPr lang="es-MX"/>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14423"/>
            <a:ext cx="4032448" cy="24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14423"/>
            <a:ext cx="4064161" cy="239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3866930"/>
            <a:ext cx="4032448" cy="24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66930"/>
            <a:ext cx="4064161" cy="24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966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Rafael Olivares\Desktop\EJ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a:t>PROTECCIÓN CIVIL Y PREVENCIÓN DE ACCIDENTES</a:t>
            </a:r>
          </a:p>
        </p:txBody>
      </p:sp>
      <p:sp>
        <p:nvSpPr>
          <p:cNvPr id="3" name="2 Marcador de contenido"/>
          <p:cNvSpPr>
            <a:spLocks noGrp="1"/>
          </p:cNvSpPr>
          <p:nvPr>
            <p:ph idx="1"/>
          </p:nvPr>
        </p:nvSpPr>
        <p:spPr/>
        <p:txBody>
          <a:bodyPr/>
          <a:lstStyle/>
          <a:p>
            <a:endParaRPr lang="es-MX"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54842"/>
            <a:ext cx="4234908" cy="254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54841"/>
            <a:ext cx="4104456" cy="25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3056"/>
            <a:ext cx="4234908" cy="243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753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ATLAS DE RIESGO</a:t>
            </a:r>
            <a:endParaRPr lang="es-MX" dirty="0"/>
          </a:p>
        </p:txBody>
      </p:sp>
      <p:sp>
        <p:nvSpPr>
          <p:cNvPr id="3" name="2 Marcador de contenido"/>
          <p:cNvSpPr>
            <a:spLocks noGrp="1"/>
          </p:cNvSpPr>
          <p:nvPr>
            <p:ph idx="1"/>
          </p:nvPr>
        </p:nvSpPr>
        <p:spPr/>
        <p:txBody>
          <a:bodyPr/>
          <a:lstStyle/>
          <a:p>
            <a:endParaRPr lang="es-MX"/>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4526"/>
            <a:ext cx="4108158" cy="246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3842099"/>
            <a:ext cx="4108158" cy="249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194526"/>
            <a:ext cx="4108158" cy="246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842099"/>
            <a:ext cx="4132462" cy="248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809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MEDIO AMBIENTE</a:t>
            </a:r>
            <a:endParaRPr lang="es-MX" dirty="0"/>
          </a:p>
        </p:txBody>
      </p:sp>
      <p:sp>
        <p:nvSpPr>
          <p:cNvPr id="3" name="2 Marcador de contenido"/>
          <p:cNvSpPr>
            <a:spLocks noGrp="1"/>
          </p:cNvSpPr>
          <p:nvPr>
            <p:ph idx="1"/>
          </p:nvPr>
        </p:nvSpPr>
        <p:spPr/>
        <p:txBody>
          <a:bodyPr/>
          <a:lstStyle/>
          <a:p>
            <a:endParaRPr lang="es-MX"/>
          </a:p>
        </p:txBody>
      </p:sp>
      <p:sp>
        <p:nvSpPr>
          <p:cNvPr id="7" name="6 Rectángulo"/>
          <p:cNvSpPr/>
          <p:nvPr/>
        </p:nvSpPr>
        <p:spPr>
          <a:xfrm>
            <a:off x="0" y="2708920"/>
            <a:ext cx="9144000" cy="1296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2 Marcador de contenido"/>
          <p:cNvSpPr txBox="1">
            <a:spLocks/>
          </p:cNvSpPr>
          <p:nvPr/>
        </p:nvSpPr>
        <p:spPr>
          <a:xfrm>
            <a:off x="2051720" y="3140968"/>
            <a:ext cx="5400600" cy="793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mtClean="0"/>
              <a:t>NO PRESENTÓ INFORMACIÓN</a:t>
            </a:r>
            <a:endParaRPr lang="es-MX" dirty="0"/>
          </a:p>
        </p:txBody>
      </p:sp>
    </p:spTree>
    <p:extLst>
      <p:ext uri="{BB962C8B-B14F-4D97-AF65-F5344CB8AC3E}">
        <p14:creationId xmlns:p14="http://schemas.microsoft.com/office/powerpoint/2010/main" val="240100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71600" y="980728"/>
            <a:ext cx="6264696" cy="778098"/>
          </a:xfrm>
        </p:spPr>
        <p:txBody>
          <a:bodyPr>
            <a:normAutofit fontScale="90000"/>
          </a:bodyPr>
          <a:lstStyle/>
          <a:p>
            <a:r>
              <a:rPr lang="es-MX" dirty="0" smtClean="0"/>
              <a:t>SERVICIOS PÚBLICOS</a:t>
            </a:r>
            <a:br>
              <a:rPr lang="es-MX" dirty="0" smtClean="0"/>
            </a:br>
            <a:r>
              <a:rPr lang="es-MX" dirty="0"/>
              <a:t/>
            </a:r>
            <a:br>
              <a:rPr lang="es-MX" dirty="0"/>
            </a:br>
            <a:r>
              <a:rPr lang="es-MX" dirty="0" smtClean="0"/>
              <a:t>PASEO COLÓN</a:t>
            </a:r>
            <a:endParaRPr lang="es-MX"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3" y="2688677"/>
            <a:ext cx="4106608" cy="246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6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ANTIGRAFITTI</a:t>
            </a:r>
            <a:endParaRPr lang="es-MX" dirty="0"/>
          </a:p>
        </p:txBody>
      </p:sp>
      <p:sp>
        <p:nvSpPr>
          <p:cNvPr id="3" name="2 Marcador de contenido"/>
          <p:cNvSpPr>
            <a:spLocks noGrp="1"/>
          </p:cNvSpPr>
          <p:nvPr>
            <p:ph idx="1"/>
          </p:nvPr>
        </p:nvSpPr>
        <p:spPr>
          <a:xfrm>
            <a:off x="457200" y="1600201"/>
            <a:ext cx="7172760" cy="3902494"/>
          </a:xfrm>
        </p:spPr>
        <p:txBody>
          <a:bodyPr/>
          <a:lstStyle/>
          <a:p>
            <a:endParaRPr lang="es-MX"/>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5270"/>
            <a:ext cx="3965625" cy="238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05270"/>
            <a:ext cx="4003453" cy="240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07686"/>
            <a:ext cx="3965625" cy="242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069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BOSQUE URBANO</a:t>
            </a:r>
            <a:endParaRPr lang="es-MX" dirty="0"/>
          </a:p>
        </p:txBody>
      </p:sp>
      <p:sp>
        <p:nvSpPr>
          <p:cNvPr id="3" name="2 Marcador de contenido"/>
          <p:cNvSpPr>
            <a:spLocks noGrp="1"/>
          </p:cNvSpPr>
          <p:nvPr>
            <p:ph idx="1"/>
          </p:nvPr>
        </p:nvSpPr>
        <p:spPr>
          <a:xfrm>
            <a:off x="457200" y="1384176"/>
            <a:ext cx="8229600" cy="4525963"/>
          </a:xfrm>
        </p:spPr>
        <p:txBody>
          <a:bodyPr/>
          <a:lstStyle/>
          <a:p>
            <a:endParaRPr lang="es-MX"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59"/>
            <a:ext cx="4130309" cy="24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2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BOSQUE VENUSTIANO CARRANZA</a:t>
            </a:r>
            <a:endParaRPr lang="es-MX" dirty="0"/>
          </a:p>
        </p:txBody>
      </p:sp>
      <p:sp>
        <p:nvSpPr>
          <p:cNvPr id="3" name="2 Marcador de contenido"/>
          <p:cNvSpPr>
            <a:spLocks noGrp="1"/>
          </p:cNvSpPr>
          <p:nvPr>
            <p:ph idx="1"/>
          </p:nvPr>
        </p:nvSpPr>
        <p:spPr>
          <a:xfrm>
            <a:off x="457200" y="1600201"/>
            <a:ext cx="7367555" cy="3902494"/>
          </a:xfrm>
        </p:spPr>
        <p:txBody>
          <a:bodyPr/>
          <a:lstStyle/>
          <a:p>
            <a:endParaRPr lang="es-MX"/>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36137"/>
            <a:ext cx="4000716" cy="24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89369"/>
            <a:ext cx="3975410" cy="238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195" y="1390181"/>
            <a:ext cx="3975410" cy="238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7" y="3936137"/>
            <a:ext cx="4008022" cy="240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899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PLAZA MAYOR</a:t>
            </a:r>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35981"/>
            <a:ext cx="4080895" cy="245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865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MANTENIMIENTO A PUENTES PEATONALES</a:t>
            </a:r>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12776"/>
            <a:ext cx="4104455"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2776"/>
            <a:ext cx="4104455"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09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40" t="11706" r="12655" b="6250"/>
          <a:stretch/>
        </p:blipFill>
        <p:spPr bwMode="auto">
          <a:xfrm>
            <a:off x="184905" y="332656"/>
            <a:ext cx="8851591" cy="621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938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MTTO Y CONSERVACIÓN DE PLAZAS Y ÁREAS VERDES</a:t>
            </a:r>
            <a:endParaRPr lang="es-MX" dirty="0"/>
          </a:p>
        </p:txBody>
      </p:sp>
      <p:sp>
        <p:nvSpPr>
          <p:cNvPr id="3" name="2 Marcador de contenido"/>
          <p:cNvSpPr>
            <a:spLocks noGrp="1"/>
          </p:cNvSpPr>
          <p:nvPr>
            <p:ph idx="1"/>
          </p:nvPr>
        </p:nvSpPr>
        <p:spPr>
          <a:xfrm>
            <a:off x="457200" y="1600200"/>
            <a:ext cx="7043505" cy="3784237"/>
          </a:xfrm>
        </p:spPr>
        <p:txBody>
          <a:bodyPr/>
          <a:lstStyle/>
          <a:p>
            <a:endParaRPr lang="es-MX"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876526"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12776"/>
            <a:ext cx="3816424"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99943"/>
            <a:ext cx="3886454" cy="233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892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PINTURA EN PLAZAS Y VIALIDADES</a:t>
            </a:r>
            <a:endParaRPr lang="es-MX" dirty="0"/>
          </a:p>
        </p:txBody>
      </p:sp>
      <p:sp>
        <p:nvSpPr>
          <p:cNvPr id="3" name="2 Marcador de contenido"/>
          <p:cNvSpPr>
            <a:spLocks noGrp="1"/>
          </p:cNvSpPr>
          <p:nvPr>
            <p:ph idx="1"/>
          </p:nvPr>
        </p:nvSpPr>
        <p:spPr>
          <a:xfrm>
            <a:off x="457200" y="1600200"/>
            <a:ext cx="7109045" cy="3902494"/>
          </a:xfrm>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8388"/>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08388"/>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28668"/>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28668"/>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570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RECOLECCIÓN Y DISPOSICIÓN DE RESIDUOS SÓLIDOS</a:t>
            </a:r>
            <a:endParaRPr lang="es-MX" dirty="0"/>
          </a:p>
        </p:txBody>
      </p:sp>
      <p:sp>
        <p:nvSpPr>
          <p:cNvPr id="3" name="2 Marcador de contenido"/>
          <p:cNvSpPr>
            <a:spLocks noGrp="1"/>
          </p:cNvSpPr>
          <p:nvPr>
            <p:ph idx="1"/>
          </p:nvPr>
        </p:nvSpPr>
        <p:spPr/>
        <p:txBody>
          <a:bodyPr/>
          <a:lstStyle/>
          <a:p>
            <a:endParaRPr lang="es-MX"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4211960" cy="253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619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REHABILITACIÓN DE ALUMBRADO PÚBLICO</a:t>
            </a:r>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38957"/>
            <a:ext cx="4053771" cy="243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4056672" cy="243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757" y="1438957"/>
            <a:ext cx="4108100" cy="246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826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SEÑALÉTICA EN VIALIDADES</a:t>
            </a:r>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7777"/>
            <a:ext cx="4061272" cy="244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33056"/>
            <a:ext cx="4061272" cy="244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22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43608" y="1052736"/>
            <a:ext cx="6264696" cy="778098"/>
          </a:xfrm>
        </p:spPr>
        <p:txBody>
          <a:bodyPr>
            <a:normAutofit fontScale="90000"/>
          </a:bodyPr>
          <a:lstStyle/>
          <a:p>
            <a:r>
              <a:rPr lang="es-MX" dirty="0" smtClean="0"/>
              <a:t>SISTEMA INTEGRAL DE MANTENIMIENTO VIAL</a:t>
            </a:r>
            <a:br>
              <a:rPr lang="es-MX" dirty="0" smtClean="0"/>
            </a:br>
            <a:r>
              <a:rPr lang="es-MX" dirty="0" smtClean="0"/>
              <a:t/>
            </a:r>
            <a:br>
              <a:rPr lang="es-MX" dirty="0" smtClean="0"/>
            </a:br>
            <a:r>
              <a:rPr lang="es-MX" dirty="0" smtClean="0"/>
              <a:t>SUPERFICIE DE RODAMIENTO</a:t>
            </a:r>
            <a:endParaRPr lang="es-MX" dirty="0"/>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49" y="3135086"/>
            <a:ext cx="4206381" cy="252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120" y="3135085"/>
            <a:ext cx="4206381" cy="252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046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COMUNICACIÓN VIAL Y ALCANTARILLADO</a:t>
            </a:r>
            <a:endParaRPr lang="es-MX" dirty="0"/>
          </a:p>
        </p:txBody>
      </p:sp>
      <p:sp>
        <p:nvSpPr>
          <p:cNvPr id="3" name="2 Marcador de contenido"/>
          <p:cNvSpPr>
            <a:spLocks noGrp="1"/>
          </p:cNvSpPr>
          <p:nvPr>
            <p:ph idx="1"/>
          </p:nvPr>
        </p:nvSpPr>
        <p:spPr/>
        <p:txBody>
          <a:bodyPr/>
          <a:lstStyle/>
          <a:p>
            <a:endParaRPr lang="es-MX"/>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4032448" cy="24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94" y="1484784"/>
            <a:ext cx="4032448" cy="24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31630"/>
            <a:ext cx="4032448" cy="24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94" y="4031630"/>
            <a:ext cx="4032448" cy="24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05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ORDENAMIENTO TERRITORIAL</a:t>
            </a:r>
            <a:endParaRPr lang="es-MX" dirty="0"/>
          </a:p>
        </p:txBody>
      </p:sp>
      <p:sp>
        <p:nvSpPr>
          <p:cNvPr id="3" name="2 Marcador de contenido"/>
          <p:cNvSpPr>
            <a:spLocks noGrp="1"/>
          </p:cNvSpPr>
          <p:nvPr>
            <p:ph idx="1"/>
          </p:nvPr>
        </p:nvSpPr>
        <p:spPr>
          <a:xfrm>
            <a:off x="457200" y="1600201"/>
            <a:ext cx="8229600" cy="4257266"/>
          </a:xfrm>
        </p:spPr>
        <p:txBody>
          <a:bodyPr/>
          <a:lstStyle/>
          <a:p>
            <a:endParaRPr lang="es-MX"/>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401185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176464" cy="25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3056"/>
            <a:ext cx="401185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319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BRIGADAS DE LIMPIEZA</a:t>
            </a:r>
            <a:endParaRPr lang="es-MX" dirty="0"/>
          </a:p>
        </p:txBody>
      </p:sp>
      <p:sp>
        <p:nvSpPr>
          <p:cNvPr id="3" name="2 Marcador de contenido"/>
          <p:cNvSpPr>
            <a:spLocks noGrp="1"/>
          </p:cNvSpPr>
          <p:nvPr>
            <p:ph idx="1"/>
          </p:nvPr>
        </p:nvSpPr>
        <p:spPr/>
        <p:txBody>
          <a:bodyPr/>
          <a:lstStyle/>
          <a:p>
            <a:endParaRPr lang="es-MX"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4" y="1340768"/>
            <a:ext cx="4100886" cy="246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33056"/>
            <a:ext cx="407293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828" y="1340768"/>
            <a:ext cx="4080644" cy="245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446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PASA</a:t>
            </a:r>
            <a:endParaRPr lang="es-MX" dirty="0"/>
          </a:p>
        </p:txBody>
      </p:sp>
      <p:sp>
        <p:nvSpPr>
          <p:cNvPr id="3" name="2 Marcador de contenido"/>
          <p:cNvSpPr>
            <a:spLocks noGrp="1"/>
          </p:cNvSpPr>
          <p:nvPr>
            <p:ph idx="1"/>
          </p:nvPr>
        </p:nvSpPr>
        <p:spPr>
          <a:xfrm>
            <a:off x="457200" y="1600200"/>
            <a:ext cx="7053274" cy="4052933"/>
          </a:xfrm>
        </p:spPr>
        <p:txBody>
          <a:bodyPr/>
          <a:lstStyle/>
          <a:p>
            <a:endParaRPr lang="es-MX"/>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4105532" cy="246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340768"/>
            <a:ext cx="4105532" cy="246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3054"/>
            <a:ext cx="4116165" cy="247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940092"/>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334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PUBLICACIONES</a:t>
            </a:r>
            <a:endParaRPr lang="es-MX" dirty="0"/>
          </a:p>
        </p:txBody>
      </p:sp>
      <p:sp>
        <p:nvSpPr>
          <p:cNvPr id="3" name="2 Marcador de contenido"/>
          <p:cNvSpPr>
            <a:spLocks noGrp="1"/>
          </p:cNvSpPr>
          <p:nvPr>
            <p:ph idx="1"/>
          </p:nvPr>
        </p:nvSpPr>
        <p:spPr/>
        <p:txBody>
          <a:bodyPr/>
          <a:lstStyle/>
          <a:p>
            <a:endParaRPr lang="es-MX"/>
          </a:p>
        </p:txBody>
      </p:sp>
      <p:graphicFrame>
        <p:nvGraphicFramePr>
          <p:cNvPr id="4" name="3 Diagrama"/>
          <p:cNvGraphicFramePr/>
          <p:nvPr>
            <p:extLst>
              <p:ext uri="{D42A27DB-BD31-4B8C-83A1-F6EECF244321}">
                <p14:modId xmlns:p14="http://schemas.microsoft.com/office/powerpoint/2010/main" val="1816568941"/>
              </p:ext>
            </p:extLst>
          </p:nvPr>
        </p:nvGraphicFramePr>
        <p:xfrm>
          <a:off x="1043608" y="1412776"/>
          <a:ext cx="7056784"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492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SUPERVISIÓN DE LIMPIEZA</a:t>
            </a:r>
            <a:endParaRPr lang="es-MX" dirty="0"/>
          </a:p>
        </p:txBody>
      </p:sp>
      <p:sp>
        <p:nvSpPr>
          <p:cNvPr id="3" name="2 Marcador de contenido"/>
          <p:cNvSpPr>
            <a:spLocks noGrp="1"/>
          </p:cNvSpPr>
          <p:nvPr>
            <p:ph idx="1"/>
          </p:nvPr>
        </p:nvSpPr>
        <p:spPr/>
        <p:txBody>
          <a:bodyPr/>
          <a:lstStyle/>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4260038" cy="256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844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RASTRO</a:t>
            </a:r>
            <a:endParaRPr lang="es-MX" dirty="0"/>
          </a:p>
        </p:txBody>
      </p:sp>
      <p:sp>
        <p:nvSpPr>
          <p:cNvPr id="3" name="2 Marcador de contenido"/>
          <p:cNvSpPr>
            <a:spLocks noGrp="1"/>
          </p:cNvSpPr>
          <p:nvPr>
            <p:ph idx="1"/>
          </p:nvPr>
        </p:nvSpPr>
        <p:spPr/>
        <p:txBody>
          <a:bodyPr/>
          <a:lstStyle/>
          <a:p>
            <a:endParaRPr lang="es-MX"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37958"/>
            <a:ext cx="4155065" cy="249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3933056"/>
            <a:ext cx="4155065" cy="244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15" y="1337958"/>
            <a:ext cx="4155065" cy="249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546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SERVICIOS EN PANTEONES</a:t>
            </a:r>
            <a:endParaRPr lang="es-MX" dirty="0"/>
          </a:p>
        </p:txBody>
      </p:sp>
      <p:sp>
        <p:nvSpPr>
          <p:cNvPr id="3" name="2 Marcador de contenido"/>
          <p:cNvSpPr>
            <a:spLocks noGrp="1"/>
          </p:cNvSpPr>
          <p:nvPr>
            <p:ph idx="1"/>
          </p:nvPr>
        </p:nvSpPr>
        <p:spPr/>
        <p:txBody>
          <a:bodyPr/>
          <a:lstStyle/>
          <a:p>
            <a:endParaRPr lang="es-MX"/>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22501"/>
            <a:ext cx="4032448" cy="24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67272"/>
            <a:ext cx="4032448" cy="23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447029"/>
            <a:ext cx="3919139" cy="235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249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971600" y="397557"/>
            <a:ext cx="6264696" cy="778098"/>
          </a:xfrm>
        </p:spPr>
        <p:txBody>
          <a:bodyPr>
            <a:normAutofit fontScale="90000"/>
          </a:bodyPr>
          <a:lstStyle/>
          <a:p>
            <a:r>
              <a:rPr lang="es-MX" dirty="0" smtClean="0"/>
              <a:t>DESARROLLO ECONÓMICO </a:t>
            </a:r>
            <a:br>
              <a:rPr lang="es-MX" dirty="0" smtClean="0"/>
            </a:br>
            <a:r>
              <a:rPr lang="es-MX" dirty="0" smtClean="0"/>
              <a:t>FOMENTO AL TURISMO</a:t>
            </a:r>
            <a:endParaRPr lang="es-MX" dirty="0"/>
          </a:p>
        </p:txBody>
      </p:sp>
      <p:sp>
        <p:nvSpPr>
          <p:cNvPr id="3" name="2 Marcador de contenido"/>
          <p:cNvSpPr>
            <a:spLocks noGrp="1"/>
          </p:cNvSpPr>
          <p:nvPr>
            <p:ph idx="1"/>
          </p:nvPr>
        </p:nvSpPr>
        <p:spPr>
          <a:xfrm>
            <a:off x="457200" y="1600201"/>
            <a:ext cx="7454068" cy="3840674"/>
          </a:xfrm>
        </p:spPr>
        <p:txBody>
          <a:bodyPr/>
          <a:lstStyle/>
          <a:p>
            <a:endParaRPr lang="es-MX"/>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62199"/>
            <a:ext cx="4017020" cy="235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11209"/>
            <a:ext cx="3994063" cy="24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462201"/>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5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a:t>FOMENTO AL TURISMO</a:t>
            </a:r>
          </a:p>
        </p:txBody>
      </p:sp>
      <p:sp>
        <p:nvSpPr>
          <p:cNvPr id="3" name="2 Marcador de contenido"/>
          <p:cNvSpPr>
            <a:spLocks noGrp="1"/>
          </p:cNvSpPr>
          <p:nvPr>
            <p:ph idx="1"/>
          </p:nvPr>
        </p:nvSpPr>
        <p:spPr>
          <a:xfrm>
            <a:off x="457200" y="1600200"/>
            <a:ext cx="7496811" cy="4158987"/>
          </a:xfrm>
        </p:spPr>
        <p:txBody>
          <a:bodyPr/>
          <a:lstStyle/>
          <a:p>
            <a:endParaRPr lang="es-MX"/>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254978"/>
            <a:ext cx="421296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89037"/>
            <a:ext cx="4212961" cy="253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253193"/>
            <a:ext cx="3956109" cy="237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065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BOLSA DE TRABAJO</a:t>
            </a:r>
            <a:endParaRPr lang="es-MX" dirty="0"/>
          </a:p>
        </p:txBody>
      </p:sp>
      <p:sp>
        <p:nvSpPr>
          <p:cNvPr id="3" name="2 Marcador de contenido"/>
          <p:cNvSpPr>
            <a:spLocks noGrp="1"/>
          </p:cNvSpPr>
          <p:nvPr>
            <p:ph idx="1"/>
          </p:nvPr>
        </p:nvSpPr>
        <p:spPr>
          <a:xfrm>
            <a:off x="457200" y="1600201"/>
            <a:ext cx="6505818" cy="3959670"/>
          </a:xfrm>
        </p:spPr>
        <p:txBody>
          <a:bodyPr/>
          <a:lstStyle/>
          <a:p>
            <a:endParaRPr lang="es-MX"/>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7"/>
            <a:ext cx="4011059" cy="241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33056"/>
            <a:ext cx="4011056" cy="241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933056"/>
            <a:ext cx="4011056" cy="241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27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CONSOLIDACIÓN DE PYMES</a:t>
            </a:r>
            <a:endParaRPr lang="es-MX" dirty="0"/>
          </a:p>
        </p:txBody>
      </p:sp>
      <p:sp>
        <p:nvSpPr>
          <p:cNvPr id="3" name="2 Marcador de contenido"/>
          <p:cNvSpPr>
            <a:spLocks noGrp="1"/>
          </p:cNvSpPr>
          <p:nvPr>
            <p:ph idx="1"/>
          </p:nvPr>
        </p:nvSpPr>
        <p:spPr/>
        <p:txBody>
          <a:bodyPr/>
          <a:lstStyle/>
          <a:p>
            <a:endParaRPr lang="es-MX"/>
          </a:p>
        </p:txBody>
      </p:sp>
      <p:pic>
        <p:nvPicPr>
          <p:cNvPr id="5"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98009"/>
            <a:ext cx="4176464" cy="23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85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IMPLAN</a:t>
            </a:r>
            <a:endParaRPr lang="es-MX" dirty="0"/>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4248472" cy="25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07256"/>
            <a:ext cx="4248472" cy="25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753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CONSULTA EXTERNA</a:t>
            </a:r>
            <a:endParaRPr lang="es-MX" dirty="0"/>
          </a:p>
        </p:txBody>
      </p:sp>
      <p:sp>
        <p:nvSpPr>
          <p:cNvPr id="3" name="2 Marcador de contenido"/>
          <p:cNvSpPr>
            <a:spLocks noGrp="1"/>
          </p:cNvSpPr>
          <p:nvPr>
            <p:ph idx="1"/>
          </p:nvPr>
        </p:nvSpPr>
        <p:spPr>
          <a:xfrm>
            <a:off x="457200" y="1888233"/>
            <a:ext cx="7195557" cy="4018066"/>
          </a:xfrm>
        </p:spPr>
        <p:txBody>
          <a:bodyPr/>
          <a:lstStyle/>
          <a:p>
            <a:endParaRPr lang="es-MX"/>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59"/>
            <a:ext cx="4006613" cy="24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2683"/>
            <a:ext cx="4006613" cy="244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262488"/>
            <a:ext cx="4068698" cy="244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62683"/>
            <a:ext cx="4070210" cy="244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51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CRÓNICO DEGENERATIVO</a:t>
            </a:r>
            <a:endParaRPr lang="es-MX" dirty="0"/>
          </a:p>
        </p:txBody>
      </p:sp>
      <p:sp>
        <p:nvSpPr>
          <p:cNvPr id="3" name="2 Marcador de contenido"/>
          <p:cNvSpPr>
            <a:spLocks noGrp="1"/>
          </p:cNvSpPr>
          <p:nvPr>
            <p:ph idx="1"/>
          </p:nvPr>
        </p:nvSpPr>
        <p:spPr>
          <a:xfrm>
            <a:off x="457200" y="1744216"/>
            <a:ext cx="8229600" cy="4525963"/>
          </a:xfrm>
        </p:spPr>
        <p:txBody>
          <a:bodyPr/>
          <a:lstStyle/>
          <a:p>
            <a:endParaRPr lang="es-MX"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414"/>
            <a:ext cx="4161746" cy="250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33056"/>
            <a:ext cx="416174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764" y="1268414"/>
            <a:ext cx="4105996" cy="250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9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 DONDE OBTIENE EL GOBIERNO SUS RECURSOS?</a:t>
            </a:r>
            <a:endParaRPr lang="es-MX" dirty="0"/>
          </a:p>
        </p:txBody>
      </p:sp>
      <p:sp>
        <p:nvSpPr>
          <p:cNvPr id="3" name="2 Marcador de contenido"/>
          <p:cNvSpPr>
            <a:spLocks noGrp="1"/>
          </p:cNvSpPr>
          <p:nvPr>
            <p:ph idx="1"/>
          </p:nvPr>
        </p:nvSpPr>
        <p:spPr/>
        <p:txBody>
          <a:bodyPr/>
          <a:lstStyle/>
          <a:p>
            <a:endParaRPr lang="es-MX"/>
          </a:p>
        </p:txBody>
      </p:sp>
      <p:graphicFrame>
        <p:nvGraphicFramePr>
          <p:cNvPr id="4" name="3 Marcador de contenido"/>
          <p:cNvGraphicFramePr>
            <a:graphicFrameLocks/>
          </p:cNvGraphicFramePr>
          <p:nvPr>
            <p:extLst>
              <p:ext uri="{D42A27DB-BD31-4B8C-83A1-F6EECF244321}">
                <p14:modId xmlns:p14="http://schemas.microsoft.com/office/powerpoint/2010/main" val="1938421873"/>
              </p:ext>
            </p:extLst>
          </p:nvPr>
        </p:nvGraphicFramePr>
        <p:xfrm>
          <a:off x="467544" y="1628800"/>
          <a:ext cx="8208912" cy="4689012"/>
        </p:xfrm>
        <a:graphic>
          <a:graphicData uri="http://schemas.openxmlformats.org/drawingml/2006/table">
            <a:tbl>
              <a:tblPr>
                <a:tableStyleId>{616DA210-FB5B-4158-B5E0-FEB733F419BA}</a:tableStyleId>
              </a:tblPr>
              <a:tblGrid>
                <a:gridCol w="2074780"/>
                <a:gridCol w="3067066"/>
                <a:gridCol w="3067066"/>
              </a:tblGrid>
              <a:tr h="408572">
                <a:tc>
                  <a:txBody>
                    <a:bodyPr/>
                    <a:lstStyle/>
                    <a:p>
                      <a:pPr algn="l" fontAlgn="b"/>
                      <a:r>
                        <a:rPr lang="es-MX" sz="1400" b="0" i="0" u="none" strike="noStrike" dirty="0" smtClean="0">
                          <a:solidFill>
                            <a:schemeClr val="bg1"/>
                          </a:solidFill>
                          <a:effectLst/>
                          <a:latin typeface="Calibri"/>
                        </a:rPr>
                        <a:t>CONCEPTO</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ctr" fontAlgn="b"/>
                      <a:r>
                        <a:rPr lang="es-MX" sz="1400" b="0" i="0" u="none" strike="noStrike" dirty="0" smtClean="0">
                          <a:solidFill>
                            <a:schemeClr val="tx1"/>
                          </a:solidFill>
                          <a:effectLst/>
                          <a:latin typeface="Calibri"/>
                        </a:rPr>
                        <a:t>2016</a:t>
                      </a:r>
                      <a:endParaRPr lang="es-MX" sz="1400" b="0" i="0" u="none" strike="noStrike" dirty="0">
                        <a:solidFill>
                          <a:schemeClr val="tx1"/>
                        </a:solidFill>
                        <a:effectLst/>
                        <a:latin typeface="Calibri"/>
                      </a:endParaRPr>
                    </a:p>
                  </a:txBody>
                  <a:tcPr marL="9525" marR="9525" marT="9525" marB="0" anchor="b">
                    <a:solidFill>
                      <a:schemeClr val="bg2">
                        <a:lumMod val="75000"/>
                      </a:schemeClr>
                    </a:solidFill>
                  </a:tcPr>
                </a:tc>
                <a:tc>
                  <a:txBody>
                    <a:bodyPr/>
                    <a:lstStyle/>
                    <a:p>
                      <a:pPr algn="ctr" fontAlgn="b"/>
                      <a:r>
                        <a:rPr lang="es-MX" sz="1400" b="0" i="0" u="none" strike="noStrike" dirty="0" smtClean="0">
                          <a:solidFill>
                            <a:schemeClr val="tx1"/>
                          </a:solidFill>
                          <a:effectLst/>
                          <a:latin typeface="Calibri"/>
                        </a:rPr>
                        <a:t>2017</a:t>
                      </a:r>
                      <a:endParaRPr lang="es-MX" sz="1400" b="0" i="0" u="none" strike="noStrike" dirty="0">
                        <a:solidFill>
                          <a:schemeClr val="tx1"/>
                        </a:solidFill>
                        <a:effectLst/>
                        <a:latin typeface="Calibri"/>
                      </a:endParaRPr>
                    </a:p>
                  </a:txBody>
                  <a:tcPr marL="9525" marR="9525" marT="9525" marB="0" anchor="b">
                    <a:solidFill>
                      <a:schemeClr val="bg2">
                        <a:lumMod val="75000"/>
                      </a:schemeClr>
                    </a:solidFill>
                  </a:tcPr>
                </a:tc>
              </a:tr>
              <a:tr h="408572">
                <a:tc>
                  <a:txBody>
                    <a:bodyPr/>
                    <a:lstStyle/>
                    <a:p>
                      <a:pPr algn="l" fontAlgn="b"/>
                      <a:r>
                        <a:rPr lang="es-MX" sz="1400" u="none" strike="noStrike" dirty="0">
                          <a:solidFill>
                            <a:schemeClr val="bg1"/>
                          </a:solidFill>
                          <a:effectLst/>
                        </a:rPr>
                        <a:t>IMPUESTOS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u="none" strike="noStrike" dirty="0" smtClean="0">
                          <a:solidFill>
                            <a:schemeClr val="tx1"/>
                          </a:solidFill>
                          <a:effectLst/>
                        </a:rPr>
                        <a:t>$501,468,495</a:t>
                      </a:r>
                      <a:endParaRPr lang="es-MX" sz="1400" b="0" i="0" u="none" strike="noStrike" dirty="0">
                        <a:solidFill>
                          <a:schemeClr val="tx1"/>
                        </a:solidFill>
                        <a:effectLst/>
                        <a:latin typeface="Calibri"/>
                      </a:endParaRPr>
                    </a:p>
                  </a:txBody>
                  <a:tcPr marL="9525" marR="9525" marT="9525" marB="0" anchor="b">
                    <a:solidFill>
                      <a:schemeClr val="bg1">
                        <a:lumMod val="75000"/>
                      </a:schemeClr>
                    </a:solidFill>
                  </a:tcPr>
                </a:tc>
                <a:tc>
                  <a:txBody>
                    <a:bodyPr/>
                    <a:lstStyle/>
                    <a:p>
                      <a:pPr algn="r" fontAlgn="b"/>
                      <a:r>
                        <a:rPr lang="es-MX" sz="1400" b="0" i="0" u="none" strike="noStrike" dirty="0" smtClean="0">
                          <a:solidFill>
                            <a:schemeClr val="tx1"/>
                          </a:solidFill>
                          <a:effectLst/>
                          <a:latin typeface="+mn-lt"/>
                        </a:rPr>
                        <a:t>$286,911,591.00</a:t>
                      </a:r>
                      <a:endParaRPr lang="es-MX" sz="1400" b="0" i="0" u="none" strike="noStrike" dirty="0">
                        <a:solidFill>
                          <a:schemeClr val="tx1"/>
                        </a:solidFill>
                        <a:effectLst/>
                        <a:latin typeface="Calibri"/>
                      </a:endParaRPr>
                    </a:p>
                  </a:txBody>
                  <a:tcPr marL="9525" marR="9525" marT="9525" marB="0" anchor="b">
                    <a:solidFill>
                      <a:schemeClr val="bg1">
                        <a:lumMod val="75000"/>
                      </a:schemeClr>
                    </a:solidFill>
                  </a:tcPr>
                </a:tc>
              </a:tr>
              <a:tr h="389520">
                <a:tc>
                  <a:txBody>
                    <a:bodyPr/>
                    <a:lstStyle/>
                    <a:p>
                      <a:pPr algn="l" fontAlgn="b"/>
                      <a:r>
                        <a:rPr lang="es-MX" sz="1400" u="none" strike="noStrike" dirty="0">
                          <a:solidFill>
                            <a:schemeClr val="bg1"/>
                          </a:solidFill>
                          <a:effectLst/>
                        </a:rPr>
                        <a:t>DERECHOS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u="none" strike="noStrike" dirty="0" smtClean="0">
                          <a:effectLst/>
                        </a:rPr>
                        <a:t>$ 377,408,803</a:t>
                      </a:r>
                      <a:endParaRPr lang="es-MX" sz="1400" b="0" i="0" u="none" strike="noStrike" dirty="0">
                        <a:solidFill>
                          <a:srgbClr val="000000"/>
                        </a:solidFill>
                        <a:effectLst/>
                        <a:latin typeface="Calibri"/>
                      </a:endParaRPr>
                    </a:p>
                  </a:txBody>
                  <a:tcPr marL="9525" marR="9525" marT="9525" marB="0" anchor="b"/>
                </a:tc>
                <a:tc>
                  <a:txBody>
                    <a:bodyPr/>
                    <a:lstStyle/>
                    <a:p>
                      <a:pPr algn="r" fontAlgn="b"/>
                      <a:r>
                        <a:rPr lang="es-MX" sz="1400" b="0" i="0" u="none" strike="noStrike" dirty="0" smtClean="0">
                          <a:solidFill>
                            <a:srgbClr val="000000"/>
                          </a:solidFill>
                          <a:effectLst/>
                          <a:latin typeface="+mn-lt"/>
                        </a:rPr>
                        <a:t>$160,251,119.00</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u="none" strike="noStrike" dirty="0">
                          <a:solidFill>
                            <a:schemeClr val="bg1"/>
                          </a:solidFill>
                          <a:effectLst/>
                        </a:rPr>
                        <a:t>CONTRIBUCIONES </a:t>
                      </a:r>
                      <a:r>
                        <a:rPr lang="es-MX" sz="1400" u="none" strike="noStrike" dirty="0" smtClean="0">
                          <a:solidFill>
                            <a:schemeClr val="bg1"/>
                          </a:solidFill>
                          <a:effectLst/>
                        </a:rPr>
                        <a:t>DE</a:t>
                      </a:r>
                      <a:r>
                        <a:rPr lang="es-MX" sz="1400" u="none" strike="noStrike" baseline="0" dirty="0" smtClean="0">
                          <a:solidFill>
                            <a:schemeClr val="bg1"/>
                          </a:solidFill>
                          <a:effectLst/>
                        </a:rPr>
                        <a:t> MEJORAS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u="none" strike="noStrike" dirty="0" smtClean="0">
                          <a:effectLst/>
                        </a:rPr>
                        <a:t>$ 33,817,507</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r" fontAlgn="b"/>
                      <a:r>
                        <a:rPr lang="es-MX" sz="1400" b="0" i="0" u="none" strike="noStrike" dirty="0" smtClean="0">
                          <a:solidFill>
                            <a:srgbClr val="000000"/>
                          </a:solidFill>
                          <a:effectLst/>
                          <a:latin typeface="+mn-lt"/>
                        </a:rPr>
                        <a:t>$27’111,444.00</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r>
              <a:tr h="327776">
                <a:tc>
                  <a:txBody>
                    <a:bodyPr/>
                    <a:lstStyle/>
                    <a:p>
                      <a:pPr algn="l" fontAlgn="b"/>
                      <a:r>
                        <a:rPr lang="es-MX" sz="1400" u="none" strike="noStrike" dirty="0">
                          <a:solidFill>
                            <a:schemeClr val="bg1"/>
                          </a:solidFill>
                          <a:effectLst/>
                        </a:rPr>
                        <a:t>PRODUCTOS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u="none" strike="noStrike" dirty="0" smtClean="0">
                          <a:effectLst/>
                        </a:rPr>
                        <a:t>$ 1,286,454</a:t>
                      </a:r>
                      <a:endParaRPr lang="es-MX" sz="1400" b="0" i="0" u="none" strike="noStrike" dirty="0">
                        <a:solidFill>
                          <a:srgbClr val="000000"/>
                        </a:solidFill>
                        <a:effectLst/>
                        <a:latin typeface="Calibri"/>
                      </a:endParaRPr>
                    </a:p>
                  </a:txBody>
                  <a:tcPr marL="9525" marR="9525" marT="9525" marB="0" anchor="b"/>
                </a:tc>
                <a:tc>
                  <a:txBody>
                    <a:bodyPr/>
                    <a:lstStyle/>
                    <a:p>
                      <a:pPr algn="r" fontAlgn="b"/>
                      <a:r>
                        <a:rPr lang="es-MX" sz="1400" b="0" i="0" u="none" strike="noStrike" dirty="0" smtClean="0">
                          <a:solidFill>
                            <a:srgbClr val="000000"/>
                          </a:solidFill>
                          <a:effectLst/>
                          <a:latin typeface="+mn-lt"/>
                        </a:rPr>
                        <a:t>$323,242.00</a:t>
                      </a:r>
                      <a:endParaRPr lang="es-MX" sz="1400" b="0" i="0" u="none" strike="noStrike" dirty="0">
                        <a:solidFill>
                          <a:srgbClr val="000000"/>
                        </a:solidFill>
                        <a:effectLst/>
                        <a:latin typeface="Calibri"/>
                      </a:endParaRPr>
                    </a:p>
                  </a:txBody>
                  <a:tcPr marL="9525" marR="9525" marT="9525" marB="0" anchor="b"/>
                </a:tc>
              </a:tr>
              <a:tr h="410866">
                <a:tc>
                  <a:txBody>
                    <a:bodyPr/>
                    <a:lstStyle/>
                    <a:p>
                      <a:pPr algn="l" fontAlgn="b"/>
                      <a:r>
                        <a:rPr lang="es-MX" sz="1400" u="none" strike="noStrike" dirty="0">
                          <a:solidFill>
                            <a:schemeClr val="bg1"/>
                          </a:solidFill>
                          <a:effectLst/>
                        </a:rPr>
                        <a:t>APROVECHAMIENTOS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u="none" strike="noStrike" dirty="0">
                          <a:effectLst/>
                        </a:rPr>
                        <a:t> </a:t>
                      </a:r>
                      <a:r>
                        <a:rPr lang="es-MX" sz="1400" u="none" strike="noStrike" dirty="0" smtClean="0">
                          <a:effectLst/>
                        </a:rPr>
                        <a:t>$41,361,041</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r" fontAlgn="b"/>
                      <a:r>
                        <a:rPr lang="es-MX" sz="1400" b="0" i="0" u="none" strike="noStrike" dirty="0" smtClean="0">
                          <a:solidFill>
                            <a:srgbClr val="000000"/>
                          </a:solidFill>
                          <a:effectLst/>
                          <a:latin typeface="+mn-lt"/>
                        </a:rPr>
                        <a:t>$31’634,463.00</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r>
              <a:tr h="410866">
                <a:tc>
                  <a:txBody>
                    <a:bodyPr/>
                    <a:lstStyle/>
                    <a:p>
                      <a:pPr algn="l" fontAlgn="b"/>
                      <a:r>
                        <a:rPr lang="es-MX" sz="1400" b="0" u="none" strike="noStrike" dirty="0" smtClean="0">
                          <a:solidFill>
                            <a:schemeClr val="bg1"/>
                          </a:solidFill>
                          <a:effectLst/>
                        </a:rPr>
                        <a:t>VENTAS DE BIENES Y SERVICIOS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b="0" u="none" strike="noStrike" dirty="0" smtClean="0">
                          <a:effectLst/>
                        </a:rPr>
                        <a:t>$ 231,638</a:t>
                      </a:r>
                      <a:endParaRPr lang="es-MX" sz="1400" b="0" i="0" u="none" strike="noStrike" dirty="0">
                        <a:solidFill>
                          <a:srgbClr val="000000"/>
                        </a:solidFill>
                        <a:effectLst/>
                        <a:latin typeface="Calibri"/>
                      </a:endParaRPr>
                    </a:p>
                  </a:txBody>
                  <a:tcPr marL="9525" marR="9525" marT="9525" marB="0" anchor="b"/>
                </a:tc>
                <a:tc>
                  <a:txBody>
                    <a:bodyPr/>
                    <a:lstStyle/>
                    <a:p>
                      <a:pPr algn="r" fontAlgn="b"/>
                      <a:r>
                        <a:rPr lang="es-MX" sz="1400" b="0" i="0" u="none" strike="noStrike" dirty="0" smtClean="0">
                          <a:solidFill>
                            <a:srgbClr val="000000"/>
                          </a:solidFill>
                          <a:effectLst/>
                          <a:latin typeface="Calibri"/>
                        </a:rPr>
                        <a:t>$ 0</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b="0" u="none" strike="noStrike" dirty="0">
                          <a:solidFill>
                            <a:schemeClr val="bg1"/>
                          </a:solidFill>
                          <a:effectLst/>
                        </a:rPr>
                        <a:t>PARTICIPACIONES Y APORTACIONES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b="0" u="none" strike="noStrike" dirty="0" smtClean="0">
                          <a:effectLst/>
                        </a:rPr>
                        <a:t>$ 1´117,082,600</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r" fontAlgn="b"/>
                      <a:r>
                        <a:rPr lang="es-MX" sz="1400" b="0" i="0" u="none" strike="noStrike" dirty="0" smtClean="0">
                          <a:solidFill>
                            <a:srgbClr val="000000"/>
                          </a:solidFill>
                          <a:effectLst/>
                          <a:latin typeface="+mn-lt"/>
                        </a:rPr>
                        <a:t>$973,152,577.00</a:t>
                      </a:r>
                      <a:endParaRPr lang="es-MX" sz="1400" b="0" i="0" u="none" strike="noStrike" dirty="0">
                        <a:solidFill>
                          <a:srgbClr val="000000"/>
                        </a:solidFill>
                        <a:effectLst/>
                        <a:latin typeface="Calibri"/>
                      </a:endParaRPr>
                    </a:p>
                  </a:txBody>
                  <a:tcPr marL="9525" marR="9525" marT="9525" marB="0" anchor="b">
                    <a:solidFill>
                      <a:schemeClr val="bg1">
                        <a:lumMod val="75000"/>
                      </a:schemeClr>
                    </a:solidFill>
                  </a:tcPr>
                </a:tc>
              </a:tr>
              <a:tr h="349121">
                <a:tc>
                  <a:txBody>
                    <a:bodyPr/>
                    <a:lstStyle/>
                    <a:p>
                      <a:pPr algn="l" fontAlgn="b"/>
                      <a:r>
                        <a:rPr lang="es-MX" sz="1400" b="0" u="none" strike="noStrike" dirty="0" smtClean="0">
                          <a:solidFill>
                            <a:schemeClr val="bg1"/>
                          </a:solidFill>
                          <a:effectLst/>
                        </a:rPr>
                        <a:t>TRANSFERENCIAS, ASIGNACIONES, SUBSIDIOS Y OTRAS AYUDAS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b"/>
                      <a:r>
                        <a:rPr lang="es-MX" sz="1400" b="0" u="none" strike="noStrike" dirty="0" smtClean="0">
                          <a:effectLst/>
                        </a:rPr>
                        <a:t>$ 110,359,904</a:t>
                      </a:r>
                      <a:endParaRPr lang="es-MX" sz="1400" b="0" i="0" u="none" strike="noStrike" dirty="0">
                        <a:solidFill>
                          <a:srgbClr val="000000"/>
                        </a:solidFill>
                        <a:effectLst/>
                        <a:latin typeface="Calibri"/>
                      </a:endParaRPr>
                    </a:p>
                  </a:txBody>
                  <a:tcPr marL="9525" marR="9525" marT="9525" marB="0" anchor="b"/>
                </a:tc>
                <a:tc>
                  <a:txBody>
                    <a:bodyPr/>
                    <a:lstStyle/>
                    <a:p>
                      <a:pPr algn="r" fontAlgn="b"/>
                      <a:r>
                        <a:rPr lang="es-MX" sz="1400" b="0" i="0" u="none" strike="noStrike" dirty="0" smtClean="0">
                          <a:solidFill>
                            <a:srgbClr val="000000"/>
                          </a:solidFill>
                          <a:effectLst/>
                          <a:latin typeface="Calibri"/>
                        </a:rPr>
                        <a:t>$ 0</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b="0" i="0" u="none" strike="noStrike" dirty="0" smtClean="0">
                          <a:solidFill>
                            <a:schemeClr val="bg1"/>
                          </a:solidFill>
                          <a:effectLst/>
                          <a:latin typeface="Calibri"/>
                        </a:rPr>
                        <a:t>INGRESOS DERIVADOS DE FINANCIAMIENTOS</a:t>
                      </a:r>
                      <a:endParaRPr lang="es-MX" sz="1400" b="0"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ctr"/>
                      <a:r>
                        <a:rPr lang="es-MX" sz="1400" b="0" i="0" u="none" strike="noStrike" dirty="0" smtClean="0">
                          <a:solidFill>
                            <a:schemeClr val="tx1"/>
                          </a:solidFill>
                          <a:effectLst/>
                          <a:latin typeface="+mn-lt"/>
                        </a:rPr>
                        <a:t>$</a:t>
                      </a:r>
                      <a:r>
                        <a:rPr lang="es-MX" sz="1400" b="0" i="0" u="none" strike="noStrike" baseline="0" dirty="0" smtClean="0">
                          <a:solidFill>
                            <a:schemeClr val="tx1"/>
                          </a:solidFill>
                          <a:effectLst/>
                          <a:latin typeface="+mn-lt"/>
                        </a:rPr>
                        <a:t> 0</a:t>
                      </a:r>
                      <a:endParaRPr lang="es-MX" sz="14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r" fontAlgn="ctr"/>
                      <a:r>
                        <a:rPr lang="es-MX" sz="1400" b="0" i="0" u="none" strike="noStrike" dirty="0" smtClean="0">
                          <a:solidFill>
                            <a:schemeClr val="tx1"/>
                          </a:solidFill>
                          <a:effectLst/>
                          <a:latin typeface="+mn-lt"/>
                        </a:rPr>
                        <a:t>$55’261,128.00</a:t>
                      </a:r>
                      <a:endParaRPr lang="es-MX" sz="1400" b="0" i="0" u="none" strike="noStrike" dirty="0">
                        <a:solidFill>
                          <a:schemeClr val="tx1"/>
                        </a:solidFill>
                        <a:effectLst/>
                        <a:latin typeface="+mn-lt"/>
                      </a:endParaRPr>
                    </a:p>
                  </a:txBody>
                  <a:tcPr marL="9525" marR="9525" marT="9525" marB="0" anchor="b">
                    <a:solidFill>
                      <a:schemeClr val="bg1">
                        <a:lumMod val="75000"/>
                      </a:schemeClr>
                    </a:solidFill>
                  </a:tcPr>
                </a:tc>
              </a:tr>
              <a:tr h="349121">
                <a:tc>
                  <a:txBody>
                    <a:bodyPr/>
                    <a:lstStyle/>
                    <a:p>
                      <a:pPr algn="l" fontAlgn="b"/>
                      <a:r>
                        <a:rPr lang="es-MX" sz="1400" b="1" u="none" strike="noStrike" dirty="0">
                          <a:solidFill>
                            <a:schemeClr val="bg1"/>
                          </a:solidFill>
                          <a:effectLst/>
                        </a:rPr>
                        <a:t>TOTAL</a:t>
                      </a:r>
                      <a:endParaRPr lang="es-MX" sz="1400" b="1" i="0" u="none" strike="noStrike" dirty="0">
                        <a:solidFill>
                          <a:schemeClr val="bg1"/>
                        </a:solidFill>
                        <a:effectLst/>
                        <a:latin typeface="Calibri"/>
                      </a:endParaRPr>
                    </a:p>
                  </a:txBody>
                  <a:tcPr marL="9525" marR="9525" marT="9525" marB="0" anchor="b">
                    <a:solidFill>
                      <a:schemeClr val="accent2">
                        <a:lumMod val="75000"/>
                      </a:schemeClr>
                    </a:solidFill>
                  </a:tcPr>
                </a:tc>
                <a:tc>
                  <a:txBody>
                    <a:bodyPr/>
                    <a:lstStyle/>
                    <a:p>
                      <a:pPr algn="r" fontAlgn="ctr"/>
                      <a:r>
                        <a:rPr lang="es-MX" sz="1400" b="1" u="none" strike="noStrike" dirty="0" smtClean="0">
                          <a:solidFill>
                            <a:schemeClr val="bg1"/>
                          </a:solidFill>
                          <a:effectLst/>
                        </a:rPr>
                        <a:t>$  </a:t>
                      </a:r>
                      <a:r>
                        <a:rPr lang="es-MX" sz="1400" b="1" i="0" u="none" strike="noStrike" kern="1200" baseline="0" dirty="0" smtClean="0">
                          <a:solidFill>
                            <a:schemeClr val="bg1"/>
                          </a:solidFill>
                          <a:latin typeface="+mn-lt"/>
                          <a:ea typeface="+mn-ea"/>
                          <a:cs typeface="+mn-cs"/>
                        </a:rPr>
                        <a:t>2,183,016,442</a:t>
                      </a:r>
                      <a:endParaRPr lang="es-MX" sz="1400" b="1" i="0" u="none" strike="noStrike" dirty="0">
                        <a:solidFill>
                          <a:schemeClr val="bg1"/>
                        </a:solidFill>
                        <a:effectLst/>
                        <a:latin typeface="+mn-lt"/>
                      </a:endParaRPr>
                    </a:p>
                  </a:txBody>
                  <a:tcPr marL="9525" marR="9525" marT="9525" marB="0" anchor="b">
                    <a:solidFill>
                      <a:schemeClr val="accent2">
                        <a:lumMod val="75000"/>
                      </a:schemeClr>
                    </a:solidFill>
                  </a:tcPr>
                </a:tc>
                <a:tc>
                  <a:txBody>
                    <a:bodyPr/>
                    <a:lstStyle/>
                    <a:p>
                      <a:pPr algn="r" fontAlgn="ctr"/>
                      <a:r>
                        <a:rPr lang="es-MX" sz="1400" b="1" i="0" u="none" strike="noStrike" dirty="0" smtClean="0">
                          <a:solidFill>
                            <a:schemeClr val="bg1"/>
                          </a:solidFill>
                          <a:effectLst/>
                          <a:latin typeface="+mn-lt"/>
                        </a:rPr>
                        <a:t>$1,534,645,564.00</a:t>
                      </a:r>
                      <a:endParaRPr lang="es-MX" sz="1400" b="1" i="0" u="none" strike="noStrike" dirty="0">
                        <a:solidFill>
                          <a:schemeClr val="bg1"/>
                        </a:solidFill>
                        <a:effectLst/>
                        <a:latin typeface="+mn-lt"/>
                      </a:endParaRPr>
                    </a:p>
                  </a:txBody>
                  <a:tcPr marL="9525" marR="9525" marT="9525" marB="0" anchor="b">
                    <a:solidFill>
                      <a:schemeClr val="accent2">
                        <a:lumMod val="75000"/>
                      </a:schemeClr>
                    </a:solidFill>
                  </a:tcPr>
                </a:tc>
              </a:tr>
            </a:tbl>
          </a:graphicData>
        </a:graphic>
      </p:graphicFrame>
    </p:spTree>
    <p:extLst>
      <p:ext uri="{BB962C8B-B14F-4D97-AF65-F5344CB8AC3E}">
        <p14:creationId xmlns:p14="http://schemas.microsoft.com/office/powerpoint/2010/main" val="336385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DETECCIÓN OPORTUNA DE CÁNCER</a:t>
            </a:r>
            <a:endParaRPr lang="es-MX" dirty="0"/>
          </a:p>
        </p:txBody>
      </p:sp>
      <p:sp>
        <p:nvSpPr>
          <p:cNvPr id="3" name="2 Marcador de contenido"/>
          <p:cNvSpPr>
            <a:spLocks noGrp="1"/>
          </p:cNvSpPr>
          <p:nvPr>
            <p:ph idx="1"/>
          </p:nvPr>
        </p:nvSpPr>
        <p:spPr>
          <a:xfrm>
            <a:off x="457200" y="1600200"/>
            <a:ext cx="7496811" cy="4139009"/>
          </a:xfrm>
        </p:spPr>
        <p:txBody>
          <a:bodyPr/>
          <a:lstStyle/>
          <a:p>
            <a:endParaRPr lang="es-MX"/>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1578"/>
            <a:ext cx="4178151" cy="253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33056"/>
            <a:ext cx="4178151" cy="251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539" y="1247380"/>
            <a:ext cx="4049933" cy="254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539" y="3933056"/>
            <a:ext cx="4049933" cy="251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409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PREVENCIÓN DE EMBARAZOS EN ADOLESCENTES</a:t>
            </a:r>
            <a:endParaRPr lang="es-MX" dirty="0"/>
          </a:p>
        </p:txBody>
      </p:sp>
      <p:sp>
        <p:nvSpPr>
          <p:cNvPr id="3" name="2 Marcador de contenido"/>
          <p:cNvSpPr>
            <a:spLocks noGrp="1"/>
          </p:cNvSpPr>
          <p:nvPr>
            <p:ph idx="1"/>
          </p:nvPr>
        </p:nvSpPr>
        <p:spPr>
          <a:xfrm>
            <a:off x="457200" y="1800619"/>
            <a:ext cx="7367555" cy="4108786"/>
          </a:xfrm>
        </p:spPr>
        <p:txBody>
          <a:bodyPr/>
          <a:lstStyle/>
          <a:p>
            <a:endParaRPr lang="es-MX"/>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49138"/>
            <a:ext cx="4104457" cy="250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01677"/>
            <a:ext cx="4104457" cy="251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249138"/>
            <a:ext cx="4104456" cy="250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901678"/>
            <a:ext cx="4104456" cy="251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391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PREVENCIÓN DE RIESGOS SANITARIOS</a:t>
            </a:r>
            <a:endParaRPr lang="es-MX" dirty="0"/>
          </a:p>
        </p:txBody>
      </p:sp>
      <p:sp>
        <p:nvSpPr>
          <p:cNvPr id="3" name="2 Marcador de contenido"/>
          <p:cNvSpPr>
            <a:spLocks noGrp="1"/>
          </p:cNvSpPr>
          <p:nvPr>
            <p:ph idx="1"/>
          </p:nvPr>
        </p:nvSpPr>
        <p:spPr>
          <a:xfrm>
            <a:off x="457200" y="1600201"/>
            <a:ext cx="7367555" cy="3979648"/>
          </a:xfrm>
        </p:spPr>
        <p:txBody>
          <a:bodyPr/>
          <a:lstStyle/>
          <a:p>
            <a:endParaRPr lang="es-MX"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68174"/>
            <a:ext cx="4022222" cy="241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968173"/>
            <a:ext cx="4040646" cy="242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24703"/>
            <a:ext cx="4002380" cy="24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424703"/>
            <a:ext cx="4002380" cy="24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341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SALUD ANIMAL</a:t>
            </a:r>
            <a:endParaRPr lang="es-MX" dirty="0"/>
          </a:p>
        </p:txBody>
      </p:sp>
      <p:sp>
        <p:nvSpPr>
          <p:cNvPr id="3" name="2 Marcador de contenido"/>
          <p:cNvSpPr>
            <a:spLocks noGrp="1"/>
          </p:cNvSpPr>
          <p:nvPr>
            <p:ph idx="1"/>
          </p:nvPr>
        </p:nvSpPr>
        <p:spPr/>
        <p:txBody>
          <a:bodyPr/>
          <a:lstStyle/>
          <a:p>
            <a:endParaRPr lang="es-MX"/>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34709"/>
            <a:ext cx="4150472" cy="249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86" y="3904234"/>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234709"/>
            <a:ext cx="4154791" cy="249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564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DIMAJUVE</a:t>
            </a:r>
            <a:endParaRPr lang="es-MX" dirty="0"/>
          </a:p>
        </p:txBody>
      </p:sp>
      <p:pic>
        <p:nvPicPr>
          <p:cNvPr id="4"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2708920"/>
            <a:ext cx="9144000" cy="1296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2 Marcador de contenido"/>
          <p:cNvSpPr txBox="1">
            <a:spLocks/>
          </p:cNvSpPr>
          <p:nvPr/>
        </p:nvSpPr>
        <p:spPr>
          <a:xfrm>
            <a:off x="2051720" y="3140968"/>
            <a:ext cx="5400600" cy="793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mtClean="0"/>
              <a:t>NO PRESENTÓ INFORMACIÓN</a:t>
            </a:r>
            <a:endParaRPr lang="es-MX" dirty="0"/>
          </a:p>
        </p:txBody>
      </p:sp>
    </p:spTree>
    <p:extLst>
      <p:ext uri="{BB962C8B-B14F-4D97-AF65-F5344CB8AC3E}">
        <p14:creationId xmlns:p14="http://schemas.microsoft.com/office/powerpoint/2010/main" val="2081359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FOMENTO AGROPECUARIO</a:t>
            </a:r>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49164"/>
            <a:ext cx="4584700" cy="24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065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DIF CONTENSIÓN DE LA FRACTURA FAMILIAR</a:t>
            </a:r>
            <a:endParaRPr lang="es-MX"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5063"/>
            <a:ext cx="3960501" cy="23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840" y="1405064"/>
            <a:ext cx="3960499" cy="23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956294"/>
            <a:ext cx="3962324" cy="24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983641"/>
            <a:ext cx="3988779" cy="239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088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35" y="1420789"/>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26807" y="1420789"/>
            <a:ext cx="41047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26" y="4013077"/>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013076"/>
            <a:ext cx="4152652"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323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84784"/>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738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INCLUSIÓN DE PERSONAS CON DISCAPACIDAD</a:t>
            </a:r>
            <a:endParaRPr lang="es-MX" dirty="0"/>
          </a:p>
        </p:txBody>
      </p:sp>
      <p:sp>
        <p:nvSpPr>
          <p:cNvPr id="3" name="2 Marcador de contenido"/>
          <p:cNvSpPr>
            <a:spLocks noGrp="1"/>
          </p:cNvSpPr>
          <p:nvPr>
            <p:ph idx="1"/>
          </p:nvPr>
        </p:nvSpPr>
        <p:spPr/>
        <p:txBody>
          <a:bodyPr/>
          <a:lstStyle/>
          <a:p>
            <a:endParaRPr lang="es-MX"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41764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412776"/>
            <a:ext cx="395314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33056"/>
            <a:ext cx="417646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933056"/>
            <a:ext cx="395314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249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INGRESO PORCENTUAL</a:t>
            </a:r>
            <a:endParaRPr lang="es-MX" dirty="0"/>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9" t="3644" r="1742" b="4691"/>
          <a:stretch/>
        </p:blipFill>
        <p:spPr bwMode="auto">
          <a:xfrm>
            <a:off x="429490" y="1556792"/>
            <a:ext cx="8398273" cy="486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4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ATENCIÓN A PERSONAS EN ABANDONO</a:t>
            </a:r>
            <a:endParaRPr lang="es-MX" dirty="0"/>
          </a:p>
        </p:txBody>
      </p:sp>
      <p:sp>
        <p:nvSpPr>
          <p:cNvPr id="3" name="2 Marcador de contenido"/>
          <p:cNvSpPr>
            <a:spLocks noGrp="1"/>
          </p:cNvSpPr>
          <p:nvPr>
            <p:ph idx="1"/>
          </p:nvPr>
        </p:nvSpPr>
        <p:spPr/>
        <p:txBody>
          <a:bodyPr/>
          <a:lstStyle/>
          <a:p>
            <a:endParaRPr lang="es-MX"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76062"/>
            <a:ext cx="4248472" cy="231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1046"/>
            <a:ext cx="4248472" cy="246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861046"/>
            <a:ext cx="3857781" cy="255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72" y="1376062"/>
            <a:ext cx="3838349" cy="230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826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SERVICIOS COMUNITARIOS</a:t>
            </a:r>
            <a:endParaRPr lang="es-MX" dirty="0"/>
          </a:p>
        </p:txBody>
      </p:sp>
      <p:sp>
        <p:nvSpPr>
          <p:cNvPr id="3" name="2 Marcador de contenido"/>
          <p:cNvSpPr>
            <a:spLocks noGrp="1"/>
          </p:cNvSpPr>
          <p:nvPr>
            <p:ph idx="1"/>
          </p:nvPr>
        </p:nvSpPr>
        <p:spPr/>
        <p:txBody>
          <a:bodyPr/>
          <a:lstStyle/>
          <a:p>
            <a:endParaRPr lang="es-MX"/>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27252"/>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46" y="1327253"/>
            <a:ext cx="4224790"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391" y="3861044"/>
            <a:ext cx="3889081" cy="252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746" y="3861044"/>
            <a:ext cx="4224790" cy="253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87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6197"/>
            <a:ext cx="4224790" cy="231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65" y="3861043"/>
            <a:ext cx="3909487" cy="253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61044"/>
            <a:ext cx="4224790" cy="253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821" y="1346197"/>
            <a:ext cx="3953431"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363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08920"/>
            <a:ext cx="9144000" cy="1296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INSTITUTO MUNICIPAL DEL DEPORTE</a:t>
            </a:r>
            <a:endParaRPr lang="es-MX" dirty="0"/>
          </a:p>
        </p:txBody>
      </p:sp>
      <p:sp>
        <p:nvSpPr>
          <p:cNvPr id="3" name="2 Marcador de contenido"/>
          <p:cNvSpPr>
            <a:spLocks noGrp="1"/>
          </p:cNvSpPr>
          <p:nvPr>
            <p:ph idx="1"/>
          </p:nvPr>
        </p:nvSpPr>
        <p:spPr>
          <a:xfrm>
            <a:off x="2051720" y="3140968"/>
            <a:ext cx="5400600" cy="793319"/>
          </a:xfrm>
        </p:spPr>
        <p:txBody>
          <a:bodyPr/>
          <a:lstStyle/>
          <a:p>
            <a:pPr marL="0" indent="0">
              <a:buNone/>
            </a:pPr>
            <a:r>
              <a:rPr lang="es-MX" dirty="0" smtClean="0"/>
              <a:t>NO PRESENTÓ INFORMACIÓN</a:t>
            </a:r>
            <a:endParaRPr lang="es-MX" dirty="0"/>
          </a:p>
        </p:txBody>
      </p:sp>
    </p:spTree>
    <p:extLst>
      <p:ext uri="{BB962C8B-B14F-4D97-AF65-F5344CB8AC3E}">
        <p14:creationId xmlns:p14="http://schemas.microsoft.com/office/powerpoint/2010/main" val="2962670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IMM IGUALDAD ENTRE HOMBRES Y MUJERES</a:t>
            </a:r>
            <a:endParaRPr lang="es-MX" dirty="0"/>
          </a:p>
        </p:txBody>
      </p:sp>
      <p:sp>
        <p:nvSpPr>
          <p:cNvPr id="3" name="2 Marcador de contenido"/>
          <p:cNvSpPr>
            <a:spLocks noGrp="1"/>
          </p:cNvSpPr>
          <p:nvPr>
            <p:ph idx="1"/>
          </p:nvPr>
        </p:nvSpPr>
        <p:spPr>
          <a:xfrm>
            <a:off x="457200" y="1447519"/>
            <a:ext cx="7367555" cy="3979648"/>
          </a:xfrm>
        </p:spPr>
        <p:txBody>
          <a:bodyPr/>
          <a:lstStyle/>
          <a:p>
            <a:endParaRPr lang="es-MX"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20" y="3983971"/>
            <a:ext cx="4109080" cy="247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12776"/>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6"/>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826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IMM CAPACITACIÓN Y DESARROLLO ECONÓMICO</a:t>
            </a:r>
            <a:endParaRPr lang="es-MX" dirty="0"/>
          </a:p>
        </p:txBody>
      </p:sp>
      <p:sp>
        <p:nvSpPr>
          <p:cNvPr id="3" name="2 Marcador de contenido"/>
          <p:cNvSpPr>
            <a:spLocks noGrp="1"/>
          </p:cNvSpPr>
          <p:nvPr>
            <p:ph idx="1"/>
          </p:nvPr>
        </p:nvSpPr>
        <p:spPr>
          <a:xfrm>
            <a:off x="457200" y="1744215"/>
            <a:ext cx="8229600" cy="4525963"/>
          </a:xfrm>
        </p:spPr>
        <p:txBody>
          <a:bodyPr/>
          <a:lstStyle/>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5"/>
            <a:ext cx="419272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68193"/>
            <a:ext cx="4207491" cy="252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252" y="1412775"/>
            <a:ext cx="413342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177" y="4068194"/>
            <a:ext cx="4132496" cy="252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342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187624" y="548680"/>
            <a:ext cx="7344816" cy="778098"/>
          </a:xfrm>
        </p:spPr>
        <p:txBody>
          <a:bodyPr>
            <a:normAutofit fontScale="90000"/>
          </a:bodyPr>
          <a:lstStyle/>
          <a:p>
            <a:r>
              <a:rPr lang="es-MX" dirty="0" smtClean="0"/>
              <a:t>IMM ATENCIÓN Y PREVENCIÓN DE LA VIOLENCIA</a:t>
            </a:r>
            <a:endParaRPr lang="es-MX" dirty="0"/>
          </a:p>
        </p:txBody>
      </p:sp>
      <p:sp>
        <p:nvSpPr>
          <p:cNvPr id="3" name="2 Marcador de contenido"/>
          <p:cNvSpPr>
            <a:spLocks noGrp="1"/>
          </p:cNvSpPr>
          <p:nvPr>
            <p:ph idx="1"/>
          </p:nvPr>
        </p:nvSpPr>
        <p:spPr>
          <a:xfrm>
            <a:off x="494642" y="2275261"/>
            <a:ext cx="7151841" cy="3902494"/>
          </a:xfrm>
        </p:spPr>
        <p:txBody>
          <a:bodyPr/>
          <a:lstStyle/>
          <a:p>
            <a:endParaRPr lang="es-MX"/>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032" y="4163602"/>
            <a:ext cx="4011758" cy="2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60" y="4163602"/>
            <a:ext cx="4011758" cy="2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032" y="1549855"/>
            <a:ext cx="4126702" cy="248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59" y="1578901"/>
            <a:ext cx="4011759" cy="247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1073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IMM CULTURA DE LA SALUD</a:t>
            </a:r>
            <a:endParaRPr lang="es-MX"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38560"/>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38560"/>
            <a:ext cx="4030038" cy="24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19500"/>
            <a:ext cx="4032718" cy="242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9622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INSTITUTO MUNICIPAL DE CULTURA</a:t>
            </a:r>
            <a:endParaRPr lang="es-MX" dirty="0"/>
          </a:p>
        </p:txBody>
      </p:sp>
      <p:sp>
        <p:nvSpPr>
          <p:cNvPr id="3" name="2 Marcador de contenido"/>
          <p:cNvSpPr>
            <a:spLocks noGrp="1"/>
          </p:cNvSpPr>
          <p:nvPr>
            <p:ph idx="1"/>
          </p:nvPr>
        </p:nvSpPr>
        <p:spPr>
          <a:xfrm>
            <a:off x="457200" y="1960241"/>
            <a:ext cx="8081712" cy="4096924"/>
          </a:xfrm>
        </p:spPr>
        <p:txBody>
          <a:bodyPr/>
          <a:lstStyle/>
          <a:p>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1393"/>
            <a:ext cx="4101413" cy="252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71027"/>
            <a:ext cx="4101413" cy="25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7" y="3871026"/>
            <a:ext cx="3960498" cy="255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7" y="1261393"/>
            <a:ext cx="3960498" cy="252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44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a:t>INSTITUTO MUNICIPAL DE CULTURA</a:t>
            </a:r>
          </a:p>
        </p:txBody>
      </p:sp>
      <p:sp>
        <p:nvSpPr>
          <p:cNvPr id="3" name="2 Marcador de contenido"/>
          <p:cNvSpPr>
            <a:spLocks noGrp="1"/>
          </p:cNvSpPr>
          <p:nvPr>
            <p:ph idx="1"/>
          </p:nvPr>
        </p:nvSpPr>
        <p:spPr>
          <a:xfrm>
            <a:off x="457199" y="1312168"/>
            <a:ext cx="7235992" cy="4139009"/>
          </a:xfrm>
        </p:spPr>
        <p:txBody>
          <a:bodyPr/>
          <a:lstStyle/>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9700"/>
            <a:ext cx="4025275" cy="252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340" y="1198927"/>
            <a:ext cx="4064124" cy="252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74757"/>
            <a:ext cx="4025275" cy="249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2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¿HACIA DONDE SE ORIENTA EL PRESUPUESTO?</a:t>
            </a:r>
            <a:endParaRPr lang="es-MX" dirty="0"/>
          </a:p>
        </p:txBody>
      </p:sp>
      <p:sp>
        <p:nvSpPr>
          <p:cNvPr id="3" name="2 Marcador de contenido"/>
          <p:cNvSpPr>
            <a:spLocks noGrp="1"/>
          </p:cNvSpPr>
          <p:nvPr>
            <p:ph idx="1"/>
          </p:nvPr>
        </p:nvSpPr>
        <p:spPr/>
        <p:txBody>
          <a:bodyPr/>
          <a:lstStyle/>
          <a:p>
            <a:endParaRPr lang="es-MX"/>
          </a:p>
        </p:txBody>
      </p:sp>
      <p:graphicFrame>
        <p:nvGraphicFramePr>
          <p:cNvPr id="4" name="3 Marcador de contenido"/>
          <p:cNvGraphicFramePr>
            <a:graphicFrameLocks/>
          </p:cNvGraphicFramePr>
          <p:nvPr>
            <p:extLst>
              <p:ext uri="{D42A27DB-BD31-4B8C-83A1-F6EECF244321}">
                <p14:modId xmlns:p14="http://schemas.microsoft.com/office/powerpoint/2010/main" val="150249110"/>
              </p:ext>
            </p:extLst>
          </p:nvPr>
        </p:nvGraphicFramePr>
        <p:xfrm>
          <a:off x="827584" y="2348880"/>
          <a:ext cx="7272809" cy="3240360"/>
        </p:xfrm>
        <a:graphic>
          <a:graphicData uri="http://schemas.openxmlformats.org/drawingml/2006/table">
            <a:tbl>
              <a:tblPr>
                <a:tableStyleId>{616DA210-FB5B-4158-B5E0-FEB733F419BA}</a:tableStyleId>
              </a:tblPr>
              <a:tblGrid>
                <a:gridCol w="3296177"/>
                <a:gridCol w="1988316"/>
                <a:gridCol w="1988316"/>
              </a:tblGrid>
              <a:tr h="495404">
                <a:tc>
                  <a:txBody>
                    <a:bodyPr/>
                    <a:lstStyle/>
                    <a:p>
                      <a:pPr algn="ctr" fontAlgn="ctr"/>
                      <a:r>
                        <a:rPr lang="es-MX" sz="1400" b="1" u="none" strike="noStrike" dirty="0">
                          <a:solidFill>
                            <a:schemeClr val="bg1"/>
                          </a:solidFill>
                          <a:effectLst/>
                        </a:rPr>
                        <a:t>EJES</a:t>
                      </a:r>
                      <a:endParaRPr lang="es-MX" sz="1400" b="1" i="0" u="none" strike="noStrike" dirty="0">
                        <a:solidFill>
                          <a:schemeClr val="bg1"/>
                        </a:solidFill>
                        <a:effectLst/>
                        <a:latin typeface="Calibri"/>
                      </a:endParaRPr>
                    </a:p>
                  </a:txBody>
                  <a:tcPr marL="9525" marR="9525" marT="9525" marB="0" anchor="ctr">
                    <a:solidFill>
                      <a:schemeClr val="accent3"/>
                    </a:solidFill>
                  </a:tcPr>
                </a:tc>
                <a:tc>
                  <a:txBody>
                    <a:bodyPr/>
                    <a:lstStyle/>
                    <a:p>
                      <a:pPr algn="ctr" fontAlgn="ctr"/>
                      <a:r>
                        <a:rPr lang="es-MX" sz="1400" b="1" u="none" strike="noStrike" dirty="0">
                          <a:solidFill>
                            <a:schemeClr val="bg1"/>
                          </a:solidFill>
                          <a:effectLst/>
                        </a:rPr>
                        <a:t> PRESUPUESTO AUTORIZADO </a:t>
                      </a:r>
                      <a:r>
                        <a:rPr lang="es-MX" sz="1400" b="1" u="none" strike="noStrike" dirty="0" smtClean="0">
                          <a:solidFill>
                            <a:schemeClr val="bg1"/>
                          </a:solidFill>
                          <a:effectLst/>
                        </a:rPr>
                        <a:t> 2016</a:t>
                      </a:r>
                      <a:endParaRPr lang="es-MX" sz="1400" b="1" i="0" u="none" strike="noStrike" dirty="0">
                        <a:solidFill>
                          <a:schemeClr val="bg1"/>
                        </a:solidFill>
                        <a:effectLst/>
                        <a:latin typeface="Calibri"/>
                      </a:endParaRPr>
                    </a:p>
                  </a:txBody>
                  <a:tcPr marL="9525" marR="9525" marT="9525" marB="0" anchor="ctr">
                    <a:solidFill>
                      <a:schemeClr val="accent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400" b="1" u="none" strike="noStrike" dirty="0" smtClean="0">
                          <a:solidFill>
                            <a:schemeClr val="bg1"/>
                          </a:solidFill>
                          <a:effectLst/>
                        </a:rPr>
                        <a:t> PRESUPUESTO AUTORIZADO  2017</a:t>
                      </a:r>
                      <a:endParaRPr lang="es-MX" sz="1400" b="1" i="0" u="none" strike="noStrike" dirty="0" smtClean="0">
                        <a:solidFill>
                          <a:schemeClr val="bg1"/>
                        </a:solidFill>
                        <a:effectLst/>
                        <a:latin typeface="+mn-lt"/>
                      </a:endParaRPr>
                    </a:p>
                  </a:txBody>
                  <a:tcPr marL="9525" marR="9525" marT="9525" marB="0" anchor="ctr">
                    <a:solidFill>
                      <a:schemeClr val="accent3"/>
                    </a:solidFill>
                  </a:tcPr>
                </a:tc>
              </a:tr>
              <a:tr h="448340">
                <a:tc>
                  <a:txBody>
                    <a:bodyPr/>
                    <a:lstStyle/>
                    <a:p>
                      <a:pPr algn="l" fontAlgn="ctr"/>
                      <a:r>
                        <a:rPr lang="es-MX" sz="1400" u="none" strike="noStrike" dirty="0">
                          <a:solidFill>
                            <a:schemeClr val="bg1"/>
                          </a:solidFill>
                          <a:effectLst/>
                        </a:rPr>
                        <a:t>EJE 1 Buen Gobierno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a:r>
                        <a:rPr lang="es-MX" sz="1400" u="none" strike="noStrike" dirty="0">
                          <a:effectLst/>
                        </a:rPr>
                        <a:t> </a:t>
                      </a:r>
                      <a:r>
                        <a:rPr lang="es-MX" sz="1400" b="0" i="0" u="none" strike="noStrike" kern="1200" baseline="0" dirty="0" smtClean="0">
                          <a:solidFill>
                            <a:schemeClr val="tx1"/>
                          </a:solidFill>
                          <a:effectLst/>
                          <a:latin typeface="+mn-lt"/>
                          <a:ea typeface="+mn-ea"/>
                          <a:cs typeface="+mn-cs"/>
                        </a:rPr>
                        <a:t>$ </a:t>
                      </a:r>
                      <a:r>
                        <a:rPr lang="es-MX" sz="1400" b="0" i="0" u="none" strike="noStrike" kern="1200" baseline="0" dirty="0" smtClean="0">
                          <a:solidFill>
                            <a:schemeClr val="tx1"/>
                          </a:solidFill>
                          <a:latin typeface="+mn-lt"/>
                          <a:ea typeface="+mn-ea"/>
                          <a:cs typeface="+mn-cs"/>
                        </a:rPr>
                        <a:t>857,792,825</a:t>
                      </a:r>
                      <a:endParaRPr lang="es-MX" sz="1400" b="0" i="0" u="none" strike="noStrike" dirty="0">
                        <a:solidFill>
                          <a:srgbClr val="000000"/>
                        </a:solidFill>
                        <a:effectLst/>
                        <a:latin typeface="Calibri"/>
                      </a:endParaRPr>
                    </a:p>
                  </a:txBody>
                  <a:tcPr marL="9525" marR="9525" marT="9525" marB="0" anchor="ctr"/>
                </a:tc>
                <a:tc>
                  <a:txBody>
                    <a:bodyPr/>
                    <a:lstStyle/>
                    <a:p>
                      <a:pPr algn="r"/>
                      <a:r>
                        <a:rPr lang="es-MX" sz="1400" b="0" i="0" u="none" strike="noStrike" dirty="0" smtClean="0">
                          <a:solidFill>
                            <a:srgbClr val="000000"/>
                          </a:solidFill>
                          <a:effectLst/>
                          <a:latin typeface="+mn-lt"/>
                        </a:rPr>
                        <a:t>$ 534,906,236</a:t>
                      </a:r>
                    </a:p>
                  </a:txBody>
                  <a:tcPr marL="9525" marR="9525" marT="9525" marB="0" anchor="ctr"/>
                </a:tc>
              </a:tr>
              <a:tr h="448340">
                <a:tc>
                  <a:txBody>
                    <a:bodyPr/>
                    <a:lstStyle/>
                    <a:p>
                      <a:pPr algn="l" fontAlgn="ctr"/>
                      <a:r>
                        <a:rPr lang="es-MX" sz="1400" u="none" strike="noStrike" dirty="0">
                          <a:solidFill>
                            <a:schemeClr val="bg1"/>
                          </a:solidFill>
                          <a:effectLst/>
                        </a:rPr>
                        <a:t>EJE 2 Seguridad Ciudadana</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263,753,616</a:t>
                      </a:r>
                      <a:endParaRPr lang="es-MX" sz="1400" b="0" i="0" u="none" strike="noStrike" dirty="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mn-lt"/>
                        </a:rPr>
                        <a:t>$ 221,183,095</a:t>
                      </a:r>
                    </a:p>
                  </a:txBody>
                  <a:tcPr marL="9525" marR="9525" marT="9525" marB="0" anchor="ctr"/>
                </a:tc>
              </a:tr>
              <a:tr h="448340">
                <a:tc>
                  <a:txBody>
                    <a:bodyPr/>
                    <a:lstStyle/>
                    <a:p>
                      <a:pPr algn="l" fontAlgn="ctr"/>
                      <a:r>
                        <a:rPr lang="es-MX" sz="1400" u="none" strike="noStrike" dirty="0">
                          <a:solidFill>
                            <a:schemeClr val="bg1"/>
                          </a:solidFill>
                          <a:effectLst/>
                        </a:rPr>
                        <a:t>EJE 3 Medio Ambiente y Entorno Urbano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743,100,000</a:t>
                      </a:r>
                      <a:endParaRPr lang="es-MX" sz="1400" b="0" i="0" u="none" strike="noStrike" dirty="0">
                        <a:solidFill>
                          <a:srgbClr val="000000"/>
                        </a:solidFill>
                        <a:effectLst/>
                        <a:latin typeface="Calibri"/>
                      </a:endParaRPr>
                    </a:p>
                  </a:txBody>
                  <a:tcPr marL="9525" marR="9525" marT="9525" marB="0" anchor="ctr"/>
                </a:tc>
                <a:tc>
                  <a:txBody>
                    <a:bodyPr/>
                    <a:lstStyle/>
                    <a:p>
                      <a:pPr algn="r"/>
                      <a:r>
                        <a:rPr lang="es-MX" sz="1400" b="0" i="0" u="none" strike="noStrike" dirty="0" smtClean="0">
                          <a:solidFill>
                            <a:srgbClr val="000000"/>
                          </a:solidFill>
                          <a:effectLst/>
                          <a:latin typeface="+mn-lt"/>
                        </a:rPr>
                        <a:t> $578,362,992.41 </a:t>
                      </a:r>
                    </a:p>
                  </a:txBody>
                  <a:tcPr marL="9525" marR="9525" marT="9525" marB="0" anchor="ctr"/>
                </a:tc>
              </a:tr>
              <a:tr h="448340">
                <a:tc>
                  <a:txBody>
                    <a:bodyPr/>
                    <a:lstStyle/>
                    <a:p>
                      <a:pPr algn="l" fontAlgn="ctr"/>
                      <a:r>
                        <a:rPr lang="es-MX" sz="1400" u="none" strike="noStrike" dirty="0">
                          <a:solidFill>
                            <a:schemeClr val="bg1"/>
                          </a:solidFill>
                          <a:effectLst/>
                        </a:rPr>
                        <a:t>EJE 4 Desarrollo Económico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39,380,000</a:t>
                      </a:r>
                      <a:endParaRPr lang="es-MX" sz="1400" b="0" i="0" u="none" strike="noStrike" dirty="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mn-lt"/>
                        </a:rPr>
                        <a:t> $27,416,103.55 </a:t>
                      </a:r>
                    </a:p>
                    <a:p>
                      <a:pPr algn="r" fontAlgn="ctr"/>
                      <a:endParaRPr lang="es-MX" sz="1400" b="0" i="0" u="none" strike="noStrike" dirty="0">
                        <a:solidFill>
                          <a:srgbClr val="000000"/>
                        </a:solidFill>
                        <a:effectLst/>
                        <a:latin typeface="Calibri"/>
                      </a:endParaRPr>
                    </a:p>
                  </a:txBody>
                  <a:tcPr marL="9525" marR="9525" marT="9525" marB="0" anchor="ctr"/>
                </a:tc>
              </a:tr>
              <a:tr h="448340">
                <a:tc>
                  <a:txBody>
                    <a:bodyPr/>
                    <a:lstStyle/>
                    <a:p>
                      <a:pPr algn="l" fontAlgn="ctr"/>
                      <a:r>
                        <a:rPr lang="es-MX" sz="1400" u="none" strike="noStrike" dirty="0">
                          <a:solidFill>
                            <a:schemeClr val="bg1"/>
                          </a:solidFill>
                          <a:effectLst/>
                        </a:rPr>
                        <a:t>EJE 5 Desarrollo Social</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278,990,000</a:t>
                      </a:r>
                      <a:endParaRPr lang="es-MX" sz="1400" b="0" i="0" u="none" strike="noStrike" dirty="0">
                        <a:solidFill>
                          <a:srgbClr val="000000"/>
                        </a:solidFill>
                        <a:effectLst/>
                        <a:latin typeface="Calibri"/>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mn-lt"/>
                        </a:rPr>
                        <a:t>$ 172,777,137</a:t>
                      </a:r>
                    </a:p>
                  </a:txBody>
                  <a:tcPr marL="9525" marR="9525" marT="9525" marB="0" anchor="ctr"/>
                </a:tc>
              </a:tr>
              <a:tr h="503256">
                <a:tc>
                  <a:txBody>
                    <a:bodyPr/>
                    <a:lstStyle/>
                    <a:p>
                      <a:pPr algn="l" fontAlgn="ctr"/>
                      <a:r>
                        <a:rPr lang="es-MX" sz="1400" u="none" strike="noStrike" dirty="0">
                          <a:solidFill>
                            <a:schemeClr val="bg1"/>
                          </a:solidFill>
                          <a:effectLst/>
                        </a:rPr>
                        <a:t>TOTAL</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b="1" u="none" strike="noStrike" dirty="0" smtClean="0">
                          <a:effectLst/>
                        </a:rPr>
                        <a:t>$  </a:t>
                      </a:r>
                      <a:r>
                        <a:rPr lang="es-MX" sz="1400" b="1" i="0" u="none" strike="noStrike" kern="1200" baseline="0" dirty="0" smtClean="0">
                          <a:solidFill>
                            <a:schemeClr val="tx1"/>
                          </a:solidFill>
                          <a:latin typeface="+mn-lt"/>
                          <a:ea typeface="+mn-ea"/>
                          <a:cs typeface="+mn-cs"/>
                        </a:rPr>
                        <a:t>2,183,016,442</a:t>
                      </a:r>
                      <a:endParaRPr lang="es-MX" sz="1400" b="1" i="0" u="none" strike="noStrike" dirty="0">
                        <a:solidFill>
                          <a:srgbClr val="000000"/>
                        </a:solidFill>
                        <a:effectLst/>
                        <a:latin typeface="Calibri"/>
                      </a:endParaRPr>
                    </a:p>
                  </a:txBody>
                  <a:tcPr marL="9525" marR="9525" marT="9525" marB="0" anchor="ctr"/>
                </a:tc>
                <a:tc>
                  <a:txBody>
                    <a:bodyPr/>
                    <a:lstStyle/>
                    <a:p>
                      <a:pPr algn="r" fontAlgn="b"/>
                      <a:r>
                        <a:rPr lang="es-MX" sz="1400" b="1" i="0" u="none" strike="noStrike" dirty="0" smtClean="0">
                          <a:solidFill>
                            <a:srgbClr val="000000"/>
                          </a:solidFill>
                          <a:effectLst/>
                          <a:latin typeface="+mn-lt"/>
                        </a:rPr>
                        <a:t>$ 1,534,645,564</a:t>
                      </a:r>
                      <a:endParaRPr lang="es-MX" sz="1400" b="1" i="0" u="none" strike="noStrike" dirty="0">
                        <a:solidFill>
                          <a:srgbClr val="0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val="3315252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a:t>INSTITUTO MUNICIPAL DE CULTURA</a:t>
            </a:r>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14463"/>
            <a:ext cx="4105513" cy="246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53018"/>
            <a:ext cx="4084075" cy="245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82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 y="1916832"/>
            <a:ext cx="5559023" cy="439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ctrTitle"/>
          </p:nvPr>
        </p:nvSpPr>
        <p:spPr>
          <a:xfrm>
            <a:off x="683568" y="476672"/>
            <a:ext cx="7772400" cy="1470025"/>
          </a:xfrm>
        </p:spPr>
        <p:txBody>
          <a:bodyPr/>
          <a:lstStyle/>
          <a:p>
            <a:r>
              <a:rPr lang="es-MX" dirty="0" smtClean="0"/>
              <a:t>INDICADORES FINANCIEROS</a:t>
            </a:r>
            <a:endParaRPr lang="es-MX" dirty="0"/>
          </a:p>
        </p:txBody>
      </p:sp>
      <p:sp>
        <p:nvSpPr>
          <p:cNvPr id="3" name="2 Marcador de contenido"/>
          <p:cNvSpPr>
            <a:spLocks noGrp="1"/>
          </p:cNvSpPr>
          <p:nvPr>
            <p:ph type="subTitle" idx="1"/>
          </p:nvPr>
        </p:nvSpPr>
        <p:spPr>
          <a:xfrm>
            <a:off x="4788024" y="2852506"/>
            <a:ext cx="3024336" cy="2520280"/>
          </a:xfrm>
        </p:spPr>
        <p:txBody>
          <a:bodyPr>
            <a:normAutofit/>
          </a:bodyPr>
          <a:lstStyle/>
          <a:p>
            <a:pPr algn="r"/>
            <a:r>
              <a:rPr lang="es-MX" dirty="0" smtClean="0"/>
              <a:t>PRIMER </a:t>
            </a:r>
          </a:p>
          <a:p>
            <a:pPr algn="r"/>
            <a:r>
              <a:rPr lang="es-MX" dirty="0" smtClean="0"/>
              <a:t>TRIMESTRE </a:t>
            </a:r>
          </a:p>
          <a:p>
            <a:pPr algn="r"/>
            <a:r>
              <a:rPr lang="es-MX" dirty="0" smtClean="0"/>
              <a:t>DE 2017</a:t>
            </a:r>
            <a:endParaRPr lang="es-MX" dirty="0"/>
          </a:p>
        </p:txBody>
      </p:sp>
    </p:spTree>
    <p:extLst>
      <p:ext uri="{BB962C8B-B14F-4D97-AF65-F5344CB8AC3E}">
        <p14:creationId xmlns:p14="http://schemas.microsoft.com/office/powerpoint/2010/main" val="220039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84237"/>
          </a:xfrm>
        </p:spPr>
        <p:txBody>
          <a:bodyPr/>
          <a:lstStyle/>
          <a:p>
            <a:endParaRPr lang="es-MX"/>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340767"/>
            <a:ext cx="3920107" cy="230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52694"/>
            <a:ext cx="3960440"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31666"/>
            <a:ext cx="3920107" cy="235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95557"/>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9673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95765"/>
          </a:xfrm>
        </p:spPr>
        <p:txBody>
          <a:bodyPr/>
          <a:lstStyle/>
          <a:p>
            <a:endParaRPr lang="es-MX"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21002"/>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21002"/>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70733"/>
            <a:ext cx="3825940" cy="229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58069"/>
            <a:ext cx="3888432"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8125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Users\Rafael Olivares\Desktop\EJ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84237"/>
          </a:xfrm>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88002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1640"/>
            <a:ext cx="3835237" cy="230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13100"/>
            <a:ext cx="3880028" cy="23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708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97422"/>
            <a:ext cx="3858890" cy="231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79664"/>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58470"/>
            <a:ext cx="3858890" cy="235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977510"/>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60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1"/>
            <a:ext cx="7190447" cy="3585466"/>
          </a:xfrm>
        </p:spPr>
        <p:txBody>
          <a:bodyPr/>
          <a:lstStyle/>
          <a:p>
            <a:endParaRPr lang="es-MX"/>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60880"/>
            <a:ext cx="3709561" cy="222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460880"/>
            <a:ext cx="3687826" cy="22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01127"/>
            <a:ext cx="3686480" cy="221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923461"/>
            <a:ext cx="3672408" cy="220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718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84237"/>
          </a:xfrm>
        </p:spPr>
        <p:txBody>
          <a:bodyPr/>
          <a:lstStyle/>
          <a:p>
            <a:endParaRPr lang="es-MX"/>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9844"/>
            <a:ext cx="3815075" cy="229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19844"/>
            <a:ext cx="3816424" cy="22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01434"/>
            <a:ext cx="3815075"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901434"/>
            <a:ext cx="3816424"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2049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804011"/>
          </a:xfrm>
        </p:spPr>
        <p:txBody>
          <a:bodyPr/>
          <a:lstStyle/>
          <a:p>
            <a:endParaRPr lang="es-MX"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853379" cy="231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329664"/>
            <a:ext cx="3890322" cy="233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84467"/>
            <a:ext cx="3882199" cy="23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879909"/>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8440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73697"/>
            <a:ext cx="3957184" cy="237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825" y="1457198"/>
            <a:ext cx="3984631" cy="239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91221"/>
            <a:ext cx="3994121" cy="240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991219"/>
            <a:ext cx="3994122" cy="240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79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DISTRIBUCIÓN PORCENTUAL POR EJE</a:t>
            </a:r>
            <a:endParaRPr lang="es-MX" dirty="0"/>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 t="5800" r="1310" b="10257"/>
          <a:stretch/>
        </p:blipFill>
        <p:spPr bwMode="auto">
          <a:xfrm>
            <a:off x="387926" y="1787236"/>
            <a:ext cx="8354291" cy="43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8812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1"/>
            <a:ext cx="7043505" cy="3902494"/>
          </a:xfrm>
        </p:spPr>
        <p:txBody>
          <a:bodyPr/>
          <a:lstStyle/>
          <a:p>
            <a:endParaRPr lang="es-MX"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95314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22830"/>
            <a:ext cx="3982981" cy="239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80643"/>
            <a:ext cx="395314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76255"/>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3965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56183"/>
          </a:xfrm>
        </p:spPr>
        <p:txBody>
          <a:bodyPr/>
          <a:lstStyle/>
          <a:p>
            <a:endParaRPr lang="es-MX"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00791"/>
            <a:ext cx="3871434" cy="2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0474"/>
            <a:ext cx="3888596" cy="233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45006"/>
            <a:ext cx="3871434"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45006"/>
            <a:ext cx="3960440" cy="23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1334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6"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665979"/>
          </a:xfrm>
        </p:spPr>
        <p:txBody>
          <a:bodyPr/>
          <a:lstStyle/>
          <a:p>
            <a:endParaRPr lang="es-MX"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98262"/>
            <a:ext cx="3922693" cy="23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98262"/>
            <a:ext cx="3922693" cy="23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3" y="3907695"/>
            <a:ext cx="3922693" cy="23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39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1"/>
            <a:ext cx="7043505" cy="3658510"/>
          </a:xfrm>
        </p:spPr>
        <p:txBody>
          <a:bodyPr/>
          <a:lstStyle/>
          <a:p>
            <a:endParaRPr lang="es-MX"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94689"/>
            <a:ext cx="3848100" cy="231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94689"/>
            <a:ext cx="3848100" cy="231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61045"/>
            <a:ext cx="3848100" cy="229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61045"/>
            <a:ext cx="3821057" cy="229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1857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4082717" cy="245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12776"/>
            <a:ext cx="4104456" cy="246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99182"/>
            <a:ext cx="4056396" cy="243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999182"/>
            <a:ext cx="4056396" cy="243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3870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afael Olivares\Desktop\EJ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28800"/>
            <a:ext cx="3888432" cy="233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131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1"/>
            <a:ext cx="7043505" cy="3865516"/>
          </a:xfrm>
        </p:spPr>
        <p:txBody>
          <a:bodyPr/>
          <a:lstStyle/>
          <a:p>
            <a:endParaRPr lang="es-MX"/>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78657"/>
            <a:ext cx="3939843" cy="236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78657"/>
            <a:ext cx="3939843" cy="236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44251"/>
            <a:ext cx="3928216" cy="236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302" y="3944251"/>
            <a:ext cx="3928216" cy="236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23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79814"/>
            <a:ext cx="3961408" cy="238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71593"/>
            <a:ext cx="3975084" cy="23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05064"/>
            <a:ext cx="395314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25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7043505" cy="3784237"/>
          </a:xfrm>
        </p:spPr>
        <p:txBody>
          <a:bodyPr/>
          <a:lstStyle/>
          <a:p>
            <a:endParaRPr lang="es-MX"/>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36012"/>
            <a:ext cx="3839370" cy="23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36012"/>
            <a:ext cx="3839370" cy="230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907550"/>
            <a:ext cx="3875774" cy="232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07549"/>
            <a:ext cx="3875774" cy="232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7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Rafael Olivares\Desktop\EJE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7800" cy="157321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06043"/>
            <a:ext cx="3797980" cy="228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90546"/>
            <a:ext cx="3823760" cy="229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29550"/>
            <a:ext cx="3778865" cy="227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029550"/>
            <a:ext cx="3778865" cy="227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5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PROGRAMACIÓN</a:t>
            </a:r>
            <a:endParaRPr lang="es-MX" dirty="0"/>
          </a:p>
        </p:txBody>
      </p:sp>
      <p:sp>
        <p:nvSpPr>
          <p:cNvPr id="3" name="2 Marcador de contenido"/>
          <p:cNvSpPr>
            <a:spLocks noGrp="1"/>
          </p:cNvSpPr>
          <p:nvPr>
            <p:ph idx="1"/>
          </p:nvPr>
        </p:nvSpPr>
        <p:spPr>
          <a:xfrm>
            <a:off x="457200" y="1600201"/>
            <a:ext cx="8229600" cy="1756791"/>
          </a:xfrm>
        </p:spPr>
        <p:txBody>
          <a:bodyPr>
            <a:normAutofit fontScale="77500" lnSpcReduction="20000"/>
          </a:bodyPr>
          <a:lstStyle/>
          <a:p>
            <a:r>
              <a:rPr lang="es-MX" dirty="0" smtClean="0"/>
              <a:t>Para la elaboración del Presupuesto 2017 todas las áreas actualizaron su diagnóstico en base a la Metodología del Marco Lógico, que dio pie a sus Programas Presupuestales, en donde establecieron sus prioridades y metas a alcanzar, acorde al Plan Municipal de Desarrollo.</a:t>
            </a:r>
          </a:p>
          <a:p>
            <a:endParaRPr lang="es-MX"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42" t="19886" r="21355" b="11905"/>
          <a:stretch/>
        </p:blipFill>
        <p:spPr bwMode="auto">
          <a:xfrm>
            <a:off x="971600" y="3857300"/>
            <a:ext cx="2776167" cy="207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454" t="21685" r="19546" b="19223"/>
          <a:stretch/>
        </p:blipFill>
        <p:spPr bwMode="auto">
          <a:xfrm rot="1734935">
            <a:off x="3641855" y="3818889"/>
            <a:ext cx="2618581" cy="189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333" t="19603" r="26681" b="9754"/>
          <a:stretch/>
        </p:blipFill>
        <p:spPr bwMode="auto">
          <a:xfrm>
            <a:off x="6228184" y="3365229"/>
            <a:ext cx="2240686" cy="287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452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484784"/>
            <a:ext cx="6264696" cy="778098"/>
          </a:xfrm>
        </p:spPr>
        <p:txBody>
          <a:bodyPr/>
          <a:lstStyle/>
          <a:p>
            <a:r>
              <a:rPr lang="es-MX" sz="4400" dirty="0" smtClean="0"/>
              <a:t>INDICADORES FEDERALES</a:t>
            </a:r>
            <a:endParaRPr lang="es-MX" sz="4400" dirty="0"/>
          </a:p>
        </p:txBody>
      </p:sp>
      <p:sp>
        <p:nvSpPr>
          <p:cNvPr id="3" name="2 Marcador de contenido"/>
          <p:cNvSpPr>
            <a:spLocks noGrp="1"/>
          </p:cNvSpPr>
          <p:nvPr>
            <p:ph idx="1"/>
          </p:nvPr>
        </p:nvSpPr>
        <p:spPr>
          <a:xfrm>
            <a:off x="2267744" y="2526713"/>
            <a:ext cx="4690864" cy="1120194"/>
          </a:xfrm>
        </p:spPr>
        <p:txBody>
          <a:bodyPr>
            <a:normAutofit lnSpcReduction="10000"/>
          </a:bodyPr>
          <a:lstStyle/>
          <a:p>
            <a:pPr marL="0" indent="0" algn="ctr">
              <a:buNone/>
            </a:pPr>
            <a:r>
              <a:rPr lang="es-MX" dirty="0" smtClean="0">
                <a:solidFill>
                  <a:schemeClr val="bg1">
                    <a:lumMod val="50000"/>
                  </a:schemeClr>
                </a:solidFill>
              </a:rPr>
              <a:t>PRIMER TRIMESTRE </a:t>
            </a:r>
          </a:p>
          <a:p>
            <a:pPr marL="0" indent="0" algn="ctr">
              <a:buNone/>
            </a:pPr>
            <a:r>
              <a:rPr lang="es-MX" dirty="0" smtClean="0">
                <a:solidFill>
                  <a:schemeClr val="bg1">
                    <a:lumMod val="50000"/>
                  </a:schemeClr>
                </a:solidFill>
              </a:rPr>
              <a:t>DE 2017</a:t>
            </a:r>
            <a:endParaRPr lang="es-MX"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2385" y1="63686" x2="52385" y2="63686"/>
                        <a14:foregroundMark x1="51769" y1="78455" x2="51769" y2="78455"/>
                      </a14:backgroundRemoval>
                    </a14:imgEffect>
                  </a14:imgLayer>
                </a14:imgProps>
              </a:ext>
              <a:ext uri="{28A0092B-C50C-407E-A947-70E740481C1C}">
                <a14:useLocalDpi xmlns:a14="http://schemas.microsoft.com/office/drawing/2010/main" val="0"/>
              </a:ext>
            </a:extLst>
          </a:blip>
          <a:srcRect/>
          <a:stretch>
            <a:fillRect/>
          </a:stretch>
        </p:blipFill>
        <p:spPr bwMode="auto">
          <a:xfrm>
            <a:off x="4355976" y="3646907"/>
            <a:ext cx="4788024" cy="27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5478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FAISM</a:t>
            </a:r>
            <a:endParaRPr lang="es-MX" dirty="0"/>
          </a:p>
        </p:txBody>
      </p:sp>
      <p:sp>
        <p:nvSpPr>
          <p:cNvPr id="3" name="2 Marcador de contenido"/>
          <p:cNvSpPr>
            <a:spLocks noGrp="1"/>
          </p:cNvSpPr>
          <p:nvPr>
            <p:ph idx="1"/>
          </p:nvPr>
        </p:nvSpPr>
        <p:spPr/>
        <p:txBody>
          <a:bodyPr/>
          <a:lstStyle/>
          <a:p>
            <a:endParaRPr lang="es-MX"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7844"/>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9"/>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2619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FORTAMUN</a:t>
            </a:r>
            <a:endParaRPr lang="es-MX" dirty="0"/>
          </a:p>
        </p:txBody>
      </p:sp>
      <p:sp>
        <p:nvSpPr>
          <p:cNvPr id="3" name="2 Marcador de contenido"/>
          <p:cNvSpPr>
            <a:spLocks noGrp="1"/>
          </p:cNvSpPr>
          <p:nvPr>
            <p:ph idx="1"/>
          </p:nvPr>
        </p:nvSpPr>
        <p:spPr/>
        <p:txBody>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960440" cy="238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94" y="4016454"/>
            <a:ext cx="3966790" cy="238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83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CLASIFICACION POR FUENTE DE FINANCIAMIENTO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9812664"/>
              </p:ext>
            </p:extLst>
          </p:nvPr>
        </p:nvGraphicFramePr>
        <p:xfrm>
          <a:off x="539552" y="2420888"/>
          <a:ext cx="7747778" cy="4151138"/>
        </p:xfrm>
        <a:graphic>
          <a:graphicData uri="http://schemas.openxmlformats.org/drawingml/2006/table">
            <a:tbl>
              <a:tblPr firstRow="1" firstCol="1" bandRow="1">
                <a:tableStyleId>{00A15C55-8517-42AA-B614-E9B94910E393}</a:tableStyleId>
              </a:tblPr>
              <a:tblGrid>
                <a:gridCol w="2995428"/>
                <a:gridCol w="2376175"/>
                <a:gridCol w="2376175"/>
              </a:tblGrid>
              <a:tr h="329161">
                <a:tc>
                  <a:txBody>
                    <a:bodyPr/>
                    <a:lstStyle/>
                    <a:p>
                      <a:pPr algn="ctr">
                        <a:lnSpc>
                          <a:spcPct val="115000"/>
                        </a:lnSpc>
                        <a:spcAft>
                          <a:spcPts val="0"/>
                        </a:spcAft>
                      </a:pPr>
                      <a:r>
                        <a:rPr lang="es-MX" sz="1200" dirty="0">
                          <a:effectLst/>
                        </a:rPr>
                        <a:t>CFF</a:t>
                      </a:r>
                      <a:endParaRPr lang="es-MX" sz="1200" dirty="0">
                        <a:effectLst/>
                        <a:latin typeface="Calibri"/>
                        <a:ea typeface="Calibri"/>
                        <a:cs typeface="Times New Roman"/>
                      </a:endParaRPr>
                    </a:p>
                  </a:txBody>
                  <a:tcPr marL="18973" marR="18973" marT="0" marB="0"/>
                </a:tc>
                <a:tc>
                  <a:txBody>
                    <a:bodyPr/>
                    <a:lstStyle/>
                    <a:p>
                      <a:pPr algn="ctr">
                        <a:lnSpc>
                          <a:spcPct val="115000"/>
                        </a:lnSpc>
                        <a:spcAft>
                          <a:spcPts val="0"/>
                        </a:spcAft>
                      </a:pPr>
                      <a:r>
                        <a:rPr lang="es-MX" sz="1200" dirty="0">
                          <a:effectLst/>
                        </a:rPr>
                        <a:t>Presupuesto Aprobado</a:t>
                      </a:r>
                      <a:endParaRPr lang="es-MX" sz="1200" dirty="0">
                        <a:effectLst/>
                        <a:latin typeface="Calibri"/>
                        <a:ea typeface="Calibri"/>
                        <a:cs typeface="Times New Roman"/>
                      </a:endParaRPr>
                    </a:p>
                  </a:txBody>
                  <a:tcPr marL="18973" marR="18973"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smtClean="0">
                          <a:effectLst/>
                          <a:latin typeface="+mn-lt"/>
                          <a:ea typeface="Calibri"/>
                          <a:cs typeface="Times New Roman"/>
                        </a:rPr>
                        <a:t>Avance Primer Trimestre</a:t>
                      </a:r>
                    </a:p>
                  </a:txBody>
                  <a:tcPr marL="18973" marR="18973" marT="0" marB="0" anchor="b"/>
                </a:tc>
              </a:tr>
              <a:tr h="509609">
                <a:tc>
                  <a:txBody>
                    <a:bodyPr/>
                    <a:lstStyle/>
                    <a:p>
                      <a:pPr>
                        <a:lnSpc>
                          <a:spcPct val="115000"/>
                        </a:lnSpc>
                        <a:spcAft>
                          <a:spcPts val="0"/>
                        </a:spcAft>
                      </a:pPr>
                      <a:r>
                        <a:rPr lang="es-MX" sz="1200">
                          <a:effectLst/>
                        </a:rPr>
                        <a:t>No Etiquetado</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 </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227289">
                <a:tc>
                  <a:txBody>
                    <a:bodyPr/>
                    <a:lstStyle/>
                    <a:p>
                      <a:pPr>
                        <a:lnSpc>
                          <a:spcPct val="115000"/>
                        </a:lnSpc>
                        <a:spcAft>
                          <a:spcPts val="0"/>
                        </a:spcAft>
                      </a:pPr>
                      <a:r>
                        <a:rPr lang="es-MX" sz="1200">
                          <a:effectLst/>
                        </a:rPr>
                        <a:t>Recursos Fiscales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506,231,859.00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r>
                        <a:rPr lang="es-MX" sz="1200" dirty="0" smtClean="0">
                          <a:effectLst/>
                          <a:latin typeface="+mn-lt"/>
                          <a:ea typeface="Calibri"/>
                          <a:cs typeface="Times New Roman"/>
                        </a:rPr>
                        <a:t> $             252,659,285.17 </a:t>
                      </a:r>
                    </a:p>
                  </a:txBody>
                  <a:tcPr marL="18973" marR="18973" marT="0" marB="0" anchor="b"/>
                </a:tc>
              </a:tr>
              <a:tr h="216024">
                <a:tc>
                  <a:txBody>
                    <a:bodyPr/>
                    <a:lstStyle/>
                    <a:p>
                      <a:pPr>
                        <a:lnSpc>
                          <a:spcPct val="115000"/>
                        </a:lnSpc>
                        <a:spcAft>
                          <a:spcPts val="0"/>
                        </a:spcAft>
                      </a:pPr>
                      <a:r>
                        <a:rPr lang="es-MX" sz="1200">
                          <a:effectLst/>
                        </a:rPr>
                        <a:t>Financiamientos Internos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55,261,128.00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164580">
                <a:tc>
                  <a:txBody>
                    <a:bodyPr/>
                    <a:lstStyle/>
                    <a:p>
                      <a:pPr>
                        <a:lnSpc>
                          <a:spcPct val="115000"/>
                        </a:lnSpc>
                        <a:spcAft>
                          <a:spcPts val="0"/>
                        </a:spcAft>
                      </a:pPr>
                      <a:r>
                        <a:rPr lang="es-MX" sz="1200">
                          <a:effectLst/>
                        </a:rPr>
                        <a:t>Financiamientos Externos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164580">
                <a:tc>
                  <a:txBody>
                    <a:bodyPr/>
                    <a:lstStyle/>
                    <a:p>
                      <a:pPr>
                        <a:lnSpc>
                          <a:spcPct val="115000"/>
                        </a:lnSpc>
                        <a:spcAft>
                          <a:spcPts val="0"/>
                        </a:spcAft>
                      </a:pPr>
                      <a:r>
                        <a:rPr lang="es-MX" sz="1200">
                          <a:effectLst/>
                        </a:rPr>
                        <a:t>Ingresos Propios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227448">
                <a:tc>
                  <a:txBody>
                    <a:bodyPr/>
                    <a:lstStyle/>
                    <a:p>
                      <a:pPr>
                        <a:lnSpc>
                          <a:spcPct val="115000"/>
                        </a:lnSpc>
                        <a:spcAft>
                          <a:spcPts val="0"/>
                        </a:spcAft>
                      </a:pPr>
                      <a:r>
                        <a:rPr lang="es-MX" sz="1200">
                          <a:effectLst/>
                        </a:rPr>
                        <a:t>Recursos Federales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793,703,483.58</a:t>
                      </a:r>
                      <a:endParaRPr lang="es-MX" sz="1200">
                        <a:effectLst/>
                        <a:latin typeface="Calibri"/>
                        <a:ea typeface="Calibri"/>
                        <a:cs typeface="Times New Roman"/>
                      </a:endParaRPr>
                    </a:p>
                  </a:txBody>
                  <a:tcPr marL="18973" marR="18973" marT="0" marB="0" anchor="b"/>
                </a:tc>
                <a:tc>
                  <a:txBody>
                    <a:bodyPr/>
                    <a:lstStyle/>
                    <a:p>
                      <a:pPr algn="r" fontAlgn="ctr"/>
                      <a:r>
                        <a:rPr lang="es-MX" sz="1100" b="0" i="0" u="none" strike="noStrike" dirty="0">
                          <a:solidFill>
                            <a:srgbClr val="000000"/>
                          </a:solidFill>
                          <a:effectLst/>
                          <a:latin typeface="Arial"/>
                        </a:rPr>
                        <a:t> $            398,205,435.74 </a:t>
                      </a:r>
                    </a:p>
                  </a:txBody>
                  <a:tcPr marL="9525" marR="9525" marT="9525" marB="0" anchor="ctr"/>
                </a:tc>
              </a:tr>
              <a:tr h="164580">
                <a:tc>
                  <a:txBody>
                    <a:bodyPr/>
                    <a:lstStyle/>
                    <a:p>
                      <a:pPr>
                        <a:lnSpc>
                          <a:spcPct val="115000"/>
                        </a:lnSpc>
                        <a:spcAft>
                          <a:spcPts val="0"/>
                        </a:spcAft>
                      </a:pPr>
                      <a:r>
                        <a:rPr lang="es-MX" sz="1200">
                          <a:effectLst/>
                        </a:rPr>
                        <a:t>Recursos Estatales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164580">
                <a:tc>
                  <a:txBody>
                    <a:bodyPr/>
                    <a:lstStyle/>
                    <a:p>
                      <a:pPr>
                        <a:lnSpc>
                          <a:spcPct val="115000"/>
                        </a:lnSpc>
                        <a:spcAft>
                          <a:spcPts val="0"/>
                        </a:spcAft>
                      </a:pPr>
                      <a:r>
                        <a:rPr lang="es-MX" sz="1200">
                          <a:effectLst/>
                        </a:rPr>
                        <a:t>Otros Recursos de Libre Disposición</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504215">
                <a:tc>
                  <a:txBody>
                    <a:bodyPr/>
                    <a:lstStyle/>
                    <a:p>
                      <a:pPr>
                        <a:lnSpc>
                          <a:spcPct val="115000"/>
                        </a:lnSpc>
                        <a:spcAft>
                          <a:spcPts val="0"/>
                        </a:spcAft>
                      </a:pPr>
                      <a:r>
                        <a:rPr lang="es-MX" sz="1200">
                          <a:effectLst/>
                        </a:rPr>
                        <a:t>Etiquetado</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 </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233160">
                <a:tc>
                  <a:txBody>
                    <a:bodyPr/>
                    <a:lstStyle/>
                    <a:p>
                      <a:pPr>
                        <a:lnSpc>
                          <a:spcPct val="115000"/>
                        </a:lnSpc>
                        <a:spcAft>
                          <a:spcPts val="0"/>
                        </a:spcAft>
                      </a:pPr>
                      <a:r>
                        <a:rPr lang="es-MX" sz="1200">
                          <a:effectLst/>
                        </a:rPr>
                        <a:t>Recursos Federales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179,449,093.42</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164580">
                <a:tc>
                  <a:txBody>
                    <a:bodyPr/>
                    <a:lstStyle/>
                    <a:p>
                      <a:pPr>
                        <a:lnSpc>
                          <a:spcPct val="115000"/>
                        </a:lnSpc>
                        <a:spcAft>
                          <a:spcPts val="0"/>
                        </a:spcAft>
                      </a:pPr>
                      <a:r>
                        <a:rPr lang="es-MX" sz="1200">
                          <a:effectLst/>
                        </a:rPr>
                        <a:t>Recursos Estatales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164580">
                <a:tc>
                  <a:txBody>
                    <a:bodyPr/>
                    <a:lstStyle/>
                    <a:p>
                      <a:pPr>
                        <a:lnSpc>
                          <a:spcPct val="115000"/>
                        </a:lnSpc>
                        <a:spcAft>
                          <a:spcPts val="0"/>
                        </a:spcAft>
                      </a:pPr>
                      <a:r>
                        <a:rPr lang="es-MX" sz="1200">
                          <a:effectLst/>
                        </a:rPr>
                        <a:t>Otros Recursos de Transferencias</a:t>
                      </a:r>
                    </a:p>
                    <a:p>
                      <a:pPr>
                        <a:lnSpc>
                          <a:spcPct val="115000"/>
                        </a:lnSpc>
                        <a:spcAft>
                          <a:spcPts val="0"/>
                        </a:spcAft>
                      </a:pPr>
                      <a:r>
                        <a:rPr lang="es-MX" sz="1200">
                          <a:effectLst/>
                        </a:rPr>
                        <a:t>Federales Etiquetadas</a:t>
                      </a:r>
                      <a:endParaRPr lang="es-MX" sz="1200">
                        <a:effectLst/>
                        <a:latin typeface="Calibri"/>
                        <a:ea typeface="Calibri"/>
                        <a:cs typeface="Times New Roman"/>
                      </a:endParaRPr>
                    </a:p>
                  </a:txBody>
                  <a:tcPr marL="18973" marR="18973" marT="0" marB="0" anchor="ctr"/>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18973" marR="18973" marT="0" marB="0" anchor="b"/>
                </a:tc>
                <a:tc>
                  <a:txBody>
                    <a:bodyPr/>
                    <a:lstStyle/>
                    <a:p>
                      <a:pPr algn="r">
                        <a:lnSpc>
                          <a:spcPct val="115000"/>
                        </a:lnSpc>
                        <a:spcAft>
                          <a:spcPts val="0"/>
                        </a:spcAft>
                      </a:pPr>
                      <a:endParaRPr lang="es-MX" sz="1200">
                        <a:effectLst/>
                        <a:latin typeface="Calibri"/>
                        <a:ea typeface="Calibri"/>
                        <a:cs typeface="Times New Roman"/>
                      </a:endParaRPr>
                    </a:p>
                  </a:txBody>
                  <a:tcPr marL="18973" marR="18973" marT="0" marB="0" anchor="b"/>
                </a:tc>
              </a:tr>
              <a:tr h="432048">
                <a:tc>
                  <a:txBody>
                    <a:bodyPr/>
                    <a:lstStyle/>
                    <a:p>
                      <a:pPr algn="ctr">
                        <a:lnSpc>
                          <a:spcPct val="115000"/>
                        </a:lnSpc>
                        <a:spcAft>
                          <a:spcPts val="0"/>
                        </a:spcAft>
                      </a:pPr>
                      <a:r>
                        <a:rPr lang="es-MX" sz="1200" dirty="0">
                          <a:effectLst/>
                        </a:rPr>
                        <a:t>Total</a:t>
                      </a:r>
                      <a:endParaRPr lang="es-MX" sz="1200" dirty="0">
                        <a:effectLst/>
                        <a:latin typeface="Calibri"/>
                        <a:ea typeface="Calibri"/>
                        <a:cs typeface="Times New Roman"/>
                      </a:endParaRPr>
                    </a:p>
                  </a:txBody>
                  <a:tcPr marL="18973" marR="18973" marT="0" marB="0" anchor="b"/>
                </a:tc>
                <a:tc>
                  <a:txBody>
                    <a:bodyPr/>
                    <a:lstStyle/>
                    <a:p>
                      <a:pPr algn="r">
                        <a:lnSpc>
                          <a:spcPct val="115000"/>
                        </a:lnSpc>
                        <a:spcAft>
                          <a:spcPts val="0"/>
                        </a:spcAft>
                      </a:pPr>
                      <a:r>
                        <a:rPr lang="es-MX" sz="1200" dirty="0">
                          <a:effectLst/>
                        </a:rPr>
                        <a:t>$      1,534,645,564.00</a:t>
                      </a:r>
                      <a:endParaRPr lang="es-MX" sz="1200" dirty="0">
                        <a:effectLst/>
                        <a:latin typeface="Calibri"/>
                        <a:ea typeface="Calibri"/>
                        <a:cs typeface="Times New Roman"/>
                      </a:endParaRPr>
                    </a:p>
                  </a:txBody>
                  <a:tcPr marL="18973" marR="18973" marT="0" marB="0" anchor="b"/>
                </a:tc>
                <a:tc>
                  <a:txBody>
                    <a:bodyPr/>
                    <a:lstStyle/>
                    <a:p>
                      <a:pPr algn="r" fontAlgn="ctr"/>
                      <a:endParaRPr lang="es-MX" sz="1100" b="0" i="0" u="none" strike="noStrike" dirty="0" smtClean="0">
                        <a:solidFill>
                          <a:srgbClr val="000000"/>
                        </a:solidFill>
                        <a:effectLst/>
                        <a:latin typeface="Arial"/>
                      </a:endParaRPr>
                    </a:p>
                    <a:p>
                      <a:pPr algn="r" fontAlgn="ctr"/>
                      <a:r>
                        <a:rPr lang="es-MX" sz="1100" b="0" i="0" u="none" strike="noStrike" dirty="0" smtClean="0">
                          <a:solidFill>
                            <a:srgbClr val="000000"/>
                          </a:solidFill>
                          <a:effectLst/>
                          <a:latin typeface="Arial"/>
                        </a:rPr>
                        <a:t> </a:t>
                      </a:r>
                      <a:r>
                        <a:rPr lang="es-MX" sz="1100" b="0" i="0" u="none" strike="noStrike" dirty="0">
                          <a:solidFill>
                            <a:srgbClr val="000000"/>
                          </a:solidFill>
                          <a:effectLst/>
                          <a:latin typeface="Arial"/>
                        </a:rPr>
                        <a:t>$            650,864,720.91 </a:t>
                      </a:r>
                    </a:p>
                  </a:txBody>
                  <a:tcPr marL="9525" marR="9525" marT="9525" marB="0" anchor="ctr"/>
                </a:tc>
              </a:tr>
            </a:tbl>
          </a:graphicData>
        </a:graphic>
      </p:graphicFrame>
      <p:sp>
        <p:nvSpPr>
          <p:cNvPr id="5" name="4 CuadroTexto"/>
          <p:cNvSpPr txBox="1"/>
          <p:nvPr/>
        </p:nvSpPr>
        <p:spPr>
          <a:xfrm>
            <a:off x="611560" y="1628800"/>
            <a:ext cx="7920880" cy="923330"/>
          </a:xfrm>
          <a:prstGeom prst="rect">
            <a:avLst/>
          </a:prstGeom>
          <a:noFill/>
        </p:spPr>
        <p:txBody>
          <a:bodyPr wrap="square" rtlCol="0">
            <a:spAutoFit/>
          </a:bodyPr>
          <a:lstStyle/>
          <a:p>
            <a:r>
              <a:rPr lang="es-MX" dirty="0" smtClean="0"/>
              <a:t>Consiste </a:t>
            </a:r>
            <a:r>
              <a:rPr lang="es-MX" dirty="0"/>
              <a:t>en presentar los gastos </a:t>
            </a:r>
            <a:r>
              <a:rPr lang="es-MX" dirty="0" smtClean="0"/>
              <a:t>públicos </a:t>
            </a:r>
            <a:r>
              <a:rPr lang="es-MX" dirty="0"/>
              <a:t>según los agregados genéricos de los recursos empleados para su </a:t>
            </a:r>
            <a:r>
              <a:rPr lang="es-MX" dirty="0" smtClean="0"/>
              <a:t>financiamiento</a:t>
            </a:r>
            <a:endParaRPr lang="es-MX" dirty="0"/>
          </a:p>
          <a:p>
            <a:endParaRPr lang="es-MX" dirty="0"/>
          </a:p>
        </p:txBody>
      </p:sp>
    </p:spTree>
    <p:extLst>
      <p:ext uri="{BB962C8B-B14F-4D97-AF65-F5344CB8AC3E}">
        <p14:creationId xmlns:p14="http://schemas.microsoft.com/office/powerpoint/2010/main" val="28325901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CLASIFICACIÓN POR TIPO DE GASTO</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06023974"/>
              </p:ext>
            </p:extLst>
          </p:nvPr>
        </p:nvGraphicFramePr>
        <p:xfrm>
          <a:off x="755576" y="2780926"/>
          <a:ext cx="7704855" cy="2981313"/>
        </p:xfrm>
        <a:graphic>
          <a:graphicData uri="http://schemas.openxmlformats.org/drawingml/2006/table">
            <a:tbl>
              <a:tblPr firstRow="1" firstCol="1" bandRow="1">
                <a:tableStyleId>{5C22544A-7EE6-4342-B048-85BDC9FD1C3A}</a:tableStyleId>
              </a:tblPr>
              <a:tblGrid>
                <a:gridCol w="199123"/>
                <a:gridCol w="3448018"/>
                <a:gridCol w="2028857"/>
                <a:gridCol w="2028857"/>
              </a:tblGrid>
              <a:tr h="339467">
                <a:tc gridSpan="2">
                  <a:txBody>
                    <a:bodyPr/>
                    <a:lstStyle/>
                    <a:p>
                      <a:pPr algn="ctr">
                        <a:lnSpc>
                          <a:spcPct val="115000"/>
                        </a:lnSpc>
                        <a:spcAft>
                          <a:spcPts val="0"/>
                        </a:spcAft>
                      </a:pPr>
                      <a:r>
                        <a:rPr lang="es-MX" sz="1400" dirty="0">
                          <a:effectLst/>
                        </a:rPr>
                        <a:t>CTG</a:t>
                      </a:r>
                      <a:endParaRPr lang="es-MX" sz="1400" dirty="0">
                        <a:effectLst/>
                        <a:latin typeface="Calibri"/>
                        <a:ea typeface="Calibri"/>
                        <a:cs typeface="Times New Roman"/>
                      </a:endParaRPr>
                    </a:p>
                  </a:txBody>
                  <a:tcPr marL="44450" marR="44450" marT="0" marB="0" anchor="ctr"/>
                </a:tc>
                <a:tc hMerge="1">
                  <a:txBody>
                    <a:bodyPr/>
                    <a:lstStyle/>
                    <a:p>
                      <a:endParaRPr lang="es-MX"/>
                    </a:p>
                  </a:txBody>
                  <a:tcPr/>
                </a:tc>
                <a:tc>
                  <a:txBody>
                    <a:bodyPr/>
                    <a:lstStyle/>
                    <a:p>
                      <a:pPr algn="ctr">
                        <a:lnSpc>
                          <a:spcPct val="115000"/>
                        </a:lnSpc>
                        <a:spcAft>
                          <a:spcPts val="0"/>
                        </a:spcAft>
                      </a:pPr>
                      <a:r>
                        <a:rPr lang="es-MX" sz="1400" dirty="0">
                          <a:effectLst/>
                        </a:rPr>
                        <a:t> Presupuesto Aprobado </a:t>
                      </a:r>
                      <a:endParaRPr lang="es-MX" sz="14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400" u="none" strike="noStrike" dirty="0" smtClean="0">
                          <a:effectLst/>
                        </a:rPr>
                        <a:t>Avance Primer Trimestre</a:t>
                      </a:r>
                      <a:endParaRPr lang="es-MX" sz="1400" b="0" i="0" u="none" strike="noStrike" dirty="0" smtClean="0">
                        <a:solidFill>
                          <a:srgbClr val="000000"/>
                        </a:solidFill>
                        <a:effectLst/>
                        <a:latin typeface="Arial"/>
                      </a:endParaRPr>
                    </a:p>
                  </a:txBody>
                  <a:tcPr marL="44450" marR="44450" marT="0" marB="0" anchor="ctr"/>
                </a:tc>
              </a:tr>
              <a:tr h="339467">
                <a:tc>
                  <a:txBody>
                    <a:bodyPr/>
                    <a:lstStyle/>
                    <a:p>
                      <a:pPr algn="ctr">
                        <a:lnSpc>
                          <a:spcPct val="115000"/>
                        </a:lnSpc>
                        <a:spcAft>
                          <a:spcPts val="0"/>
                        </a:spcAft>
                      </a:pPr>
                      <a:r>
                        <a:rPr lang="es-MX" sz="1000">
                          <a:effectLst/>
                        </a:rPr>
                        <a:t>1</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Gasto Corriente</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dirty="0">
                          <a:effectLst/>
                        </a:rPr>
                        <a:t>                    1,348,054,814.97 </a:t>
                      </a:r>
                      <a:endParaRPr lang="es-MX" sz="1400" dirty="0">
                        <a:effectLst/>
                        <a:latin typeface="Calibri"/>
                        <a:ea typeface="Calibri"/>
                        <a:cs typeface="Times New Roman"/>
                      </a:endParaRPr>
                    </a:p>
                  </a:txBody>
                  <a:tcPr marL="44450" marR="44450" marT="0" marB="0" anchor="ctr"/>
                </a:tc>
                <a:tc>
                  <a:txBody>
                    <a:bodyPr/>
                    <a:lstStyle/>
                    <a:p>
                      <a:pPr algn="r" fontAlgn="t"/>
                      <a:r>
                        <a:rPr lang="es-MX" sz="1200" b="0" i="0" u="none" strike="noStrike">
                          <a:solidFill>
                            <a:srgbClr val="000000"/>
                          </a:solidFill>
                          <a:effectLst/>
                          <a:latin typeface="+mj-lt"/>
                        </a:rPr>
                        <a:t> $         443,792,978.70 </a:t>
                      </a:r>
                    </a:p>
                  </a:txBody>
                  <a:tcPr marL="9525" marR="9525" marT="9525" marB="0" anchor="b"/>
                </a:tc>
              </a:tr>
              <a:tr h="339467">
                <a:tc>
                  <a:txBody>
                    <a:bodyPr/>
                    <a:lstStyle/>
                    <a:p>
                      <a:pPr algn="ctr">
                        <a:lnSpc>
                          <a:spcPct val="115000"/>
                        </a:lnSpc>
                        <a:spcAft>
                          <a:spcPts val="0"/>
                        </a:spcAft>
                      </a:pPr>
                      <a:r>
                        <a:rPr lang="es-MX" sz="1000">
                          <a:effectLst/>
                        </a:rPr>
                        <a:t>2</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Gasto de Capital</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a:effectLst/>
                        </a:rPr>
                        <a:t>                       156,590,749.03 </a:t>
                      </a:r>
                      <a:endParaRPr lang="es-MX" sz="1400">
                        <a:effectLst/>
                        <a:latin typeface="Calibri"/>
                        <a:ea typeface="Calibri"/>
                        <a:cs typeface="Times New Roman"/>
                      </a:endParaRPr>
                    </a:p>
                  </a:txBody>
                  <a:tcPr marL="44450" marR="44450" marT="0" marB="0" anchor="ctr"/>
                </a:tc>
                <a:tc>
                  <a:txBody>
                    <a:bodyPr/>
                    <a:lstStyle/>
                    <a:p>
                      <a:pPr algn="r" fontAlgn="t"/>
                      <a:r>
                        <a:rPr lang="es-MX" sz="1200" b="0" i="0" u="none" strike="noStrike">
                          <a:solidFill>
                            <a:srgbClr val="000000"/>
                          </a:solidFill>
                          <a:effectLst/>
                          <a:latin typeface="+mj-lt"/>
                        </a:rPr>
                        <a:t> $         201,748,449.78 </a:t>
                      </a:r>
                    </a:p>
                  </a:txBody>
                  <a:tcPr marL="9525" marR="9525" marT="9525" marB="0" anchor="b"/>
                </a:tc>
              </a:tr>
              <a:tr h="339467">
                <a:tc>
                  <a:txBody>
                    <a:bodyPr/>
                    <a:lstStyle/>
                    <a:p>
                      <a:pPr algn="ctr">
                        <a:lnSpc>
                          <a:spcPct val="115000"/>
                        </a:lnSpc>
                        <a:spcAft>
                          <a:spcPts val="0"/>
                        </a:spcAft>
                      </a:pPr>
                      <a:r>
                        <a:rPr lang="es-MX" sz="1000">
                          <a:effectLst/>
                        </a:rPr>
                        <a:t>3</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Amortización de la Deuda y Disminución de Pasivos</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a:effectLst/>
                        </a:rPr>
                        <a:t>                         30,000,000.00 </a:t>
                      </a:r>
                      <a:endParaRPr lang="es-MX" sz="1400">
                        <a:effectLst/>
                        <a:latin typeface="Calibri"/>
                        <a:ea typeface="Calibri"/>
                        <a:cs typeface="Times New Roman"/>
                      </a:endParaRPr>
                    </a:p>
                  </a:txBody>
                  <a:tcPr marL="44450" marR="44450" marT="0" marB="0" anchor="ctr"/>
                </a:tc>
                <a:tc>
                  <a:txBody>
                    <a:bodyPr/>
                    <a:lstStyle/>
                    <a:p>
                      <a:pPr algn="r" fontAlgn="t"/>
                      <a:r>
                        <a:rPr lang="es-MX" sz="1200" b="0" i="0" u="none" strike="noStrike">
                          <a:solidFill>
                            <a:srgbClr val="000000"/>
                          </a:solidFill>
                          <a:effectLst/>
                          <a:latin typeface="+mj-lt"/>
                        </a:rPr>
                        <a:t> $             5,323,292.43 </a:t>
                      </a:r>
                    </a:p>
                  </a:txBody>
                  <a:tcPr marL="9525" marR="9525" marT="9525" marB="0" anchor="b"/>
                </a:tc>
              </a:tr>
              <a:tr h="339467">
                <a:tc>
                  <a:txBody>
                    <a:bodyPr/>
                    <a:lstStyle/>
                    <a:p>
                      <a:pPr algn="ctr">
                        <a:lnSpc>
                          <a:spcPct val="115000"/>
                        </a:lnSpc>
                        <a:spcAft>
                          <a:spcPts val="0"/>
                        </a:spcAft>
                      </a:pPr>
                      <a:r>
                        <a:rPr lang="es-MX" sz="1000">
                          <a:effectLst/>
                        </a:rPr>
                        <a:t>4</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Pensiones y Jubilaciones</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a:effectLst/>
                        </a:rPr>
                        <a:t>0.00</a:t>
                      </a:r>
                      <a:endParaRPr lang="es-MX" sz="1400">
                        <a:effectLst/>
                        <a:latin typeface="Calibri"/>
                        <a:ea typeface="Calibri"/>
                        <a:cs typeface="Times New Roman"/>
                      </a:endParaRPr>
                    </a:p>
                  </a:txBody>
                  <a:tcPr marL="44450" marR="44450" marT="0" marB="0" anchor="ctr"/>
                </a:tc>
                <a:tc>
                  <a:txBody>
                    <a:bodyPr/>
                    <a:lstStyle/>
                    <a:p>
                      <a:pPr algn="r" fontAlgn="t"/>
                      <a:endParaRPr lang="es-MX" sz="1200" b="0" i="0" u="none" strike="noStrike">
                        <a:solidFill>
                          <a:srgbClr val="000000"/>
                        </a:solidFill>
                        <a:effectLst/>
                        <a:latin typeface="+mj-lt"/>
                      </a:endParaRPr>
                    </a:p>
                  </a:txBody>
                  <a:tcPr marL="9525" marR="9525" marT="9525" marB="0" anchor="b"/>
                </a:tc>
              </a:tr>
              <a:tr h="339467">
                <a:tc>
                  <a:txBody>
                    <a:bodyPr/>
                    <a:lstStyle/>
                    <a:p>
                      <a:pPr algn="ctr">
                        <a:lnSpc>
                          <a:spcPct val="115000"/>
                        </a:lnSpc>
                        <a:spcAft>
                          <a:spcPts val="0"/>
                        </a:spcAft>
                      </a:pPr>
                      <a:r>
                        <a:rPr lang="es-MX" sz="1000">
                          <a:effectLst/>
                        </a:rPr>
                        <a:t>5</a:t>
                      </a:r>
                      <a:endParaRPr lang="es-MX" sz="110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MX" sz="1400">
                          <a:effectLst/>
                        </a:rPr>
                        <a:t>Participaciones</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a:effectLst/>
                        </a:rPr>
                        <a:t> 0.00</a:t>
                      </a:r>
                      <a:endParaRPr lang="es-MX" sz="1400">
                        <a:effectLst/>
                        <a:latin typeface="Calibri"/>
                        <a:ea typeface="Calibri"/>
                        <a:cs typeface="Times New Roman"/>
                      </a:endParaRPr>
                    </a:p>
                  </a:txBody>
                  <a:tcPr marL="44450" marR="44450" marT="0" marB="0" anchor="ctr"/>
                </a:tc>
                <a:tc>
                  <a:txBody>
                    <a:bodyPr/>
                    <a:lstStyle/>
                    <a:p>
                      <a:pPr algn="r" fontAlgn="t"/>
                      <a:endParaRPr lang="es-MX" sz="1200" b="0" i="0" u="none" strike="noStrike">
                        <a:solidFill>
                          <a:srgbClr val="000000"/>
                        </a:solidFill>
                        <a:effectLst/>
                        <a:latin typeface="+mj-lt"/>
                      </a:endParaRPr>
                    </a:p>
                  </a:txBody>
                  <a:tcPr marL="9525" marR="9525" marT="9525" marB="0" anchor="b"/>
                </a:tc>
              </a:tr>
              <a:tr h="339467">
                <a:tc gridSpan="2">
                  <a:txBody>
                    <a:bodyPr/>
                    <a:lstStyle/>
                    <a:p>
                      <a:pPr algn="ctr">
                        <a:lnSpc>
                          <a:spcPct val="115000"/>
                        </a:lnSpc>
                        <a:spcAft>
                          <a:spcPts val="0"/>
                        </a:spcAft>
                      </a:pPr>
                      <a:r>
                        <a:rPr lang="es-MX" sz="1400">
                          <a:effectLst/>
                        </a:rPr>
                        <a:t>Total</a:t>
                      </a:r>
                      <a:endParaRPr lang="es-MX" sz="1400">
                        <a:effectLst/>
                        <a:latin typeface="Calibri"/>
                        <a:ea typeface="Calibri"/>
                        <a:cs typeface="Times New Roman"/>
                      </a:endParaRPr>
                    </a:p>
                  </a:txBody>
                  <a:tcPr marL="44450" marR="44450" marT="0" marB="0" anchor="ctr"/>
                </a:tc>
                <a:tc hMerge="1">
                  <a:txBody>
                    <a:bodyPr/>
                    <a:lstStyle/>
                    <a:p>
                      <a:endParaRPr lang="es-MX"/>
                    </a:p>
                  </a:txBody>
                  <a:tcPr/>
                </a:tc>
                <a:tc>
                  <a:txBody>
                    <a:bodyPr/>
                    <a:lstStyle/>
                    <a:p>
                      <a:pPr algn="r">
                        <a:lnSpc>
                          <a:spcPct val="115000"/>
                        </a:lnSpc>
                        <a:spcAft>
                          <a:spcPts val="0"/>
                        </a:spcAft>
                      </a:pPr>
                      <a:r>
                        <a:rPr lang="es-MX" sz="1400" dirty="0">
                          <a:effectLst/>
                        </a:rPr>
                        <a:t> $                 1,534,645,564.00 </a:t>
                      </a:r>
                      <a:endParaRPr lang="es-MX" sz="1400" dirty="0">
                        <a:effectLst/>
                        <a:latin typeface="Calibri"/>
                        <a:ea typeface="Calibri"/>
                        <a:cs typeface="Times New Roman"/>
                      </a:endParaRPr>
                    </a:p>
                  </a:txBody>
                  <a:tcPr marL="44450" marR="44450" marT="0" marB="0" anchor="ctr"/>
                </a:tc>
                <a:tc>
                  <a:txBody>
                    <a:bodyPr/>
                    <a:lstStyle/>
                    <a:p>
                      <a:pPr algn="r" fontAlgn="t"/>
                      <a:r>
                        <a:rPr lang="es-MX" sz="1200" b="0" i="0" u="none" strike="noStrike" dirty="0">
                          <a:solidFill>
                            <a:srgbClr val="000000"/>
                          </a:solidFill>
                          <a:effectLst/>
                          <a:latin typeface="+mj-lt"/>
                        </a:rPr>
                        <a:t>$650,864,720.91</a:t>
                      </a:r>
                    </a:p>
                  </a:txBody>
                  <a:tcPr marL="9525" marR="9525" marT="9525" marB="0" anchor="b"/>
                </a:tc>
              </a:tr>
            </a:tbl>
          </a:graphicData>
        </a:graphic>
      </p:graphicFrame>
      <p:sp>
        <p:nvSpPr>
          <p:cNvPr id="7" name="6 CuadroTexto"/>
          <p:cNvSpPr txBox="1"/>
          <p:nvPr/>
        </p:nvSpPr>
        <p:spPr>
          <a:xfrm>
            <a:off x="971601" y="1484784"/>
            <a:ext cx="7488832" cy="923330"/>
          </a:xfrm>
          <a:prstGeom prst="rect">
            <a:avLst/>
          </a:prstGeom>
          <a:noFill/>
        </p:spPr>
        <p:txBody>
          <a:bodyPr wrap="square" rtlCol="0">
            <a:spAutoFit/>
          </a:bodyPr>
          <a:lstStyle/>
          <a:p>
            <a:r>
              <a:rPr lang="es-MX" dirty="0"/>
              <a:t>R</a:t>
            </a:r>
            <a:r>
              <a:rPr lang="es-MX" dirty="0" smtClean="0"/>
              <a:t>elaciona </a:t>
            </a:r>
            <a:r>
              <a:rPr lang="es-MX" dirty="0"/>
              <a:t>las transacciones públicas que generan gastos con los grandes agregados de la clasificación económica presentándolos en Corriente, de Capital y Amortización de la deuda y disminución de pasivos.</a:t>
            </a:r>
          </a:p>
        </p:txBody>
      </p:sp>
    </p:spTree>
    <p:extLst>
      <p:ext uri="{BB962C8B-B14F-4D97-AF65-F5344CB8AC3E}">
        <p14:creationId xmlns:p14="http://schemas.microsoft.com/office/powerpoint/2010/main" val="42303366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ADMINISTRATIVA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02318619"/>
              </p:ext>
            </p:extLst>
          </p:nvPr>
        </p:nvGraphicFramePr>
        <p:xfrm>
          <a:off x="827584" y="1556792"/>
          <a:ext cx="7344816" cy="4536987"/>
        </p:xfrm>
        <a:graphic>
          <a:graphicData uri="http://schemas.openxmlformats.org/drawingml/2006/table">
            <a:tbl>
              <a:tblPr>
                <a:tableStyleId>{16D9F66E-5EB9-4882-86FB-DCBF35E3C3E4}</a:tableStyleId>
              </a:tblPr>
              <a:tblGrid>
                <a:gridCol w="4536504"/>
                <a:gridCol w="1440160"/>
                <a:gridCol w="1368152"/>
              </a:tblGrid>
              <a:tr h="302955">
                <a:tc>
                  <a:txBody>
                    <a:bodyPr/>
                    <a:lstStyle/>
                    <a:p>
                      <a:pPr algn="ctr" fontAlgn="t"/>
                      <a:r>
                        <a:rPr lang="es-MX" sz="1000" u="none" strike="noStrike" dirty="0">
                          <a:effectLst/>
                        </a:rPr>
                        <a:t>CLASIFICACIÓN ADMINISTRATIVA</a:t>
                      </a:r>
                      <a:endParaRPr lang="es-MX" sz="1000" b="0" i="0" u="none" strike="noStrike" dirty="0">
                        <a:solidFill>
                          <a:srgbClr val="000000"/>
                        </a:solidFill>
                        <a:effectLst/>
                        <a:latin typeface="Arial"/>
                      </a:endParaRPr>
                    </a:p>
                  </a:txBody>
                  <a:tcPr marL="9180" marR="9180" marT="9180" marB="0"/>
                </a:tc>
                <a:tc>
                  <a:txBody>
                    <a:bodyPr/>
                    <a:lstStyle/>
                    <a:p>
                      <a:pPr algn="ctr" fontAlgn="t"/>
                      <a:r>
                        <a:rPr lang="es-MX" sz="1000" u="none" strike="noStrike">
                          <a:effectLst/>
                        </a:rPr>
                        <a:t>PRESUPUESTO APROBADO</a:t>
                      </a:r>
                      <a:endParaRPr lang="es-MX" sz="1000" b="0" i="0" u="none" strike="noStrike">
                        <a:solidFill>
                          <a:srgbClr val="000000"/>
                        </a:solidFill>
                        <a:effectLst/>
                        <a:latin typeface="Arial"/>
                      </a:endParaRPr>
                    </a:p>
                  </a:txBody>
                  <a:tcPr marL="9180" marR="9180" marT="9180" marB="0"/>
                </a:tc>
                <a:tc>
                  <a:txBody>
                    <a:bodyPr/>
                    <a:lstStyle/>
                    <a:p>
                      <a:pPr algn="ctr" fontAlgn="t"/>
                      <a:r>
                        <a:rPr lang="es-MX" sz="1000" u="none" strike="noStrike" dirty="0">
                          <a:effectLst/>
                        </a:rPr>
                        <a:t>AVANCE PRIMER TRIMESTRE</a:t>
                      </a:r>
                      <a:endParaRPr lang="es-MX" sz="1000" b="0" i="0" u="none" strike="noStrike" dirty="0">
                        <a:solidFill>
                          <a:srgbClr val="000000"/>
                        </a:solidFill>
                        <a:effectLst/>
                        <a:latin typeface="Arial"/>
                      </a:endParaRPr>
                    </a:p>
                  </a:txBody>
                  <a:tcPr marL="9180" marR="9180" marT="9180" marB="0"/>
                </a:tc>
              </a:tr>
              <a:tr h="183609">
                <a:tc>
                  <a:txBody>
                    <a:bodyPr/>
                    <a:lstStyle/>
                    <a:p>
                      <a:pPr algn="l" fontAlgn="t"/>
                      <a:r>
                        <a:rPr lang="es-MX" sz="1100" u="none" strike="noStrike">
                          <a:effectLst/>
                        </a:rPr>
                        <a:t>PRESIDENCIA</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93,271,938.60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38,683,441.38</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dirty="0">
                          <a:effectLst/>
                        </a:rPr>
                        <a:t>CONTRALORIA MUNICIPAL</a:t>
                      </a:r>
                      <a:endParaRPr lang="es-MX" sz="1100" b="0" i="0" u="none" strike="noStrike" dirty="0">
                        <a:solidFill>
                          <a:srgbClr val="000000"/>
                        </a:solidFill>
                        <a:effectLst/>
                        <a:latin typeface="Calibri"/>
                      </a:endParaRPr>
                    </a:p>
                  </a:txBody>
                  <a:tcPr marL="9180" marR="9180" marT="9180" marB="0"/>
                </a:tc>
                <a:tc>
                  <a:txBody>
                    <a:bodyPr/>
                    <a:lstStyle/>
                    <a:p>
                      <a:pPr algn="r" fontAlgn="ctr"/>
                      <a:r>
                        <a:rPr lang="es-MX" sz="1100" u="none" strike="noStrike">
                          <a:effectLst/>
                        </a:rPr>
                        <a:t>6,662,565.25</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2,471,022.40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dirty="0">
                          <a:effectLst/>
                        </a:rPr>
                        <a:t>SEGURIDAD PUBLICA</a:t>
                      </a:r>
                      <a:endParaRPr lang="es-MX" sz="1100" b="0" i="0" u="none" strike="noStrike" dirty="0">
                        <a:solidFill>
                          <a:srgbClr val="000000"/>
                        </a:solidFill>
                        <a:effectLst/>
                        <a:latin typeface="Calibri"/>
                      </a:endParaRPr>
                    </a:p>
                  </a:txBody>
                  <a:tcPr marL="9180" marR="9180" marT="9180" marB="0"/>
                </a:tc>
                <a:tc>
                  <a:txBody>
                    <a:bodyPr/>
                    <a:lstStyle/>
                    <a:p>
                      <a:pPr algn="r" fontAlgn="ctr"/>
                      <a:r>
                        <a:rPr lang="es-MX" sz="1100" u="none" strike="noStrike">
                          <a:effectLst/>
                        </a:rPr>
                        <a:t>208,653,616.04</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50,999,727.88</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dirty="0">
                          <a:effectLst/>
                        </a:rPr>
                        <a:t>DIRECCION GENERAL DE ORDENAMIENTO TERRITORIAL Y URBANISMO</a:t>
                      </a:r>
                      <a:endParaRPr lang="es-MX" sz="1100" b="0" i="0" u="none" strike="noStrike" dirty="0">
                        <a:solidFill>
                          <a:srgbClr val="000000"/>
                        </a:solidFill>
                        <a:effectLst/>
                        <a:latin typeface="Calibri"/>
                      </a:endParaRPr>
                    </a:p>
                  </a:txBody>
                  <a:tcPr marL="9180" marR="9180" marT="9180" marB="0"/>
                </a:tc>
                <a:tc>
                  <a:txBody>
                    <a:bodyPr/>
                    <a:lstStyle/>
                    <a:p>
                      <a:pPr algn="r" fontAlgn="ctr"/>
                      <a:r>
                        <a:rPr lang="es-MX" sz="1100" u="none" strike="noStrike">
                          <a:effectLst/>
                        </a:rPr>
                        <a:t>20,498,298.66</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7,340,709.44</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DIRECCION GENERAL DEL MEDIO AMBIENTE</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7,028,215.80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1,868,319.74</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OBRAS PUBLICAS</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116,559,503.63</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182,119,860.51</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SERVICIOS PUBLICOS</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464,990,632.96</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143,004,196.70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SECRETARIA DEL AYUNTAMIENTO</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41,011,638.78</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14,280,590.19</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DESARROLLO SOCIAL</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33,322,816.89</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9,877,431.90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TESORERIA</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278,172,959.72</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117,446,429.82</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REGIDORES</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17,862,486.55</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6,662,075.14</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SERVICIOS ADMINISTRATIVOS</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3,690,430.83</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1,094,564.26</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DIF</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70,000,000.00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18,132,588.97</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INSTITUTO MUNICIPAL DE CULTURA Y EDUCACION</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29,836,302.02</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8,308,719.96</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DIRECCION GENERAL DE FOMENTO ECONOMICO</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8,519,998.88</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3,218,013.85</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DESARROLLO INSTITUCIONAL</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9,363,756.02</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4,665,285.69</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MOVILIDAD URBANA</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31,465,228.44</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13,335,492.70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SALUD PUBLICA</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13,250,682.39</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4,523,870.79</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INSTITUTO MUNICIPAL DE LA MUJER</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7,200,000.00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1,800,000.00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INSTITUTO MUNICIPAL DE PLANEACION Y COMPETITIVIDAD</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9,000,000.00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2,250,000.00</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INSTITUTO MUNICIPAL DEL DEPORTE</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15,000,000.00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3,662,193.73</a:t>
                      </a:r>
                      <a:endParaRPr lang="es-MX" sz="1100" b="0" i="0" u="none" strike="noStrike">
                        <a:solidFill>
                          <a:srgbClr val="000000"/>
                        </a:solidFill>
                        <a:effectLst/>
                        <a:latin typeface="Calibri"/>
                      </a:endParaRPr>
                    </a:p>
                  </a:txBody>
                  <a:tcPr marL="9180" marR="9180" marT="9180" marB="0"/>
                </a:tc>
              </a:tr>
              <a:tr h="183609">
                <a:tc>
                  <a:txBody>
                    <a:bodyPr/>
                    <a:lstStyle/>
                    <a:p>
                      <a:pPr algn="l" fontAlgn="t"/>
                      <a:r>
                        <a:rPr lang="es-MX" sz="1100" u="none" strike="noStrike">
                          <a:effectLst/>
                        </a:rPr>
                        <a:t>SISTEMA INTEGRAL DE MANTENIMIENTO VIAL</a:t>
                      </a:r>
                      <a:endParaRPr lang="es-MX" sz="1100" b="0" i="0" u="none" strike="noStrike">
                        <a:solidFill>
                          <a:srgbClr val="000000"/>
                        </a:solidFill>
                        <a:effectLst/>
                        <a:latin typeface="Calibri"/>
                      </a:endParaRPr>
                    </a:p>
                  </a:txBody>
                  <a:tcPr marL="9180" marR="9180" marT="9180" marB="0"/>
                </a:tc>
                <a:tc>
                  <a:txBody>
                    <a:bodyPr/>
                    <a:lstStyle/>
                    <a:p>
                      <a:pPr algn="r" fontAlgn="ctr"/>
                      <a:r>
                        <a:rPr lang="es-MX" sz="1100" u="none" strike="noStrike">
                          <a:effectLst/>
                        </a:rPr>
                        <a:t>49,284,492.54</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a:effectLst/>
                        </a:rPr>
                        <a:t>15,120,185.86</a:t>
                      </a:r>
                      <a:endParaRPr lang="es-MX" sz="1100" b="0" i="0" u="none" strike="noStrike">
                        <a:solidFill>
                          <a:srgbClr val="000000"/>
                        </a:solidFill>
                        <a:effectLst/>
                        <a:latin typeface="Calibri"/>
                      </a:endParaRPr>
                    </a:p>
                  </a:txBody>
                  <a:tcPr marL="9180" marR="9180" marT="9180" marB="0"/>
                </a:tc>
              </a:tr>
              <a:tr h="183609">
                <a:tc>
                  <a:txBody>
                    <a:bodyPr/>
                    <a:lstStyle/>
                    <a:p>
                      <a:pPr algn="l" fontAlgn="ctr"/>
                      <a:r>
                        <a:rPr lang="es-MX" sz="1100" u="none" strike="noStrike">
                          <a:effectLst/>
                        </a:rPr>
                        <a:t>Total general</a:t>
                      </a:r>
                      <a:endParaRPr lang="es-MX" sz="1100" b="0" i="0" u="none" strike="noStrike">
                        <a:solidFill>
                          <a:srgbClr val="000000"/>
                        </a:solidFill>
                        <a:effectLst/>
                        <a:latin typeface="Calibri"/>
                      </a:endParaRPr>
                    </a:p>
                  </a:txBody>
                  <a:tcPr marL="9180" marR="9180" marT="9180" marB="0" anchor="ctr"/>
                </a:tc>
                <a:tc>
                  <a:txBody>
                    <a:bodyPr/>
                    <a:lstStyle/>
                    <a:p>
                      <a:pPr algn="r" fontAlgn="ctr"/>
                      <a:r>
                        <a:rPr lang="es-MX" sz="1100" u="none" strike="noStrike">
                          <a:effectLst/>
                        </a:rPr>
                        <a:t>$1,534,645,564.00</a:t>
                      </a:r>
                      <a:endParaRPr lang="es-MX" sz="1100" b="0" i="0" u="none" strike="noStrike">
                        <a:solidFill>
                          <a:srgbClr val="000000"/>
                        </a:solidFill>
                        <a:effectLst/>
                        <a:latin typeface="Calibri"/>
                      </a:endParaRPr>
                    </a:p>
                  </a:txBody>
                  <a:tcPr marL="9180" marR="9180" marT="9180" marB="0" anchor="ctr"/>
                </a:tc>
                <a:tc>
                  <a:txBody>
                    <a:bodyPr/>
                    <a:lstStyle/>
                    <a:p>
                      <a:pPr algn="r" fontAlgn="t"/>
                      <a:r>
                        <a:rPr lang="es-MX" sz="1100" u="none" strike="noStrike" dirty="0">
                          <a:effectLst/>
                        </a:rPr>
                        <a:t>$650,864,720.91</a:t>
                      </a:r>
                      <a:endParaRPr lang="es-MX" sz="1100" b="0" i="0" u="none" strike="noStrike" dirty="0">
                        <a:solidFill>
                          <a:srgbClr val="000000"/>
                        </a:solidFill>
                        <a:effectLst/>
                        <a:latin typeface="Calibri"/>
                      </a:endParaRPr>
                    </a:p>
                  </a:txBody>
                  <a:tcPr marL="9180" marR="9180" marT="9180" marB="0"/>
                </a:tc>
              </a:tr>
            </a:tbl>
          </a:graphicData>
        </a:graphic>
      </p:graphicFrame>
    </p:spTree>
    <p:extLst>
      <p:ext uri="{BB962C8B-B14F-4D97-AF65-F5344CB8AC3E}">
        <p14:creationId xmlns:p14="http://schemas.microsoft.com/office/powerpoint/2010/main" val="31780664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ORGANISMOS DESCENTRALIZADOS</a:t>
            </a:r>
            <a:endParaRPr lang="es-MX" dirty="0"/>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931931176"/>
              </p:ext>
            </p:extLst>
          </p:nvPr>
        </p:nvGraphicFramePr>
        <p:xfrm>
          <a:off x="251520" y="1340768"/>
          <a:ext cx="4173746" cy="2462022"/>
        </p:xfrm>
        <a:graphic>
          <a:graphicData uri="http://schemas.openxmlformats.org/drawingml/2006/table">
            <a:tbl>
              <a:tblPr firstRow="1" firstCol="1" bandRow="1">
                <a:tableStyleId>{F5AB1C69-6EDB-4FF4-983F-18BD219EF322}</a:tableStyleId>
              </a:tblPr>
              <a:tblGrid>
                <a:gridCol w="1956662"/>
                <a:gridCol w="1211690"/>
                <a:gridCol w="1005394"/>
              </a:tblGrid>
              <a:tr h="333375">
                <a:tc>
                  <a:txBody>
                    <a:bodyPr/>
                    <a:lstStyle/>
                    <a:p>
                      <a:pPr algn="ctr">
                        <a:lnSpc>
                          <a:spcPct val="115000"/>
                        </a:lnSpc>
                        <a:spcAft>
                          <a:spcPts val="0"/>
                        </a:spcAft>
                      </a:pPr>
                      <a:r>
                        <a:rPr lang="es-MX" sz="1000" dirty="0">
                          <a:effectLst/>
                        </a:rPr>
                        <a:t>INSTITUTO MUNICIPAL DEL DEPORTE</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dirty="0" smtClean="0">
                          <a:effectLst/>
                          <a:latin typeface="+mn-lt"/>
                          <a:ea typeface="Calibri"/>
                          <a:cs typeface="Times New Roman"/>
                        </a:rPr>
                        <a:t>Avance Primer Trimestre</a:t>
                      </a:r>
                    </a:p>
                  </a:txBody>
                  <a:tcPr marL="44450" marR="44450" marT="0" marB="0" anchor="ctr"/>
                </a:tc>
              </a:tr>
              <a:tr h="20002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12,672,000.00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2,603,073.08</a:t>
                      </a:r>
                    </a:p>
                  </a:txBody>
                  <a:tcPr marL="9525" marR="9525" marT="9525" marB="0" anchor="ctr"/>
                </a:tc>
              </a:tr>
              <a:tr h="20002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670,000.00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116,418.85</a:t>
                      </a:r>
                    </a:p>
                  </a:txBody>
                  <a:tcPr marL="9525" marR="9525" marT="9525" marB="0" anchor="ctr"/>
                </a:tc>
              </a:tr>
              <a:tr h="20002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786,000.00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137,749.04</a:t>
                      </a:r>
                    </a:p>
                  </a:txBody>
                  <a:tcPr marL="9525" marR="9525" marT="9525" marB="0" anchor="ctr"/>
                </a:tc>
              </a:tr>
              <a:tr h="200025">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672,000.00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414,971.70</a:t>
                      </a:r>
                    </a:p>
                  </a:txBody>
                  <a:tcPr marL="9525" marR="9525" marT="9525" marB="0" anchor="ctr"/>
                </a:tc>
              </a:tr>
              <a:tr h="200025">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200,000.00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endParaRPr lang="es-MX" sz="1100" b="0" dirty="0">
                        <a:effectLst/>
                        <a:latin typeface="+mn-lt"/>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6000 INVERSIÓN PÚBLICA</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endParaRPr lang="es-MX" sz="1100" b="0" dirty="0">
                        <a:effectLst/>
                        <a:latin typeface="+mn-lt"/>
                        <a:ea typeface="Calibri"/>
                        <a:cs typeface="Times New Roman"/>
                      </a:endParaRPr>
                    </a:p>
                  </a:txBody>
                  <a:tcPr marL="44450" marR="44450" marT="0" marB="0" anchor="ctr"/>
                </a:tc>
              </a:tr>
              <a:tr h="200025">
                <a:tc>
                  <a:txBody>
                    <a:bodyPr/>
                    <a:lstStyle/>
                    <a:p>
                      <a:pPr>
                        <a:lnSpc>
                          <a:spcPct val="115000"/>
                        </a:lnSpc>
                        <a:spcAft>
                          <a:spcPts val="0"/>
                        </a:spcAft>
                      </a:pPr>
                      <a:r>
                        <a:rPr lang="es-MX" sz="1000" dirty="0">
                          <a:effectLst/>
                        </a:rPr>
                        <a:t>9000 DEUDA PÚBLICA</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0.00</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endParaRPr lang="es-MX" sz="1100" b="0" dirty="0">
                        <a:effectLst/>
                        <a:latin typeface="+mn-lt"/>
                        <a:ea typeface="Calibri"/>
                        <a:cs typeface="Times New Roman"/>
                      </a:endParaRPr>
                    </a:p>
                  </a:txBody>
                  <a:tcPr marL="44450" marR="44450" marT="0" marB="0" anchor="ctr"/>
                </a:tc>
              </a:tr>
              <a:tr h="200025">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15,000,000.00 </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$3,272,212.67</a:t>
                      </a:r>
                    </a:p>
                  </a:txBody>
                  <a:tcPr marL="9525" marR="9525" marT="9525" marB="0"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73488277"/>
              </p:ext>
            </p:extLst>
          </p:nvPr>
        </p:nvGraphicFramePr>
        <p:xfrm>
          <a:off x="4644008" y="1340768"/>
          <a:ext cx="4176464" cy="2437985"/>
        </p:xfrm>
        <a:graphic>
          <a:graphicData uri="http://schemas.openxmlformats.org/drawingml/2006/table">
            <a:tbl>
              <a:tblPr firstRow="1" firstCol="1" bandRow="1">
                <a:tableStyleId>{93296810-A885-4BE3-A3E7-6D5BEEA58F35}</a:tableStyleId>
              </a:tblPr>
              <a:tblGrid>
                <a:gridCol w="1944216"/>
                <a:gridCol w="1152128"/>
                <a:gridCol w="1080120"/>
              </a:tblGrid>
              <a:tr h="731517">
                <a:tc>
                  <a:txBody>
                    <a:bodyPr/>
                    <a:lstStyle/>
                    <a:p>
                      <a:pPr algn="ctr">
                        <a:lnSpc>
                          <a:spcPct val="115000"/>
                        </a:lnSpc>
                        <a:spcAft>
                          <a:spcPts val="0"/>
                        </a:spcAft>
                      </a:pPr>
                      <a:r>
                        <a:rPr lang="es-MX" sz="1000" dirty="0">
                          <a:effectLst/>
                        </a:rPr>
                        <a:t>INSTITUTO MUNICIPAL DE PLANEACIÓN Y COMPETITIVIDAD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dirty="0" smtClean="0">
                          <a:effectLst/>
                          <a:latin typeface="+mn-lt"/>
                          <a:ea typeface="Calibri"/>
                          <a:cs typeface="Times New Roman"/>
                        </a:rPr>
                        <a:t>Avance Primer Trimestre</a:t>
                      </a:r>
                    </a:p>
                  </a:txBody>
                  <a:tcPr marL="44450" marR="44450" marT="0" marB="0" anchor="ctr"/>
                </a:tc>
              </a:tr>
              <a:tr h="105410">
                <a:tc>
                  <a:txBody>
                    <a:bodyPr/>
                    <a:lstStyle/>
                    <a:p>
                      <a:pPr>
                        <a:lnSpc>
                          <a:spcPct val="115000"/>
                        </a:lnSpc>
                        <a:spcAft>
                          <a:spcPts val="0"/>
                        </a:spcAft>
                      </a:pPr>
                      <a:r>
                        <a:rPr lang="es-MX" sz="1000" dirty="0">
                          <a:effectLst/>
                        </a:rPr>
                        <a:t>1000 SERVICIOS PERSONALES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8,215,579.44</a:t>
                      </a:r>
                      <a:endParaRPr lang="es-MX" sz="1100">
                        <a:effectLst/>
                        <a:latin typeface="Calibri"/>
                        <a:ea typeface="Calibri"/>
                        <a:cs typeface="Times New Roman"/>
                      </a:endParaRPr>
                    </a:p>
                  </a:txBody>
                  <a:tcPr marL="44450" marR="44450" marT="0" marB="0" anchor="ctr"/>
                </a:tc>
                <a:tc>
                  <a:txBody>
                    <a:bodyPr/>
                    <a:lstStyle/>
                    <a:p>
                      <a:pPr algn="r" fontAlgn="t"/>
                      <a:r>
                        <a:rPr lang="es-MX" sz="900" b="0" i="0" u="none" strike="noStrike" dirty="0">
                          <a:solidFill>
                            <a:srgbClr val="000000"/>
                          </a:solidFill>
                          <a:effectLst/>
                          <a:latin typeface="ARIAL"/>
                        </a:rPr>
                        <a:t>1,711,883.72</a:t>
                      </a:r>
                    </a:p>
                  </a:txBody>
                  <a:tcPr marL="9525" marR="9525" marT="9525" marB="0"/>
                </a:tc>
              </a:tr>
              <a:tr h="13525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211,000.00</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ARIAL"/>
                        </a:rPr>
                        <a:t>39,599.76</a:t>
                      </a:r>
                    </a:p>
                  </a:txBody>
                  <a:tcPr marL="9525" marR="9525" marT="9525" marB="0"/>
                </a:tc>
              </a:tr>
              <a:tr h="6413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573,420.56</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ARIAL"/>
                        </a:rPr>
                        <a:t>167,448.10</a:t>
                      </a:r>
                    </a:p>
                  </a:txBody>
                  <a:tcPr marL="9525" marR="9525" marT="9525" marB="0"/>
                </a:tc>
              </a:tr>
              <a:tr h="93980">
                <a:tc>
                  <a:txBody>
                    <a:bodyPr/>
                    <a:lstStyle/>
                    <a:p>
                      <a:pPr>
                        <a:lnSpc>
                          <a:spcPct val="115000"/>
                        </a:lnSpc>
                        <a:spcAft>
                          <a:spcPts val="0"/>
                        </a:spcAft>
                      </a:pPr>
                      <a:r>
                        <a:rPr lang="es-MX" sz="1000" dirty="0">
                          <a:effectLst/>
                        </a:rPr>
                        <a:t>4000 TRANSFERENCIAS, ASIGNACIONES, SUBSIDIOS Y OTRAS AYUDAS</a:t>
                      </a:r>
                      <a:endParaRPr lang="es-MX" sz="1100" dirty="0">
                        <a:effectLst/>
                        <a:latin typeface="Calibri"/>
                        <a:ea typeface="Calibri"/>
                        <a:cs typeface="Times New Roman"/>
                      </a:endParaRPr>
                    </a:p>
                  </a:txBody>
                  <a:tcPr marL="44450" marR="44450" marT="0" marB="0" anchor="ctr"/>
                </a:tc>
                <a:tc>
                  <a:txBody>
                    <a:bodyPr/>
                    <a:lstStyle/>
                    <a:p>
                      <a:pPr marL="355600" marR="13970" algn="r">
                        <a:lnSpc>
                          <a:spcPct val="115000"/>
                        </a:lnSpc>
                        <a:spcAft>
                          <a:spcPts val="0"/>
                        </a:spcAft>
                      </a:pPr>
                      <a:r>
                        <a:rPr lang="es-MX" sz="1000">
                          <a:effectLst/>
                        </a:rPr>
                        <a:t>0.00</a:t>
                      </a:r>
                      <a:endParaRPr lang="es-MX" sz="1100">
                        <a:effectLst/>
                        <a:latin typeface="Calibri"/>
                        <a:ea typeface="Calibri"/>
                        <a:cs typeface="Times New Roman"/>
                      </a:endParaRPr>
                    </a:p>
                  </a:txBody>
                  <a:tcPr marL="44450" marR="44450" marT="0" marB="0" anchor="ctr"/>
                </a:tc>
                <a:tc>
                  <a:txBody>
                    <a:bodyPr/>
                    <a:lstStyle/>
                    <a:p>
                      <a:pPr marL="355600" marR="13970" algn="r">
                        <a:lnSpc>
                          <a:spcPct val="115000"/>
                        </a:lnSpc>
                        <a:spcAft>
                          <a:spcPts val="0"/>
                        </a:spcAft>
                      </a:pPr>
                      <a:endParaRPr lang="es-MX" sz="1100">
                        <a:effectLst/>
                        <a:latin typeface="Calibri"/>
                        <a:ea typeface="Calibri"/>
                        <a:cs typeface="Times New Roman"/>
                      </a:endParaRPr>
                    </a:p>
                  </a:txBody>
                  <a:tcPr marL="44450" marR="44450" marT="0" marB="0" anchor="ctr"/>
                </a:tc>
              </a:tr>
              <a:tr h="69215">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marL="355600" marR="13970" algn="r">
                        <a:lnSpc>
                          <a:spcPct val="115000"/>
                        </a:lnSpc>
                        <a:spcAft>
                          <a:spcPts val="0"/>
                        </a:spcAft>
                      </a:pPr>
                      <a:r>
                        <a:rPr lang="es-MX" sz="1000">
                          <a:effectLst/>
                        </a:rPr>
                        <a:t>0.00</a:t>
                      </a:r>
                      <a:endParaRPr lang="es-MX" sz="1100">
                        <a:effectLst/>
                        <a:latin typeface="Calibri"/>
                        <a:ea typeface="Calibri"/>
                        <a:cs typeface="Times New Roman"/>
                      </a:endParaRPr>
                    </a:p>
                  </a:txBody>
                  <a:tcPr marL="44450" marR="44450" marT="0" marB="0" anchor="ctr"/>
                </a:tc>
                <a:tc>
                  <a:txBody>
                    <a:bodyPr/>
                    <a:lstStyle/>
                    <a:p>
                      <a:pPr marL="355600" marR="13970" algn="r">
                        <a:lnSpc>
                          <a:spcPct val="115000"/>
                        </a:lnSpc>
                        <a:spcAft>
                          <a:spcPts val="0"/>
                        </a:spcAft>
                      </a:pPr>
                      <a:endParaRPr lang="es-MX" sz="1100">
                        <a:effectLst/>
                        <a:latin typeface="Calibri"/>
                        <a:ea typeface="Calibri"/>
                        <a:cs typeface="Times New Roman"/>
                      </a:endParaRPr>
                    </a:p>
                  </a:txBody>
                  <a:tcPr marL="44450" marR="44450" marT="0" marB="0" anchor="ctr"/>
                </a:tc>
              </a:tr>
              <a:tr h="304388">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00" dirty="0">
                          <a:effectLst/>
                        </a:rPr>
                        <a:t> $          9,000,000.00 </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smtClean="0">
                          <a:solidFill>
                            <a:srgbClr val="000000"/>
                          </a:solidFill>
                          <a:effectLst/>
                          <a:latin typeface="+mn-lt"/>
                        </a:rPr>
                        <a:t>1,918,931.58</a:t>
                      </a:r>
                      <a:endParaRPr lang="es-MX" sz="1000" b="0" i="0" u="none" strike="noStrike" dirty="0">
                        <a:solidFill>
                          <a:srgbClr val="000000"/>
                        </a:solidFill>
                        <a:effectLst/>
                        <a:latin typeface="+mn-lt"/>
                      </a:endParaRPr>
                    </a:p>
                  </a:txBody>
                  <a:tcPr marL="9525" marR="9525" marT="9525"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117714139"/>
              </p:ext>
            </p:extLst>
          </p:nvPr>
        </p:nvGraphicFramePr>
        <p:xfrm>
          <a:off x="323528" y="4293096"/>
          <a:ext cx="4104456" cy="2131695"/>
        </p:xfrm>
        <a:graphic>
          <a:graphicData uri="http://schemas.openxmlformats.org/drawingml/2006/table">
            <a:tbl>
              <a:tblPr firstRow="1" firstCol="1" bandRow="1">
                <a:tableStyleId>{00A15C55-8517-42AA-B614-E9B94910E393}</a:tableStyleId>
              </a:tblPr>
              <a:tblGrid>
                <a:gridCol w="1872208"/>
                <a:gridCol w="1224136"/>
                <a:gridCol w="1008112"/>
              </a:tblGrid>
              <a:tr h="57150">
                <a:tc>
                  <a:txBody>
                    <a:bodyPr/>
                    <a:lstStyle/>
                    <a:p>
                      <a:pPr algn="ctr">
                        <a:lnSpc>
                          <a:spcPct val="115000"/>
                        </a:lnSpc>
                        <a:spcAft>
                          <a:spcPts val="0"/>
                        </a:spcAft>
                      </a:pPr>
                      <a:r>
                        <a:rPr lang="es-MX" sz="1000" dirty="0">
                          <a:effectLst/>
                        </a:rPr>
                        <a:t>INSTITUTO MUNICIPAL DE LA MUJER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smtClean="0">
                          <a:effectLst/>
                          <a:latin typeface="+mn-lt"/>
                          <a:ea typeface="Calibri"/>
                          <a:cs typeface="Times New Roman"/>
                        </a:rPr>
                        <a:t>Avance Primer Trimestre</a:t>
                      </a:r>
                    </a:p>
                  </a:txBody>
                  <a:tcPr marL="44450" marR="44450" marT="0" marB="0" anchor="ctr"/>
                </a:tc>
              </a:tr>
              <a:tr h="16319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6,110,553.54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1,335,358.97</a:t>
                      </a:r>
                    </a:p>
                  </a:txBody>
                  <a:tcPr marL="9525" marR="9525" marT="9525" marB="0"/>
                </a:tc>
              </a:tr>
              <a:tr h="9207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419,946.47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69,764.80</a:t>
                      </a:r>
                    </a:p>
                  </a:txBody>
                  <a:tcPr marL="9525" marR="9525" marT="9525" marB="0" anchor="ctr"/>
                </a:tc>
              </a:tr>
              <a:tr h="3746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469,500.00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1,324,926.57</a:t>
                      </a:r>
                    </a:p>
                  </a:txBody>
                  <a:tcPr marL="9525" marR="9525" marT="9525" marB="0"/>
                </a:tc>
              </a:tr>
              <a:tr h="203835">
                <a:tc>
                  <a:txBody>
                    <a:bodyPr/>
                    <a:lstStyle/>
                    <a:p>
                      <a:pPr>
                        <a:lnSpc>
                          <a:spcPct val="115000"/>
                        </a:lnSpc>
                        <a:spcAft>
                          <a:spcPts val="0"/>
                        </a:spcAft>
                      </a:pPr>
                      <a:r>
                        <a:rPr lang="es-MX" sz="1000" dirty="0">
                          <a:effectLst/>
                        </a:rPr>
                        <a:t>4000 TRANSFERENCIAS, ASIGNACIONES, SUBSIDIOS Y OTRAS AYUDAS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100,000.00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43,514.45</a:t>
                      </a:r>
                    </a:p>
                  </a:txBody>
                  <a:tcPr marL="9525" marR="9525" marT="9525" marB="0" anchor="ctr"/>
                </a:tc>
              </a:tr>
              <a:tr h="48895">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100,000.00 </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10,788.00</a:t>
                      </a:r>
                    </a:p>
                  </a:txBody>
                  <a:tcPr marL="9525" marR="9525" marT="9525" marB="0" anchor="ctr"/>
                </a:tc>
              </a:tr>
              <a:tr h="203835">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7,200,000.01 </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n-lt"/>
                        </a:rPr>
                        <a:t>$2,784,352.79</a:t>
                      </a:r>
                    </a:p>
                  </a:txBody>
                  <a:tcPr marL="9525" marR="9525" marT="9525" marB="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755305600"/>
              </p:ext>
            </p:extLst>
          </p:nvPr>
        </p:nvGraphicFramePr>
        <p:xfrm>
          <a:off x="4644008" y="4293097"/>
          <a:ext cx="4176463" cy="2088231"/>
        </p:xfrm>
        <a:graphic>
          <a:graphicData uri="http://schemas.openxmlformats.org/drawingml/2006/table">
            <a:tbl>
              <a:tblPr firstRow="1" firstCol="1" bandRow="1">
                <a:tableStyleId>{21E4AEA4-8DFA-4A89-87EB-49C32662AFE0}</a:tableStyleId>
              </a:tblPr>
              <a:tblGrid>
                <a:gridCol w="1956065"/>
                <a:gridCol w="1212287"/>
                <a:gridCol w="1008111"/>
              </a:tblGrid>
              <a:tr h="593085">
                <a:tc>
                  <a:txBody>
                    <a:bodyPr/>
                    <a:lstStyle/>
                    <a:p>
                      <a:pPr algn="ctr">
                        <a:lnSpc>
                          <a:spcPct val="115000"/>
                        </a:lnSpc>
                        <a:spcAft>
                          <a:spcPts val="0"/>
                        </a:spcAft>
                      </a:pPr>
                      <a:r>
                        <a:rPr lang="es-MX" sz="1000" dirty="0">
                          <a:effectLst/>
                        </a:rPr>
                        <a:t>SISTEMA INTEGRAL DE MANTENIMIENTO VIAL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smtClean="0">
                          <a:effectLst/>
                          <a:latin typeface="+mn-lt"/>
                          <a:ea typeface="Calibri"/>
                          <a:cs typeface="Times New Roman"/>
                        </a:rPr>
                        <a:t>Avance Primer Trimestre</a:t>
                      </a:r>
                    </a:p>
                  </a:txBody>
                  <a:tcPr marL="44450" marR="44450" marT="0" marB="0" anchor="ctr"/>
                </a:tc>
              </a:tr>
              <a:tr h="217465">
                <a:tc>
                  <a:txBody>
                    <a:bodyPr/>
                    <a:lstStyle/>
                    <a:p>
                      <a:pPr>
                        <a:lnSpc>
                          <a:spcPct val="115000"/>
                        </a:lnSpc>
                        <a:spcAft>
                          <a:spcPts val="0"/>
                        </a:spcAft>
                      </a:pPr>
                      <a:r>
                        <a:rPr lang="es-MX" sz="1000" dirty="0">
                          <a:effectLst/>
                        </a:rPr>
                        <a:t>1000 SERVICIOS PERSONALES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20,585,905.05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b="0" i="0" kern="1200" dirty="0" smtClean="0">
                          <a:solidFill>
                            <a:schemeClr val="dk1"/>
                          </a:solidFill>
                          <a:effectLst/>
                          <a:latin typeface="+mn-lt"/>
                          <a:ea typeface="+mn-ea"/>
                          <a:cs typeface="+mn-cs"/>
                        </a:rPr>
                        <a:t>4,339,991.45</a:t>
                      </a:r>
                      <a:endParaRPr lang="es-MX" sz="1100" dirty="0">
                        <a:effectLst/>
                        <a:latin typeface="+mn-lt"/>
                        <a:ea typeface="Calibri"/>
                        <a:cs typeface="Times New Roman"/>
                      </a:endParaRPr>
                    </a:p>
                  </a:txBody>
                  <a:tcPr marL="44450" marR="44450" marT="0" marB="0" anchor="b"/>
                </a:tc>
              </a:tr>
              <a:tr h="21746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5,253,109.82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1,259,648.40</a:t>
                      </a:r>
                      <a:endParaRPr lang="es-MX" sz="1100" dirty="0">
                        <a:effectLst/>
                        <a:latin typeface="+mn-lt"/>
                        <a:ea typeface="Calibri"/>
                        <a:cs typeface="Times New Roman"/>
                      </a:endParaRPr>
                    </a:p>
                  </a:txBody>
                  <a:tcPr marL="44450" marR="44450" marT="0" marB="0" anchor="b"/>
                </a:tc>
              </a:tr>
              <a:tr h="21746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7,167,954.61 </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1,193,155.30</a:t>
                      </a:r>
                      <a:endParaRPr lang="es-MX" sz="1100" dirty="0">
                        <a:effectLst/>
                        <a:latin typeface="+mn-lt"/>
                        <a:ea typeface="Calibri"/>
                        <a:cs typeface="Times New Roman"/>
                      </a:endParaRPr>
                    </a:p>
                  </a:txBody>
                  <a:tcPr marL="44450" marR="44450" marT="0" marB="0" anchor="b"/>
                </a:tc>
              </a:tr>
              <a:tr h="395391">
                <a:tc>
                  <a:txBody>
                    <a:bodyPr/>
                    <a:lstStyle/>
                    <a:p>
                      <a:pPr>
                        <a:lnSpc>
                          <a:spcPct val="115000"/>
                        </a:lnSpc>
                        <a:spcAft>
                          <a:spcPts val="0"/>
                        </a:spcAft>
                      </a:pPr>
                      <a:r>
                        <a:rPr lang="es-MX" sz="1000" dirty="0">
                          <a:effectLst/>
                        </a:rPr>
                        <a:t>5000 BIENES MUEBLES, INMUEBLES E INTANGIBLES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0.00</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984,246.20</a:t>
                      </a:r>
                      <a:endParaRPr lang="es-MX" sz="1100" dirty="0">
                        <a:effectLst/>
                        <a:latin typeface="+mn-lt"/>
                        <a:ea typeface="Calibri"/>
                        <a:cs typeface="Times New Roman"/>
                      </a:endParaRPr>
                    </a:p>
                  </a:txBody>
                  <a:tcPr marL="44450" marR="44450" marT="0" marB="0" anchor="b"/>
                </a:tc>
              </a:tr>
              <a:tr h="217465">
                <a:tc>
                  <a:txBody>
                    <a:bodyPr/>
                    <a:lstStyle/>
                    <a:p>
                      <a:pPr>
                        <a:lnSpc>
                          <a:spcPct val="115000"/>
                        </a:lnSpc>
                        <a:spcAft>
                          <a:spcPts val="0"/>
                        </a:spcAft>
                      </a:pPr>
                      <a:r>
                        <a:rPr lang="es-MX" sz="1000">
                          <a:effectLst/>
                        </a:rPr>
                        <a:t>6000 INVERSIÓN PÚBLICA</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16,277,522.59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4,807,356.96</a:t>
                      </a:r>
                      <a:endParaRPr lang="es-MX" sz="1100" dirty="0">
                        <a:effectLst/>
                        <a:latin typeface="+mn-lt"/>
                        <a:ea typeface="Calibri"/>
                        <a:cs typeface="Times New Roman"/>
                      </a:endParaRPr>
                    </a:p>
                  </a:txBody>
                  <a:tcPr marL="44450" marR="44450" marT="0" marB="0" anchor="b"/>
                </a:tc>
              </a:tr>
              <a:tr h="229895">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49,284,492.07 </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12,584,398.31</a:t>
                      </a:r>
                      <a:endParaRPr lang="es-MX" sz="1100" dirty="0">
                        <a:effectLst/>
                        <a:latin typeface="+mn-lt"/>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6940592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ORGANISMOS DESCENTRALIZADOS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997127157"/>
              </p:ext>
            </p:extLst>
          </p:nvPr>
        </p:nvGraphicFramePr>
        <p:xfrm>
          <a:off x="4572000" y="1628801"/>
          <a:ext cx="4176463" cy="2350388"/>
        </p:xfrm>
        <a:graphic>
          <a:graphicData uri="http://schemas.openxmlformats.org/drawingml/2006/table">
            <a:tbl>
              <a:tblPr firstRow="1" firstCol="1" bandRow="1">
                <a:tableStyleId>{21E4AEA4-8DFA-4A89-87EB-49C32662AFE0}</a:tableStyleId>
              </a:tblPr>
              <a:tblGrid>
                <a:gridCol w="1956065"/>
                <a:gridCol w="1110199"/>
                <a:gridCol w="1110199"/>
              </a:tblGrid>
              <a:tr h="422528">
                <a:tc>
                  <a:txBody>
                    <a:bodyPr/>
                    <a:lstStyle/>
                    <a:p>
                      <a:pPr algn="ctr">
                        <a:lnSpc>
                          <a:spcPct val="115000"/>
                        </a:lnSpc>
                        <a:spcAft>
                          <a:spcPts val="0"/>
                        </a:spcAft>
                      </a:pPr>
                      <a:r>
                        <a:rPr lang="es-MX" sz="1000" dirty="0">
                          <a:effectLst/>
                        </a:rPr>
                        <a:t>DESARROLLO INTEGRAL DE LA FAMILIA</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MX" sz="1100">
                        <a:effectLst/>
                        <a:latin typeface="Calibri"/>
                        <a:ea typeface="Calibri"/>
                        <a:cs typeface="Times New Roman"/>
                      </a:endParaRPr>
                    </a:p>
                  </a:txBody>
                  <a:tcPr marL="44450" marR="44450" marT="0" marB="0" anchor="ctr"/>
                </a:tc>
              </a:tr>
              <a:tr h="297552">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55,534,622.40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13,108,155.22</a:t>
                      </a:r>
                      <a:endParaRPr lang="es-MX" sz="1100" dirty="0">
                        <a:effectLst/>
                        <a:latin typeface="Calibri"/>
                        <a:ea typeface="Calibri"/>
                        <a:cs typeface="Times New Roman"/>
                      </a:endParaRPr>
                    </a:p>
                  </a:txBody>
                  <a:tcPr marL="44450" marR="44450" marT="0" marB="0" anchor="b"/>
                </a:tc>
              </a:tr>
              <a:tr h="245351">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3,747,050.00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987,439.20</a:t>
                      </a:r>
                      <a:endParaRPr lang="es-MX" sz="1100" dirty="0">
                        <a:effectLst/>
                        <a:latin typeface="Calibri"/>
                        <a:ea typeface="Calibri"/>
                        <a:cs typeface="Times New Roman"/>
                      </a:endParaRPr>
                    </a:p>
                  </a:txBody>
                  <a:tcPr marL="44450" marR="44450" marT="0" marB="0" anchor="b"/>
                </a:tc>
              </a:tr>
              <a:tr h="193150">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3,528,327.60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1,012,065.29</a:t>
                      </a:r>
                      <a:endParaRPr lang="es-MX" sz="1100" dirty="0">
                        <a:effectLst/>
                        <a:latin typeface="Calibri"/>
                        <a:ea typeface="Calibri"/>
                        <a:cs typeface="Times New Roman"/>
                      </a:endParaRPr>
                    </a:p>
                  </a:txBody>
                  <a:tcPr marL="44450" marR="44450" marT="0" marB="0" anchor="b"/>
                </a:tc>
              </a:tr>
              <a:tr h="252730">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7,190,000.00 </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4,082,152.65</a:t>
                      </a:r>
                      <a:endParaRPr lang="es-MX" sz="1100" dirty="0">
                        <a:effectLst/>
                        <a:latin typeface="Calibri"/>
                        <a:ea typeface="Calibri"/>
                        <a:cs typeface="Times New Roman"/>
                      </a:endParaRPr>
                    </a:p>
                  </a:txBody>
                  <a:tcPr marL="44450" marR="44450" marT="0" marB="0" anchor="b"/>
                </a:tc>
              </a:tr>
              <a:tr h="196217">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70,000,000.00 </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 19,189,812.36</a:t>
                      </a:r>
                      <a:endParaRPr lang="es-MX" sz="1100" dirty="0">
                        <a:effectLst/>
                        <a:latin typeface="Calibri"/>
                        <a:ea typeface="Calibri"/>
                        <a:cs typeface="Times New Roman"/>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850920363"/>
              </p:ext>
            </p:extLst>
          </p:nvPr>
        </p:nvGraphicFramePr>
        <p:xfrm>
          <a:off x="251520" y="1628800"/>
          <a:ext cx="4176463" cy="2376264"/>
        </p:xfrm>
        <a:graphic>
          <a:graphicData uri="http://schemas.openxmlformats.org/drawingml/2006/table">
            <a:tbl>
              <a:tblPr firstRow="1" firstCol="1" bandRow="1">
                <a:tableStyleId>{5C22544A-7EE6-4342-B048-85BDC9FD1C3A}</a:tableStyleId>
              </a:tblPr>
              <a:tblGrid>
                <a:gridCol w="1956065"/>
                <a:gridCol w="1212287"/>
                <a:gridCol w="1008111"/>
              </a:tblGrid>
              <a:tr h="386028">
                <a:tc>
                  <a:txBody>
                    <a:bodyPr/>
                    <a:lstStyle/>
                    <a:p>
                      <a:pPr algn="ctr">
                        <a:lnSpc>
                          <a:spcPct val="115000"/>
                        </a:lnSpc>
                        <a:spcAft>
                          <a:spcPts val="0"/>
                        </a:spcAft>
                      </a:pPr>
                      <a:r>
                        <a:rPr lang="es-MX" sz="1000" dirty="0">
                          <a:effectLst/>
                        </a:rPr>
                        <a:t>INSTITUTO MUNICIPAL DE CULTURA Y EDUCACIÓN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 Presupuesto Aprobado </a:t>
                      </a:r>
                      <a:endParaRPr lang="es-MX" sz="11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dirty="0" smtClean="0">
                          <a:effectLst/>
                          <a:latin typeface="+mn-lt"/>
                          <a:ea typeface="Calibri"/>
                          <a:cs typeface="Times New Roman"/>
                        </a:rPr>
                        <a:t>Avance Primer Trimestre</a:t>
                      </a:r>
                    </a:p>
                  </a:txBody>
                  <a:tcPr marL="44450" marR="44450" marT="0" marB="0" anchor="ctr"/>
                </a:tc>
              </a:tr>
              <a:tr h="220288">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25,916,302.02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j-lt"/>
                        </a:rPr>
                        <a:t>6,470,345.40</a:t>
                      </a:r>
                    </a:p>
                  </a:txBody>
                  <a:tcPr marL="9525" marR="9525" marT="9525" marB="0" anchor="ctr"/>
                </a:tc>
              </a:tr>
              <a:tr h="220288">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976,000.00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j-lt"/>
                        </a:rPr>
                        <a:t>12,274.42</a:t>
                      </a:r>
                    </a:p>
                  </a:txBody>
                  <a:tcPr marL="9525" marR="9525" marT="9525" marB="0" anchor="ctr"/>
                </a:tc>
              </a:tr>
              <a:tr h="220288">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1,882,000.00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j-lt"/>
                        </a:rPr>
                        <a:t>102,916.73</a:t>
                      </a:r>
                    </a:p>
                  </a:txBody>
                  <a:tcPr marL="9525" marR="9525" marT="9525" marB="0" anchor="ctr"/>
                </a:tc>
              </a:tr>
              <a:tr h="579042">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1,062,000.00 </a:t>
                      </a:r>
                      <a:endParaRPr lang="es-MX" sz="110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j-lt"/>
                        </a:rPr>
                        <a:t>317,375.00</a:t>
                      </a:r>
                    </a:p>
                  </a:txBody>
                  <a:tcPr marL="9525" marR="9525" marT="9525" marB="0" anchor="ctr"/>
                </a:tc>
              </a:tr>
              <a:tr h="386028">
                <a:tc>
                  <a:txBody>
                    <a:bodyPr/>
                    <a:lstStyle/>
                    <a:p>
                      <a:pPr>
                        <a:lnSpc>
                          <a:spcPct val="115000"/>
                        </a:lnSpc>
                        <a:spcAft>
                          <a:spcPts val="0"/>
                        </a:spcAft>
                      </a:pPr>
                      <a:r>
                        <a:rPr lang="es-MX" sz="1000">
                          <a:effectLst/>
                        </a:rPr>
                        <a:t>5000 BIENES MUEBLES, INMUEBLES E INTANGIBLES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0.00</a:t>
                      </a:r>
                      <a:endParaRPr lang="es-MX" sz="1100" dirty="0">
                        <a:effectLst/>
                        <a:latin typeface="Calibri"/>
                        <a:ea typeface="Calibri"/>
                        <a:cs typeface="Times New Roman"/>
                      </a:endParaRPr>
                    </a:p>
                  </a:txBody>
                  <a:tcPr marL="44450" marR="44450" marT="0" marB="0" anchor="ctr"/>
                </a:tc>
                <a:tc>
                  <a:txBody>
                    <a:bodyPr/>
                    <a:lstStyle/>
                    <a:p>
                      <a:pPr algn="r" fontAlgn="t"/>
                      <a:r>
                        <a:rPr lang="es-MX" sz="1000" b="0" i="0" u="none" strike="noStrike" dirty="0">
                          <a:solidFill>
                            <a:srgbClr val="000000"/>
                          </a:solidFill>
                          <a:effectLst/>
                          <a:latin typeface="+mj-lt"/>
                        </a:rPr>
                        <a:t>28,264.56</a:t>
                      </a:r>
                    </a:p>
                  </a:txBody>
                  <a:tcPr marL="9525" marR="9525" marT="9525" marB="0" anchor="ctr"/>
                </a:tc>
              </a:tr>
              <a:tr h="364302">
                <a:tc>
                  <a:txBody>
                    <a:bodyPr/>
                    <a:lstStyle/>
                    <a:p>
                      <a:pPr algn="ct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        29,836,302.02 </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100" dirty="0" smtClean="0">
                          <a:effectLst/>
                          <a:latin typeface="+mn-lt"/>
                          <a:ea typeface="Calibri"/>
                          <a:cs typeface="Times New Roman"/>
                        </a:rPr>
                        <a:t>6,931,176.11</a:t>
                      </a:r>
                      <a:endParaRPr lang="es-MX"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8323344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SUBSIDIOS Y AYUDAS SOCIALES</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3281851218"/>
              </p:ext>
            </p:extLst>
          </p:nvPr>
        </p:nvGraphicFramePr>
        <p:xfrm>
          <a:off x="755576" y="5013176"/>
          <a:ext cx="7687689" cy="1368152"/>
        </p:xfrm>
        <a:graphic>
          <a:graphicData uri="http://schemas.openxmlformats.org/drawingml/2006/table">
            <a:tbl>
              <a:tblPr firstRow="1" firstCol="1" bandRow="1">
                <a:tableStyleId>{F5AB1C69-6EDB-4FF4-983F-18BD219EF322}</a:tableStyleId>
              </a:tblPr>
              <a:tblGrid>
                <a:gridCol w="927100"/>
                <a:gridCol w="2080069"/>
                <a:gridCol w="2736304"/>
                <a:gridCol w="1944216"/>
              </a:tblGrid>
              <a:tr h="200025">
                <a:tc gridSpan="4">
                  <a:txBody>
                    <a:bodyPr/>
                    <a:lstStyle/>
                    <a:p>
                      <a:pPr algn="ctr">
                        <a:lnSpc>
                          <a:spcPct val="115000"/>
                        </a:lnSpc>
                        <a:spcAft>
                          <a:spcPts val="0"/>
                        </a:spcAft>
                      </a:pPr>
                      <a:r>
                        <a:rPr lang="es-MX" sz="1000">
                          <a:effectLst/>
                        </a:rPr>
                        <a:t>4400 AYUDAS SOCIALES</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333375">
                <a:tc>
                  <a:txBody>
                    <a:bodyPr/>
                    <a:lstStyle/>
                    <a:p>
                      <a:pPr algn="ctr">
                        <a:lnSpc>
                          <a:spcPct val="115000"/>
                        </a:lnSpc>
                        <a:spcAft>
                          <a:spcPts val="0"/>
                        </a:spcAft>
                      </a:pPr>
                      <a:r>
                        <a:rPr lang="es-MX" sz="1000">
                          <a:effectLst/>
                        </a:rPr>
                        <a:t>Ayuda Social</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Beneficiario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Tipo o Naturaleza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530225">
                <a:tc>
                  <a:txBody>
                    <a:bodyPr/>
                    <a:lstStyle/>
                    <a:p>
                      <a:pPr>
                        <a:lnSpc>
                          <a:spcPct val="115000"/>
                        </a:lnSpc>
                        <a:spcAft>
                          <a:spcPts val="0"/>
                        </a:spcAft>
                      </a:pPr>
                      <a:r>
                        <a:rPr lang="es-MX" sz="1000">
                          <a:effectLst/>
                        </a:rPr>
                        <a:t>44100 Ayudas sociales a personas</a:t>
                      </a:r>
                      <a:endParaRPr lang="es-MX"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MX" sz="1000">
                          <a:effectLst/>
                        </a:rPr>
                        <a:t>Organismo y población en general del municipio de Torreón</a:t>
                      </a:r>
                      <a:endParaRPr lang="es-MX" sz="1100">
                        <a:effectLst/>
                        <a:latin typeface="Calibri"/>
                        <a:ea typeface="Calibri"/>
                        <a:cs typeface="Times New Roman"/>
                      </a:endParaRPr>
                    </a:p>
                  </a:txBody>
                  <a:tcPr marL="44450" marR="44450" marT="0" marB="0"/>
                </a:tc>
                <a:tc>
                  <a:txBody>
                    <a:bodyPr/>
                    <a:lstStyle/>
                    <a:p>
                      <a:pPr>
                        <a:lnSpc>
                          <a:spcPct val="115000"/>
                        </a:lnSpc>
                        <a:spcAft>
                          <a:spcPts val="0"/>
                        </a:spcAft>
                      </a:pPr>
                      <a:r>
                        <a:rPr lang="es-MX" sz="1000">
                          <a:effectLst/>
                        </a:rPr>
                        <a:t>Ayudas gestionadas a diferentes apoyos económicos, culturales, deportivos, etc.</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33,397,288.34 </a:t>
                      </a:r>
                      <a:endParaRPr lang="es-MX" sz="1100">
                        <a:effectLst/>
                        <a:latin typeface="Calibri"/>
                        <a:ea typeface="Calibri"/>
                        <a:cs typeface="Times New Roman"/>
                      </a:endParaRPr>
                    </a:p>
                  </a:txBody>
                  <a:tcPr marL="44450" marR="44450" marT="0" marB="0" anchor="ctr"/>
                </a:tc>
              </a:tr>
              <a:tr h="304527">
                <a:tc gridSpan="3">
                  <a:txBody>
                    <a:bodyPr/>
                    <a:lstStyle/>
                    <a:p>
                      <a:pPr algn="ctr">
                        <a:lnSpc>
                          <a:spcPct val="115000"/>
                        </a:lnSpc>
                        <a:spcAft>
                          <a:spcPts val="0"/>
                        </a:spcAft>
                      </a:pPr>
                      <a:r>
                        <a:rPr lang="es-MX" sz="1000">
                          <a:effectLst/>
                        </a:rPr>
                        <a:t>Total</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00" dirty="0">
                          <a:effectLst/>
                        </a:rPr>
                        <a:t> $ 33,397,288.34 </a:t>
                      </a:r>
                      <a:endParaRPr lang="es-MX" sz="1100" dirty="0">
                        <a:effectLst/>
                        <a:latin typeface="Calibri"/>
                        <a:ea typeface="Calibri"/>
                        <a:cs typeface="Times New Roman"/>
                      </a:endParaRPr>
                    </a:p>
                  </a:txBody>
                  <a:tcPr marL="44450" marR="44450" marT="0" marB="0" anchor="ctr"/>
                </a:tc>
              </a:tr>
            </a:tbl>
          </a:graphicData>
        </a:graphic>
      </p:graphicFrame>
      <p:sp>
        <p:nvSpPr>
          <p:cNvPr id="6" name="Rectangle 1"/>
          <p:cNvSpPr>
            <a:spLocks noChangeArrowheads="1"/>
          </p:cNvSpPr>
          <p:nvPr/>
        </p:nvSpPr>
        <p:spPr bwMode="auto">
          <a:xfrm>
            <a:off x="1822450" y="3136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155755492"/>
              </p:ext>
            </p:extLst>
          </p:nvPr>
        </p:nvGraphicFramePr>
        <p:xfrm>
          <a:off x="755576" y="1444648"/>
          <a:ext cx="7704856" cy="3409656"/>
        </p:xfrm>
        <a:graphic>
          <a:graphicData uri="http://schemas.openxmlformats.org/drawingml/2006/table">
            <a:tbl>
              <a:tblPr firstRow="1" firstCol="1" bandRow="1">
                <a:tableStyleId>{F5AB1C69-6EDB-4FF4-983F-18BD219EF322}</a:tableStyleId>
              </a:tblPr>
              <a:tblGrid>
                <a:gridCol w="936104"/>
                <a:gridCol w="3168352"/>
                <a:gridCol w="1584176"/>
                <a:gridCol w="2016224"/>
              </a:tblGrid>
              <a:tr h="222874">
                <a:tc gridSpan="4">
                  <a:txBody>
                    <a:bodyPr/>
                    <a:lstStyle/>
                    <a:p>
                      <a:pPr algn="ctr">
                        <a:lnSpc>
                          <a:spcPct val="115000"/>
                        </a:lnSpc>
                        <a:spcAft>
                          <a:spcPts val="1000"/>
                        </a:spcAft>
                      </a:pPr>
                      <a:r>
                        <a:rPr lang="es-MX" sz="1000" dirty="0">
                          <a:effectLst/>
                        </a:rPr>
                        <a:t>4300 SUBSIDIOS Y SUBVENCIONES</a:t>
                      </a:r>
                      <a:endParaRPr lang="es-MX" sz="1100" dirty="0">
                        <a:effectLst/>
                        <a:latin typeface="Calibri"/>
                        <a:ea typeface="Calibri"/>
                        <a:cs typeface="Times New Roman"/>
                      </a:endParaRPr>
                    </a:p>
                  </a:txBody>
                  <a:tcPr marL="43579" marR="43579"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343649">
                <a:tc>
                  <a:txBody>
                    <a:bodyPr/>
                    <a:lstStyle/>
                    <a:p>
                      <a:pPr algn="ctr">
                        <a:lnSpc>
                          <a:spcPct val="115000"/>
                        </a:lnSpc>
                        <a:spcAft>
                          <a:spcPts val="0"/>
                        </a:spcAft>
                      </a:pPr>
                      <a:r>
                        <a:rPr lang="es-MX" sz="1000">
                          <a:effectLst/>
                        </a:rPr>
                        <a:t>Subsidio</a:t>
                      </a:r>
                      <a:endParaRPr lang="es-MX" sz="1100">
                        <a:effectLst/>
                        <a:latin typeface="Calibri"/>
                        <a:ea typeface="Calibri"/>
                        <a:cs typeface="Times New Roman"/>
                      </a:endParaRPr>
                    </a:p>
                  </a:txBody>
                  <a:tcPr marL="43579" marR="43579" marT="0" marB="0" anchor="ctr"/>
                </a:tc>
                <a:tc>
                  <a:txBody>
                    <a:bodyPr/>
                    <a:lstStyle/>
                    <a:p>
                      <a:pPr algn="ctr">
                        <a:lnSpc>
                          <a:spcPct val="115000"/>
                        </a:lnSpc>
                        <a:spcAft>
                          <a:spcPts val="0"/>
                        </a:spcAft>
                      </a:pPr>
                      <a:r>
                        <a:rPr lang="es-MX" sz="1000">
                          <a:effectLst/>
                        </a:rPr>
                        <a:t>Beneficiario</a:t>
                      </a:r>
                      <a:endParaRPr lang="es-MX" sz="1100">
                        <a:effectLst/>
                        <a:latin typeface="Calibri"/>
                        <a:ea typeface="Calibri"/>
                        <a:cs typeface="Times New Roman"/>
                      </a:endParaRPr>
                    </a:p>
                  </a:txBody>
                  <a:tcPr marL="43579" marR="43579" marT="0" marB="0" anchor="ctr"/>
                </a:tc>
                <a:tc>
                  <a:txBody>
                    <a:bodyPr/>
                    <a:lstStyle/>
                    <a:p>
                      <a:pPr algn="ctr">
                        <a:lnSpc>
                          <a:spcPct val="115000"/>
                        </a:lnSpc>
                        <a:spcAft>
                          <a:spcPts val="0"/>
                        </a:spcAft>
                      </a:pPr>
                      <a:r>
                        <a:rPr lang="es-MX" sz="1000">
                          <a:effectLst/>
                        </a:rPr>
                        <a:t>Tipo o Naturaleza</a:t>
                      </a:r>
                      <a:endParaRPr lang="es-MX" sz="1100">
                        <a:effectLst/>
                        <a:latin typeface="Calibri"/>
                        <a:ea typeface="Calibri"/>
                        <a:cs typeface="Times New Roman"/>
                      </a:endParaRPr>
                    </a:p>
                  </a:txBody>
                  <a:tcPr marL="43579" marR="43579"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3579" marR="43579" marT="0" marB="0" anchor="ctr"/>
                </a:tc>
              </a:tr>
              <a:tr h="267236">
                <a:tc rowSpan="9">
                  <a:txBody>
                    <a:bodyPr/>
                    <a:lstStyle/>
                    <a:p>
                      <a:pPr algn="ctr">
                        <a:lnSpc>
                          <a:spcPct val="115000"/>
                        </a:lnSpc>
                        <a:spcAft>
                          <a:spcPts val="0"/>
                        </a:spcAft>
                      </a:pPr>
                      <a:r>
                        <a:rPr lang="es-MX" sz="1000" dirty="0">
                          <a:effectLst/>
                        </a:rPr>
                        <a:t>43000 a entidades federativas y municipio</a:t>
                      </a:r>
                      <a:endParaRPr lang="es-MX" sz="1100" dirty="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INSTITUTO MUNICIPAL DE COMPETITIVIDAD Y PLANEACIÓN</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9,000,000.00</a:t>
                      </a:r>
                      <a:endParaRPr lang="es-MX" sz="1100">
                        <a:effectLst/>
                        <a:latin typeface="Calibri"/>
                        <a:ea typeface="Calibri"/>
                        <a:cs typeface="Times New Roman"/>
                      </a:endParaRPr>
                    </a:p>
                  </a:txBody>
                  <a:tcPr marL="43579" marR="43579" marT="0" marB="0" anchor="ctr"/>
                </a:tc>
              </a:tr>
              <a:tr h="216024">
                <a:tc vMerge="1">
                  <a:txBody>
                    <a:bodyPr/>
                    <a:lstStyle/>
                    <a:p>
                      <a:endParaRPr lang="es-MX"/>
                    </a:p>
                  </a:txBody>
                  <a:tcPr/>
                </a:tc>
                <a:tc>
                  <a:txBody>
                    <a:bodyPr/>
                    <a:lstStyle/>
                    <a:p>
                      <a:pPr>
                        <a:lnSpc>
                          <a:spcPct val="115000"/>
                        </a:lnSpc>
                        <a:spcAft>
                          <a:spcPts val="0"/>
                        </a:spcAft>
                      </a:pPr>
                      <a:r>
                        <a:rPr lang="es-MX" sz="1000">
                          <a:effectLst/>
                        </a:rPr>
                        <a:t>BOMBEROS</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4,800,000.00</a:t>
                      </a:r>
                      <a:endParaRPr lang="es-MX" sz="1100">
                        <a:effectLst/>
                        <a:latin typeface="Calibri"/>
                        <a:ea typeface="Calibri"/>
                        <a:cs typeface="Times New Roman"/>
                      </a:endParaRPr>
                    </a:p>
                  </a:txBody>
                  <a:tcPr marL="43579" marR="43579" marT="0" marB="0" anchor="ctr"/>
                </a:tc>
              </a:tr>
              <a:tr h="288032">
                <a:tc vMerge="1">
                  <a:txBody>
                    <a:bodyPr/>
                    <a:lstStyle/>
                    <a:p>
                      <a:endParaRPr lang="es-MX"/>
                    </a:p>
                  </a:txBody>
                  <a:tcPr/>
                </a:tc>
                <a:tc>
                  <a:txBody>
                    <a:bodyPr/>
                    <a:lstStyle/>
                    <a:p>
                      <a:pPr>
                        <a:lnSpc>
                          <a:spcPct val="115000"/>
                        </a:lnSpc>
                        <a:spcAft>
                          <a:spcPts val="0"/>
                        </a:spcAft>
                      </a:pPr>
                      <a:r>
                        <a:rPr lang="es-MX" sz="1000" dirty="0">
                          <a:effectLst/>
                        </a:rPr>
                        <a:t>FIDEICOMISO FONDO DE SEGURIDAD PÚBLICA</a:t>
                      </a:r>
                      <a:endParaRPr lang="es-MX" sz="1100" dirty="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2,148,067.64</a:t>
                      </a:r>
                      <a:endParaRPr lang="es-MX" sz="1100">
                        <a:effectLst/>
                        <a:latin typeface="Calibri"/>
                        <a:ea typeface="Calibri"/>
                        <a:cs typeface="Times New Roman"/>
                      </a:endParaRPr>
                    </a:p>
                  </a:txBody>
                  <a:tcPr marL="43579" marR="43579" marT="0" marB="0" anchor="ctr"/>
                </a:tc>
              </a:tr>
              <a:tr h="216024">
                <a:tc vMerge="1">
                  <a:txBody>
                    <a:bodyPr/>
                    <a:lstStyle/>
                    <a:p>
                      <a:endParaRPr lang="es-MX"/>
                    </a:p>
                  </a:txBody>
                  <a:tcPr/>
                </a:tc>
                <a:tc>
                  <a:txBody>
                    <a:bodyPr/>
                    <a:lstStyle/>
                    <a:p>
                      <a:pPr>
                        <a:lnSpc>
                          <a:spcPct val="115000"/>
                        </a:lnSpc>
                        <a:spcAft>
                          <a:spcPts val="0"/>
                        </a:spcAft>
                      </a:pPr>
                      <a:r>
                        <a:rPr lang="es-MX" sz="1000">
                          <a:effectLst/>
                        </a:rPr>
                        <a:t>D.I.F. TORREÓN</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70,000,000.00</a:t>
                      </a:r>
                      <a:endParaRPr lang="es-MX" sz="1100">
                        <a:effectLst/>
                        <a:latin typeface="Calibri"/>
                        <a:ea typeface="Calibri"/>
                        <a:cs typeface="Times New Roman"/>
                      </a:endParaRPr>
                    </a:p>
                  </a:txBody>
                  <a:tcPr marL="43579" marR="43579" marT="0" marB="0" anchor="ctr"/>
                </a:tc>
              </a:tr>
              <a:tr h="288032">
                <a:tc vMerge="1">
                  <a:txBody>
                    <a:bodyPr/>
                    <a:lstStyle/>
                    <a:p>
                      <a:endParaRPr lang="es-MX"/>
                    </a:p>
                  </a:txBody>
                  <a:tcPr/>
                </a:tc>
                <a:tc>
                  <a:txBody>
                    <a:bodyPr/>
                    <a:lstStyle/>
                    <a:p>
                      <a:pPr>
                        <a:lnSpc>
                          <a:spcPct val="115000"/>
                        </a:lnSpc>
                        <a:spcAft>
                          <a:spcPts val="0"/>
                        </a:spcAft>
                      </a:pPr>
                      <a:r>
                        <a:rPr lang="es-MX" sz="1000">
                          <a:effectLst/>
                        </a:rPr>
                        <a:t>INSTITUTO MUNICIPAL DE CULTURA Y EDUCACIÓN</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29,836,302.02</a:t>
                      </a:r>
                      <a:endParaRPr lang="es-MX" sz="1100">
                        <a:effectLst/>
                        <a:latin typeface="Calibri"/>
                        <a:ea typeface="Calibri"/>
                        <a:cs typeface="Times New Roman"/>
                      </a:endParaRPr>
                    </a:p>
                  </a:txBody>
                  <a:tcPr marL="43579" marR="43579" marT="0" marB="0" anchor="ctr"/>
                </a:tc>
              </a:tr>
              <a:tr h="343649">
                <a:tc vMerge="1">
                  <a:txBody>
                    <a:bodyPr/>
                    <a:lstStyle/>
                    <a:p>
                      <a:endParaRPr lang="es-MX"/>
                    </a:p>
                  </a:txBody>
                  <a:tcPr/>
                </a:tc>
                <a:tc>
                  <a:txBody>
                    <a:bodyPr/>
                    <a:lstStyle/>
                    <a:p>
                      <a:pPr>
                        <a:lnSpc>
                          <a:spcPct val="115000"/>
                        </a:lnSpc>
                        <a:spcAft>
                          <a:spcPts val="0"/>
                        </a:spcAft>
                      </a:pPr>
                      <a:r>
                        <a:rPr lang="es-MX" sz="1000">
                          <a:effectLst/>
                        </a:rPr>
                        <a:t>INSTITUTO MUNICIPAL DE LA MUJER</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7,200,000.00</a:t>
                      </a:r>
                      <a:endParaRPr lang="es-MX" sz="1100">
                        <a:effectLst/>
                        <a:latin typeface="Calibri"/>
                        <a:ea typeface="Calibri"/>
                        <a:cs typeface="Times New Roman"/>
                      </a:endParaRPr>
                    </a:p>
                  </a:txBody>
                  <a:tcPr marL="43579" marR="43579" marT="0" marB="0" anchor="ctr"/>
                </a:tc>
              </a:tr>
              <a:tr h="343649">
                <a:tc vMerge="1">
                  <a:txBody>
                    <a:bodyPr/>
                    <a:lstStyle/>
                    <a:p>
                      <a:endParaRPr lang="es-MX"/>
                    </a:p>
                  </a:txBody>
                  <a:tcPr/>
                </a:tc>
                <a:tc>
                  <a:txBody>
                    <a:bodyPr/>
                    <a:lstStyle/>
                    <a:p>
                      <a:pPr>
                        <a:lnSpc>
                          <a:spcPct val="115000"/>
                        </a:lnSpc>
                        <a:spcAft>
                          <a:spcPts val="0"/>
                        </a:spcAft>
                      </a:pPr>
                      <a:r>
                        <a:rPr lang="es-MX" sz="1000">
                          <a:effectLst/>
                        </a:rPr>
                        <a:t>INSTITUTO MUNICIPAL DEL DEPORTE</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15,000,000.00</a:t>
                      </a:r>
                      <a:endParaRPr lang="es-MX" sz="1100">
                        <a:effectLst/>
                        <a:latin typeface="Calibri"/>
                        <a:ea typeface="Calibri"/>
                        <a:cs typeface="Times New Roman"/>
                      </a:endParaRPr>
                    </a:p>
                  </a:txBody>
                  <a:tcPr marL="43579" marR="43579" marT="0" marB="0" anchor="ctr"/>
                </a:tc>
              </a:tr>
              <a:tr h="320814">
                <a:tc vMerge="1">
                  <a:txBody>
                    <a:bodyPr/>
                    <a:lstStyle/>
                    <a:p>
                      <a:endParaRPr lang="es-MX"/>
                    </a:p>
                  </a:txBody>
                  <a:tcPr/>
                </a:tc>
                <a:tc>
                  <a:txBody>
                    <a:bodyPr/>
                    <a:lstStyle/>
                    <a:p>
                      <a:pPr>
                        <a:lnSpc>
                          <a:spcPct val="115000"/>
                        </a:lnSpc>
                        <a:spcAft>
                          <a:spcPts val="0"/>
                        </a:spcAft>
                      </a:pPr>
                      <a:r>
                        <a:rPr lang="es-MX" sz="1000">
                          <a:effectLst/>
                        </a:rPr>
                        <a:t>SISTEMA INTEGRAL DE MANTENIMIENTO VIAL</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49,284,492.07</a:t>
                      </a:r>
                      <a:endParaRPr lang="es-MX" sz="1100">
                        <a:effectLst/>
                        <a:latin typeface="Calibri"/>
                        <a:ea typeface="Calibri"/>
                        <a:cs typeface="Times New Roman"/>
                      </a:endParaRPr>
                    </a:p>
                  </a:txBody>
                  <a:tcPr marL="43579" marR="43579" marT="0" marB="0" anchor="ctr"/>
                </a:tc>
              </a:tr>
              <a:tr h="216024">
                <a:tc vMerge="1">
                  <a:txBody>
                    <a:bodyPr/>
                    <a:lstStyle/>
                    <a:p>
                      <a:endParaRPr lang="es-MX"/>
                    </a:p>
                  </a:txBody>
                  <a:tcPr/>
                </a:tc>
                <a:tc>
                  <a:txBody>
                    <a:bodyPr/>
                    <a:lstStyle/>
                    <a:p>
                      <a:pPr>
                        <a:lnSpc>
                          <a:spcPct val="115000"/>
                        </a:lnSpc>
                        <a:spcAft>
                          <a:spcPts val="0"/>
                        </a:spcAft>
                      </a:pPr>
                      <a:r>
                        <a:rPr lang="es-MX" sz="1000">
                          <a:effectLst/>
                        </a:rPr>
                        <a:t>OTROS SUBSIDIOS</a:t>
                      </a:r>
                      <a:endParaRPr lang="es-MX" sz="1100">
                        <a:effectLst/>
                        <a:latin typeface="Calibri"/>
                        <a:ea typeface="Calibri"/>
                        <a:cs typeface="Times New Roman"/>
                      </a:endParaRPr>
                    </a:p>
                  </a:txBody>
                  <a:tcPr marL="43579" marR="43579" marT="0" marB="0" anchor="ctr"/>
                </a:tc>
                <a:tc>
                  <a:txBody>
                    <a:bodyPr/>
                    <a:lstStyle/>
                    <a:p>
                      <a:pPr>
                        <a:lnSpc>
                          <a:spcPct val="115000"/>
                        </a:lnSpc>
                        <a:spcAft>
                          <a:spcPts val="0"/>
                        </a:spcAft>
                      </a:pPr>
                      <a:r>
                        <a:rPr lang="es-MX" sz="1000">
                          <a:effectLst/>
                        </a:rPr>
                        <a:t>Gastos de operación</a:t>
                      </a:r>
                      <a:endParaRPr lang="es-MX" sz="1100">
                        <a:effectLst/>
                        <a:latin typeface="Calibri"/>
                        <a:ea typeface="Calibri"/>
                        <a:cs typeface="Times New Roman"/>
                      </a:endParaRPr>
                    </a:p>
                  </a:txBody>
                  <a:tcPr marL="43579" marR="43579" marT="0" marB="0" anchor="ctr"/>
                </a:tc>
                <a:tc>
                  <a:txBody>
                    <a:bodyPr/>
                    <a:lstStyle/>
                    <a:p>
                      <a:pPr algn="r">
                        <a:lnSpc>
                          <a:spcPct val="115000"/>
                        </a:lnSpc>
                        <a:spcAft>
                          <a:spcPts val="0"/>
                        </a:spcAft>
                      </a:pPr>
                      <a:r>
                        <a:rPr lang="es-MX" sz="1000">
                          <a:effectLst/>
                        </a:rPr>
                        <a:t>6,588,413.42</a:t>
                      </a:r>
                      <a:endParaRPr lang="es-MX" sz="1100">
                        <a:effectLst/>
                        <a:latin typeface="Calibri"/>
                        <a:ea typeface="Calibri"/>
                        <a:cs typeface="Times New Roman"/>
                      </a:endParaRPr>
                    </a:p>
                  </a:txBody>
                  <a:tcPr marL="43579" marR="43579" marT="0" marB="0" anchor="ctr"/>
                </a:tc>
              </a:tr>
              <a:tr h="343649">
                <a:tc gridSpan="3">
                  <a:txBody>
                    <a:bodyPr/>
                    <a:lstStyle/>
                    <a:p>
                      <a:pPr algn="ctr">
                        <a:lnSpc>
                          <a:spcPct val="115000"/>
                        </a:lnSpc>
                        <a:spcAft>
                          <a:spcPts val="0"/>
                        </a:spcAft>
                      </a:pPr>
                      <a:r>
                        <a:rPr lang="es-MX" sz="1000">
                          <a:effectLst/>
                        </a:rPr>
                        <a:t>Total</a:t>
                      </a:r>
                      <a:endParaRPr lang="es-MX" sz="1100">
                        <a:effectLst/>
                        <a:latin typeface="Calibri"/>
                        <a:ea typeface="Calibri"/>
                        <a:cs typeface="Times New Roman"/>
                      </a:endParaRPr>
                    </a:p>
                  </a:txBody>
                  <a:tcPr marL="43579" marR="43579" marT="0" marB="0" anchor="ct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00" dirty="0">
                          <a:effectLst/>
                        </a:rPr>
                        <a:t>$ 193,857,275.15</a:t>
                      </a:r>
                      <a:endParaRPr lang="es-MX" sz="1100" dirty="0">
                        <a:effectLst/>
                        <a:latin typeface="Calibri"/>
                        <a:ea typeface="Calibri"/>
                        <a:cs typeface="Times New Roman"/>
                      </a:endParaRPr>
                    </a:p>
                  </a:txBody>
                  <a:tcPr marL="43579" marR="43579" marT="0" marB="0" anchor="ctr"/>
                </a:tc>
              </a:tr>
            </a:tbl>
          </a:graphicData>
        </a:graphic>
      </p:graphicFrame>
    </p:spTree>
    <p:extLst>
      <p:ext uri="{BB962C8B-B14F-4D97-AF65-F5344CB8AC3E}">
        <p14:creationId xmlns:p14="http://schemas.microsoft.com/office/powerpoint/2010/main" val="35511021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PRESTACIONES SINDICALES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54875738"/>
              </p:ext>
            </p:extLst>
          </p:nvPr>
        </p:nvGraphicFramePr>
        <p:xfrm>
          <a:off x="683568" y="2132855"/>
          <a:ext cx="7848873" cy="3600403"/>
        </p:xfrm>
        <a:graphic>
          <a:graphicData uri="http://schemas.openxmlformats.org/drawingml/2006/table">
            <a:tbl>
              <a:tblPr firstRow="1" firstCol="1" bandRow="1">
                <a:tableStyleId>{073A0DAA-6AF3-43AB-8588-CEC1D06C72B9}</a:tableStyleId>
              </a:tblPr>
              <a:tblGrid>
                <a:gridCol w="3826944"/>
                <a:gridCol w="928361"/>
                <a:gridCol w="1546784"/>
                <a:gridCol w="1546784"/>
              </a:tblGrid>
              <a:tr h="790016">
                <a:tc>
                  <a:txBody>
                    <a:bodyPr/>
                    <a:lstStyle/>
                    <a:p>
                      <a:pPr algn="ctr">
                        <a:lnSpc>
                          <a:spcPct val="115000"/>
                        </a:lnSpc>
                        <a:spcAft>
                          <a:spcPts val="0"/>
                        </a:spcAft>
                      </a:pPr>
                      <a:r>
                        <a:rPr lang="es-MX" sz="1200" dirty="0">
                          <a:effectLst/>
                        </a:rPr>
                        <a:t>Concepto de la Prestación</a:t>
                      </a:r>
                      <a:endParaRPr lang="es-MX"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a:effectLst/>
                        </a:rPr>
                        <a:t>Partida Específica (COG)</a:t>
                      </a:r>
                      <a:endParaRPr lang="es-MX"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dirty="0">
                          <a:effectLst/>
                        </a:rPr>
                        <a:t>Presupuesto Aprobado</a:t>
                      </a:r>
                      <a:endParaRPr lang="es-MX"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200" dirty="0" smtClean="0">
                          <a:effectLst/>
                          <a:latin typeface="+mn-lt"/>
                          <a:ea typeface="Calibri"/>
                          <a:cs typeface="Times New Roman"/>
                        </a:rPr>
                        <a:t>Avance Primer Trimestre</a:t>
                      </a:r>
                    </a:p>
                  </a:txBody>
                  <a:tcPr marL="44450" marR="44450" marT="0" marB="0" anchor="ctr"/>
                </a:tc>
              </a:tr>
              <a:tr h="271973">
                <a:tc>
                  <a:txBody>
                    <a:bodyPr/>
                    <a:lstStyle/>
                    <a:p>
                      <a:pPr algn="just">
                        <a:lnSpc>
                          <a:spcPct val="115000"/>
                        </a:lnSpc>
                        <a:spcAft>
                          <a:spcPts val="0"/>
                        </a:spcAft>
                      </a:pPr>
                      <a:r>
                        <a:rPr lang="es-MX" sz="1200">
                          <a:effectLst/>
                        </a:rPr>
                        <a:t>GRATIFICACIÓN DE FIN DE AÑO</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13205</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                       32,678.73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dirty="0">
                          <a:solidFill>
                            <a:srgbClr val="000000"/>
                          </a:solidFill>
                          <a:effectLst/>
                          <a:latin typeface="Arial"/>
                        </a:rPr>
                        <a:t>220,975.74</a:t>
                      </a:r>
                    </a:p>
                  </a:txBody>
                  <a:tcPr marL="9525" marR="9525" marT="9525" marB="0" anchor="ctr"/>
                </a:tc>
              </a:tr>
              <a:tr h="271973">
                <a:tc>
                  <a:txBody>
                    <a:bodyPr/>
                    <a:lstStyle/>
                    <a:p>
                      <a:pPr algn="just">
                        <a:lnSpc>
                          <a:spcPct val="115000"/>
                        </a:lnSpc>
                        <a:spcAft>
                          <a:spcPts val="0"/>
                        </a:spcAft>
                      </a:pPr>
                      <a:r>
                        <a:rPr lang="es-MX" sz="1200">
                          <a:effectLst/>
                        </a:rPr>
                        <a:t>ANTIGÜEDAD </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13104</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149,826.84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1,675,025.24</a:t>
                      </a:r>
                    </a:p>
                  </a:txBody>
                  <a:tcPr marL="9525" marR="9525" marT="9525" marB="0" anchor="ctr"/>
                </a:tc>
              </a:tr>
              <a:tr h="271973">
                <a:tc>
                  <a:txBody>
                    <a:bodyPr/>
                    <a:lstStyle/>
                    <a:p>
                      <a:pPr algn="just">
                        <a:lnSpc>
                          <a:spcPct val="115000"/>
                        </a:lnSpc>
                        <a:spcAft>
                          <a:spcPts val="0"/>
                        </a:spcAft>
                      </a:pPr>
                      <a:r>
                        <a:rPr lang="es-MX" sz="1200">
                          <a:effectLst/>
                        </a:rPr>
                        <a:t>AYUDA PARA PIEZAS DENTALES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15423</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439,731.91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0.00</a:t>
                      </a:r>
                    </a:p>
                  </a:txBody>
                  <a:tcPr marL="9525" marR="9525" marT="9525" marB="0" anchor="ctr"/>
                </a:tc>
              </a:tr>
              <a:tr h="271973">
                <a:tc>
                  <a:txBody>
                    <a:bodyPr/>
                    <a:lstStyle/>
                    <a:p>
                      <a:pPr algn="just">
                        <a:lnSpc>
                          <a:spcPct val="115000"/>
                        </a:lnSpc>
                        <a:spcAft>
                          <a:spcPts val="0"/>
                        </a:spcAft>
                      </a:pPr>
                      <a:r>
                        <a:rPr lang="es-MX" sz="1200">
                          <a:effectLst/>
                        </a:rPr>
                        <a:t>AYUDA PARA PRÓTESIS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15424</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170,908.20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133,207.95</a:t>
                      </a:r>
                    </a:p>
                  </a:txBody>
                  <a:tcPr marL="9525" marR="9525" marT="9525" marB="0" anchor="ctr"/>
                </a:tc>
              </a:tr>
              <a:tr h="271973">
                <a:tc>
                  <a:txBody>
                    <a:bodyPr/>
                    <a:lstStyle/>
                    <a:p>
                      <a:pPr algn="just">
                        <a:lnSpc>
                          <a:spcPct val="115000"/>
                        </a:lnSpc>
                        <a:spcAft>
                          <a:spcPts val="0"/>
                        </a:spcAft>
                      </a:pPr>
                      <a:r>
                        <a:rPr lang="es-MX" sz="1200">
                          <a:effectLst/>
                        </a:rPr>
                        <a:t>GUARDERÍAS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15905</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108,415.74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46,562.00</a:t>
                      </a:r>
                    </a:p>
                  </a:txBody>
                  <a:tcPr marL="9525" marR="9525" marT="9525" marB="0" anchor="ctr"/>
                </a:tc>
              </a:tr>
              <a:tr h="271973">
                <a:tc>
                  <a:txBody>
                    <a:bodyPr/>
                    <a:lstStyle/>
                    <a:p>
                      <a:pPr algn="just">
                        <a:lnSpc>
                          <a:spcPct val="115000"/>
                        </a:lnSpc>
                        <a:spcAft>
                          <a:spcPts val="0"/>
                        </a:spcAft>
                      </a:pPr>
                      <a:r>
                        <a:rPr lang="es-MX" sz="1200">
                          <a:effectLst/>
                        </a:rPr>
                        <a:t>AYUDA DE DEFUNCIÓN</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15908</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113,465.44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13,500.00</a:t>
                      </a:r>
                    </a:p>
                  </a:txBody>
                  <a:tcPr marL="9525" marR="9525" marT="9525" marB="0" anchor="ctr"/>
                </a:tc>
              </a:tr>
              <a:tr h="271973">
                <a:tc>
                  <a:txBody>
                    <a:bodyPr/>
                    <a:lstStyle/>
                    <a:p>
                      <a:pPr algn="just">
                        <a:lnSpc>
                          <a:spcPct val="115000"/>
                        </a:lnSpc>
                        <a:spcAft>
                          <a:spcPts val="0"/>
                        </a:spcAft>
                      </a:pPr>
                      <a:r>
                        <a:rPr lang="es-MX" sz="1200">
                          <a:effectLst/>
                        </a:rPr>
                        <a:t>AYUDA PARA LENTES</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15416</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187,898.94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10,870.05</a:t>
                      </a:r>
                    </a:p>
                  </a:txBody>
                  <a:tcPr marL="9525" marR="9525" marT="9525" marB="0" anchor="ctr"/>
                </a:tc>
              </a:tr>
              <a:tr h="634603">
                <a:tc>
                  <a:txBody>
                    <a:bodyPr/>
                    <a:lstStyle/>
                    <a:p>
                      <a:pPr>
                        <a:lnSpc>
                          <a:spcPct val="115000"/>
                        </a:lnSpc>
                        <a:spcAft>
                          <a:spcPts val="0"/>
                        </a:spcAft>
                      </a:pPr>
                      <a:r>
                        <a:rPr lang="es-MX" sz="1200">
                          <a:effectLst/>
                        </a:rPr>
                        <a:t>PRESTACIONES ESTABLECIDAS POR CONDICIONES GENERALES DE TRABAJO O CONTRATOS COLECTIVOS DE TRABAJO</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15401</a:t>
                      </a:r>
                      <a:endParaRPr lang="es-MX" sz="12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200">
                          <a:effectLst/>
                        </a:rPr>
                        <a:t>                       58,189.58 </a:t>
                      </a:r>
                      <a:endParaRPr lang="es-MX" sz="1200">
                        <a:effectLst/>
                        <a:latin typeface="Calibri"/>
                        <a:ea typeface="Calibri"/>
                        <a:cs typeface="Times New Roman"/>
                      </a:endParaRPr>
                    </a:p>
                  </a:txBody>
                  <a:tcPr marL="44450" marR="44450" marT="0" marB="0" anchor="ctr"/>
                </a:tc>
                <a:tc>
                  <a:txBody>
                    <a:bodyPr/>
                    <a:lstStyle/>
                    <a:p>
                      <a:pPr algn="r" fontAlgn="ctr"/>
                      <a:r>
                        <a:rPr lang="es-MX" sz="1100" b="0" i="0" u="none" strike="noStrike">
                          <a:solidFill>
                            <a:srgbClr val="000000"/>
                          </a:solidFill>
                          <a:effectLst/>
                          <a:latin typeface="Arial"/>
                        </a:rPr>
                        <a:t>208,529.25</a:t>
                      </a:r>
                    </a:p>
                  </a:txBody>
                  <a:tcPr marL="9525" marR="9525" marT="9525" marB="0" anchor="ctr"/>
                </a:tc>
              </a:tr>
              <a:tr h="271973">
                <a:tc gridSpan="2">
                  <a:txBody>
                    <a:bodyPr/>
                    <a:lstStyle/>
                    <a:p>
                      <a:pPr algn="ctr">
                        <a:lnSpc>
                          <a:spcPct val="115000"/>
                        </a:lnSpc>
                        <a:spcAft>
                          <a:spcPts val="0"/>
                        </a:spcAft>
                      </a:pPr>
                      <a:r>
                        <a:rPr lang="es-MX" sz="1200">
                          <a:effectLst/>
                        </a:rPr>
                        <a:t>Total</a:t>
                      </a:r>
                      <a:endParaRPr lang="es-MX" sz="1200">
                        <a:effectLst/>
                        <a:latin typeface="Calibri"/>
                        <a:ea typeface="Calibri"/>
                        <a:cs typeface="Times New Roman"/>
                      </a:endParaRPr>
                    </a:p>
                  </a:txBody>
                  <a:tcPr marL="44450" marR="44450" marT="0" marB="0" anchor="ctr"/>
                </a:tc>
                <a:tc hMerge="1">
                  <a:txBody>
                    <a:bodyPr/>
                    <a:lstStyle/>
                    <a:p>
                      <a:endParaRPr lang="es-MX"/>
                    </a:p>
                  </a:txBody>
                  <a:tcPr/>
                </a:tc>
                <a:tc>
                  <a:txBody>
                    <a:bodyPr/>
                    <a:lstStyle/>
                    <a:p>
                      <a:pPr algn="r">
                        <a:lnSpc>
                          <a:spcPct val="115000"/>
                        </a:lnSpc>
                        <a:spcAft>
                          <a:spcPts val="0"/>
                        </a:spcAft>
                      </a:pPr>
                      <a:r>
                        <a:rPr lang="es-MX" sz="1200" dirty="0">
                          <a:effectLst/>
                        </a:rPr>
                        <a:t> $      1,261,115.38 </a:t>
                      </a:r>
                      <a:endParaRPr lang="es-MX" sz="1200" dirty="0">
                        <a:effectLst/>
                        <a:latin typeface="Calibri"/>
                        <a:ea typeface="Calibri"/>
                        <a:cs typeface="Times New Roman"/>
                      </a:endParaRPr>
                    </a:p>
                  </a:txBody>
                  <a:tcPr marL="44450" marR="44450" marT="0" marB="0" anchor="ctr"/>
                </a:tc>
                <a:tc>
                  <a:txBody>
                    <a:bodyPr/>
                    <a:lstStyle/>
                    <a:p>
                      <a:pPr algn="r" fontAlgn="ctr"/>
                      <a:r>
                        <a:rPr lang="es-MX" sz="1100" b="0" i="0" u="none" strike="noStrike" dirty="0" smtClean="0">
                          <a:solidFill>
                            <a:srgbClr val="000000"/>
                          </a:solidFill>
                          <a:effectLst/>
                          <a:latin typeface="Arial"/>
                        </a:rPr>
                        <a:t>$      2,308,670.23</a:t>
                      </a:r>
                      <a:endParaRPr lang="es-MX" sz="11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16692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5213</Words>
  <Application>Microsoft Office PowerPoint</Application>
  <PresentationFormat>Presentación en pantalla (4:3)</PresentationFormat>
  <Paragraphs>1965</Paragraphs>
  <Slides>116</Slides>
  <Notes>1</Notes>
  <HiddenSlides>0</HiddenSlides>
  <MMClips>0</MMClips>
  <ScaleCrop>false</ScaleCrop>
  <HeadingPairs>
    <vt:vector size="4" baseType="variant">
      <vt:variant>
        <vt:lpstr>Tema</vt:lpstr>
      </vt:variant>
      <vt:variant>
        <vt:i4>1</vt:i4>
      </vt:variant>
      <vt:variant>
        <vt:lpstr>Títulos de diapositiva</vt:lpstr>
      </vt:variant>
      <vt:variant>
        <vt:i4>116</vt:i4>
      </vt:variant>
    </vt:vector>
  </HeadingPairs>
  <TitlesOfParts>
    <vt:vector size="117" baseType="lpstr">
      <vt:lpstr>Tema de Office</vt:lpstr>
      <vt:lpstr>PRESUPUESTO  CIUDADANO  2017</vt:lpstr>
      <vt:lpstr>BIENVENIDO</vt:lpstr>
      <vt:lpstr>Presentación de PowerPoint</vt:lpstr>
      <vt:lpstr>PUBLICACIONES</vt:lpstr>
      <vt:lpstr>¿DE DONDE OBTIENE EL GOBIERNO SUS RECURSOS?</vt:lpstr>
      <vt:lpstr>INGRESO PORCENTUAL</vt:lpstr>
      <vt:lpstr>¿HACIA DONDE SE ORIENTA EL PRESUPUESTO?</vt:lpstr>
      <vt:lpstr>DISTRIBUCIÓN PORCENTUAL POR EJE</vt:lpstr>
      <vt:lpstr>PROGRAMACIÓN</vt:lpstr>
      <vt:lpstr>PRESUPUESTO PROGRAMÁTICO</vt:lpstr>
      <vt:lpstr>CLASIFICACIÓN PROGRAMÁTICA</vt:lpstr>
      <vt:lpstr>Presentación de PowerPoint</vt:lpstr>
      <vt:lpstr>Presentación de PowerPoint</vt:lpstr>
      <vt:lpstr>Presentación de PowerPoint</vt:lpstr>
      <vt:lpstr>Presentación de PowerPoint</vt:lpstr>
      <vt:lpstr>INDICADORES DE GESTIÓN</vt:lpstr>
      <vt:lpstr>AGENDA PUBLICA PARA LA  GOBERNABILIDAD Y GOBERNANZA</vt:lpstr>
      <vt:lpstr>JUSTICIA Y MEDIACIÓN PARA LA ARMONIA COMUNITARIA</vt:lpstr>
      <vt:lpstr>SISTEMA DE GESTIÓN DE LA CALIDAD</vt:lpstr>
      <vt:lpstr>PROTECCIÓN CIVIL Y PREVENCIÓN DE ACCIDENTES</vt:lpstr>
      <vt:lpstr>PROTECCIÓN CIVIL Y PREVENCIÓN DE ACCIDENTES</vt:lpstr>
      <vt:lpstr>ATLAS DE RIESGO</vt:lpstr>
      <vt:lpstr>MEDIO AMBIENTE</vt:lpstr>
      <vt:lpstr>SERVICIOS PÚBLICOS  PASEO COLÓN</vt:lpstr>
      <vt:lpstr>ANTIGRAFITTI</vt:lpstr>
      <vt:lpstr>BOSQUE URBANO</vt:lpstr>
      <vt:lpstr>BOSQUE VENUSTIANO CARRANZA</vt:lpstr>
      <vt:lpstr>PLAZA MAYOR</vt:lpstr>
      <vt:lpstr>MANTENIMIENTO A PUENTES PEATONALES</vt:lpstr>
      <vt:lpstr>MTTO Y CONSERVACIÓN DE PLAZAS Y ÁREAS VERDES</vt:lpstr>
      <vt:lpstr>PINTURA EN PLAZAS Y VIALIDADES</vt:lpstr>
      <vt:lpstr>RECOLECCIÓN Y DISPOSICIÓN DE RESIDUOS SÓLIDOS</vt:lpstr>
      <vt:lpstr>REHABILITACIÓN DE ALUMBRADO PÚBLICO</vt:lpstr>
      <vt:lpstr>SEÑALÉTICA EN VIALIDADES</vt:lpstr>
      <vt:lpstr>SISTEMA INTEGRAL DE MANTENIMIENTO VIAL  SUPERFICIE DE RODAMIENTO</vt:lpstr>
      <vt:lpstr>COMUNICACIÓN VIAL Y ALCANTARILLADO</vt:lpstr>
      <vt:lpstr>ORDENAMIENTO TERRITORIAL</vt:lpstr>
      <vt:lpstr>BRIGADAS DE LIMPIEZA</vt:lpstr>
      <vt:lpstr>PASA</vt:lpstr>
      <vt:lpstr>SUPERVISIÓN DE LIMPIEZA</vt:lpstr>
      <vt:lpstr>RASTRO</vt:lpstr>
      <vt:lpstr>SERVICIOS EN PANTEONES</vt:lpstr>
      <vt:lpstr>DESARROLLO ECONÓMICO  FOMENTO AL TURISMO</vt:lpstr>
      <vt:lpstr>FOMENTO AL TURISMO</vt:lpstr>
      <vt:lpstr>BOLSA DE TRABAJO</vt:lpstr>
      <vt:lpstr>CONSOLIDACIÓN DE PYMES</vt:lpstr>
      <vt:lpstr>IMPLAN</vt:lpstr>
      <vt:lpstr>CONSULTA EXTERNA</vt:lpstr>
      <vt:lpstr>CRÓNICO DEGENERATIVO</vt:lpstr>
      <vt:lpstr>DETECCIÓN OPORTUNA DE CÁNCER</vt:lpstr>
      <vt:lpstr>PREVENCIÓN DE EMBARAZOS EN ADOLESCENTES</vt:lpstr>
      <vt:lpstr>PREVENCIÓN DE RIESGOS SANITARIOS</vt:lpstr>
      <vt:lpstr>SALUD ANIMAL</vt:lpstr>
      <vt:lpstr>DIMAJUVE</vt:lpstr>
      <vt:lpstr>FOMENTO AGROPECUARIO</vt:lpstr>
      <vt:lpstr>DIF CONTENSIÓN DE LA FRACTURA FAMILIAR</vt:lpstr>
      <vt:lpstr>Presentación de PowerPoint</vt:lpstr>
      <vt:lpstr>Presentación de PowerPoint</vt:lpstr>
      <vt:lpstr>INCLUSIÓN DE PERSONAS CON DISCAPACIDAD</vt:lpstr>
      <vt:lpstr>ATENCIÓN A PERSONAS EN ABANDONO</vt:lpstr>
      <vt:lpstr>SERVICIOS COMUNITARIOS</vt:lpstr>
      <vt:lpstr>Presentación de PowerPoint</vt:lpstr>
      <vt:lpstr>INSTITUTO MUNICIPAL DEL DEPORTE</vt:lpstr>
      <vt:lpstr>IMM IGUALDAD ENTRE HOMBRES Y MUJERES</vt:lpstr>
      <vt:lpstr>IMM CAPACITACIÓN Y DESARROLLO ECONÓMICO</vt:lpstr>
      <vt:lpstr>IMM ATENCIÓN Y PREVENCIÓN DE LA VIOLENCIA</vt:lpstr>
      <vt:lpstr>IMM CULTURA DE LA SALUD</vt:lpstr>
      <vt:lpstr>INSTITUTO MUNICIPAL DE CULTURA</vt:lpstr>
      <vt:lpstr>INSTITUTO MUNICIPAL DE CULTURA</vt:lpstr>
      <vt:lpstr>INSTITUTO MUNICIPAL DE CULTURA</vt:lpstr>
      <vt:lpstr>INDICADORES FINANCIEROS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FEDERALES</vt:lpstr>
      <vt:lpstr>FAISM</vt:lpstr>
      <vt:lpstr>FORTAMUN</vt:lpstr>
      <vt:lpstr>CLASIFICACION POR FUENTE DE FINANCIAMIENTO</vt:lpstr>
      <vt:lpstr>CLASIFICACIÓN POR TIPO DE GASTO</vt:lpstr>
      <vt:lpstr>CLASIFICACIÓN ADMINISTRATIVA</vt:lpstr>
      <vt:lpstr>ORGANISMOS DESCENTRALIZADOS</vt:lpstr>
      <vt:lpstr>ORGANISMOS DESCENTRALIZADOS</vt:lpstr>
      <vt:lpstr>SUBSIDIOS Y AYUDAS SOCIALES</vt:lpstr>
      <vt:lpstr>PRESTACIONES SINDICALES</vt:lpstr>
      <vt:lpstr>ORGANISMOS DE LA SOCIEDAD CIVIL</vt:lpstr>
      <vt:lpstr>ORGANISMOS  DESCENTRALIZADOS</vt:lpstr>
      <vt:lpstr>PLAZAS DE PERSONAL</vt:lpstr>
      <vt:lpstr>Presentación de PowerPoint</vt:lpstr>
      <vt:lpstr>Presentación de PowerPoint</vt:lpstr>
      <vt:lpstr>TABULADOR SERVIDORES PÚBLICOS</vt:lpstr>
      <vt:lpstr>TABULADOR SEGURIDAD PÚBLICA</vt:lpstr>
      <vt:lpstr>DEUDA PÚBLICA</vt:lpstr>
      <vt:lpstr>RECURSOS FEDERALES</vt:lpstr>
      <vt:lpstr>MONTO DE ADQUISICIONES  Y OBRAS PÚBLICAS</vt:lpstr>
      <vt:lpstr>GLOSARIO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CIUDADANO 2017</dc:title>
  <dc:creator>Rafael Olivares</dc:creator>
  <cp:lastModifiedBy>pmt</cp:lastModifiedBy>
  <cp:revision>43</cp:revision>
  <dcterms:created xsi:type="dcterms:W3CDTF">2017-03-21T16:25:43Z</dcterms:created>
  <dcterms:modified xsi:type="dcterms:W3CDTF">2017-09-07T17:20:08Z</dcterms:modified>
</cp:coreProperties>
</file>