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10" Type="http://schemas.openxmlformats.org/officeDocument/2006/relationships/image" Target="../media/image25.jpeg"/><Relationship Id="rId4" Type="http://schemas.openxmlformats.org/officeDocument/2006/relationships/image" Target="../media/image19.png"/><Relationship Id="rId9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:8282/ipo/dependencia.php?dep=4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2017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8" y="1844824"/>
            <a:ext cx="60955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JUÁREZ,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14221"/>
            <a:ext cx="1368152" cy="13384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rgbClr val="0070C0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rgbClr val="0070C0"/>
                </a:solidFill>
                <a:hlinkClick r:id="rId2"/>
              </a:rPr>
              <a:t>www.icai.org.mx:8282/ipo/dependencia.php?dep=44</a:t>
            </a: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2017</a:t>
            </a:r>
            <a:endParaRPr lang="es-MX" sz="2400" b="1" dirty="0" smtClean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JUÁREZ,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=""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=""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=""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1106488" y="3148013"/>
            <a:ext cx="5467350" cy="2819400"/>
            <a:chOff x="697" y="1983"/>
            <a:chExt cx="3444" cy="1776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703" y="1989"/>
              <a:ext cx="3438" cy="17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703" y="1989"/>
              <a:ext cx="3438" cy="162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703" y="2145"/>
              <a:ext cx="3438" cy="144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703" y="2283"/>
              <a:ext cx="3438" cy="138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703" y="2415"/>
              <a:ext cx="3438" cy="138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703" y="2547"/>
              <a:ext cx="3438" cy="138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703" y="2679"/>
              <a:ext cx="3438" cy="138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703" y="2811"/>
              <a:ext cx="3438" cy="138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703" y="2943"/>
              <a:ext cx="3438" cy="138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703" y="3075"/>
              <a:ext cx="3438" cy="138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703" y="3207"/>
              <a:ext cx="3438" cy="264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703" y="3465"/>
              <a:ext cx="3438" cy="138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703" y="3597"/>
              <a:ext cx="3438" cy="138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727" y="2001"/>
              <a:ext cx="1422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ORIGEN DE INGRESOS (CRI)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3421" y="2001"/>
              <a:ext cx="53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IMPORTE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721" y="2163"/>
              <a:ext cx="510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IMPUESTOS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3589" y="2163"/>
              <a:ext cx="49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557,676.07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721" y="2295"/>
              <a:ext cx="204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CUOTAS Y APPORTACIONES DE SEGURIDAD SOCIAL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3853" y="2295"/>
              <a:ext cx="270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721" y="2427"/>
              <a:ext cx="1278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CONTRIBUCIONES DE MEJORAS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8" name="Rectangle 24"/>
            <p:cNvSpPr>
              <a:spLocks noChangeArrowheads="1"/>
            </p:cNvSpPr>
            <p:nvPr/>
          </p:nvSpPr>
          <p:spPr bwMode="auto">
            <a:xfrm>
              <a:off x="3517" y="2427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3,253,707.98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721" y="2559"/>
              <a:ext cx="47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DERECHOS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3589" y="2559"/>
              <a:ext cx="49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516,269.39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/>
          </p:nvSpPr>
          <p:spPr bwMode="auto">
            <a:xfrm>
              <a:off x="721" y="2691"/>
              <a:ext cx="540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PRODUCTOS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>
              <a:off x="3853" y="2691"/>
              <a:ext cx="270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Rectangle 29"/>
            <p:cNvSpPr>
              <a:spLocks noChangeArrowheads="1"/>
            </p:cNvSpPr>
            <p:nvPr/>
          </p:nvSpPr>
          <p:spPr bwMode="auto">
            <a:xfrm>
              <a:off x="721" y="2823"/>
              <a:ext cx="90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APROVECHAMIENTOS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Rectangle 30"/>
            <p:cNvSpPr>
              <a:spLocks noChangeArrowheads="1"/>
            </p:cNvSpPr>
            <p:nvPr/>
          </p:nvSpPr>
          <p:spPr bwMode="auto">
            <a:xfrm>
              <a:off x="3853" y="2823"/>
              <a:ext cx="270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Rectangle 31"/>
            <p:cNvSpPr>
              <a:spLocks noChangeArrowheads="1"/>
            </p:cNvSpPr>
            <p:nvPr/>
          </p:nvSpPr>
          <p:spPr bwMode="auto">
            <a:xfrm>
              <a:off x="721" y="2955"/>
              <a:ext cx="188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INGRESOS POR VENTAS DE BIENES Y SERVICIOS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3853" y="2955"/>
              <a:ext cx="270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721" y="3087"/>
              <a:ext cx="1458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PARTICIPACIONES Y APORTACIONES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3469" y="3087"/>
              <a:ext cx="61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18,740,671.03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Rectangle 35"/>
            <p:cNvSpPr>
              <a:spLocks noChangeArrowheads="1"/>
            </p:cNvSpPr>
            <p:nvPr/>
          </p:nvSpPr>
          <p:spPr bwMode="auto">
            <a:xfrm>
              <a:off x="721" y="3219"/>
              <a:ext cx="221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TRANSFERENCIAS, ASIGNACIONES, SUBSIDIOS Y OTRAS 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0" name="Rectangle 36"/>
            <p:cNvSpPr>
              <a:spLocks noChangeArrowheads="1"/>
            </p:cNvSpPr>
            <p:nvPr/>
          </p:nvSpPr>
          <p:spPr bwMode="auto">
            <a:xfrm>
              <a:off x="721" y="3345"/>
              <a:ext cx="37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AYUDAS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1" name="Rectangle 37"/>
            <p:cNvSpPr>
              <a:spLocks noChangeArrowheads="1"/>
            </p:cNvSpPr>
            <p:nvPr/>
          </p:nvSpPr>
          <p:spPr bwMode="auto">
            <a:xfrm>
              <a:off x="3853" y="3285"/>
              <a:ext cx="270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2" name="Rectangle 38"/>
            <p:cNvSpPr>
              <a:spLocks noChangeArrowheads="1"/>
            </p:cNvSpPr>
            <p:nvPr/>
          </p:nvSpPr>
          <p:spPr bwMode="auto">
            <a:xfrm>
              <a:off x="721" y="3477"/>
              <a:ext cx="178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INGRESOS DERIVADOS DE FINANCIAMIENTO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3" name="Rectangle 39"/>
            <p:cNvSpPr>
              <a:spLocks noChangeArrowheads="1"/>
            </p:cNvSpPr>
            <p:nvPr/>
          </p:nvSpPr>
          <p:spPr bwMode="auto">
            <a:xfrm>
              <a:off x="3853" y="3477"/>
              <a:ext cx="270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4" name="Rectangle 40"/>
            <p:cNvSpPr>
              <a:spLocks noChangeArrowheads="1"/>
            </p:cNvSpPr>
            <p:nvPr/>
          </p:nvSpPr>
          <p:spPr bwMode="auto">
            <a:xfrm>
              <a:off x="2821" y="3609"/>
              <a:ext cx="31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TOTAL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5" name="Rectangle 41"/>
            <p:cNvSpPr>
              <a:spLocks noChangeArrowheads="1"/>
            </p:cNvSpPr>
            <p:nvPr/>
          </p:nvSpPr>
          <p:spPr bwMode="auto">
            <a:xfrm>
              <a:off x="3469" y="3609"/>
              <a:ext cx="62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23,068,324.48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6" name="Rectangle 42"/>
            <p:cNvSpPr>
              <a:spLocks noChangeArrowheads="1"/>
            </p:cNvSpPr>
            <p:nvPr/>
          </p:nvSpPr>
          <p:spPr bwMode="auto">
            <a:xfrm>
              <a:off x="697" y="1983"/>
              <a:ext cx="12" cy="15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67" name="Rectangle 43"/>
            <p:cNvSpPr>
              <a:spLocks noChangeArrowheads="1"/>
            </p:cNvSpPr>
            <p:nvPr/>
          </p:nvSpPr>
          <p:spPr bwMode="auto">
            <a:xfrm>
              <a:off x="3145" y="1995"/>
              <a:ext cx="12" cy="14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68" name="Rectangle 44"/>
            <p:cNvSpPr>
              <a:spLocks noChangeArrowheads="1"/>
            </p:cNvSpPr>
            <p:nvPr/>
          </p:nvSpPr>
          <p:spPr bwMode="auto">
            <a:xfrm>
              <a:off x="4129" y="1995"/>
              <a:ext cx="12" cy="14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69" name="Rectangle 45"/>
            <p:cNvSpPr>
              <a:spLocks noChangeArrowheads="1"/>
            </p:cNvSpPr>
            <p:nvPr/>
          </p:nvSpPr>
          <p:spPr bwMode="auto">
            <a:xfrm>
              <a:off x="697" y="2157"/>
              <a:ext cx="12" cy="157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0" name="Rectangle 46"/>
            <p:cNvSpPr>
              <a:spLocks noChangeArrowheads="1"/>
            </p:cNvSpPr>
            <p:nvPr/>
          </p:nvSpPr>
          <p:spPr bwMode="auto">
            <a:xfrm>
              <a:off x="3145" y="2157"/>
              <a:ext cx="12" cy="157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1" name="Rectangle 47"/>
            <p:cNvSpPr>
              <a:spLocks noChangeArrowheads="1"/>
            </p:cNvSpPr>
            <p:nvPr/>
          </p:nvSpPr>
          <p:spPr bwMode="auto">
            <a:xfrm>
              <a:off x="4129" y="2157"/>
              <a:ext cx="12" cy="157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2" name="Rectangle 48"/>
            <p:cNvSpPr>
              <a:spLocks noChangeArrowheads="1"/>
            </p:cNvSpPr>
            <p:nvPr/>
          </p:nvSpPr>
          <p:spPr bwMode="auto">
            <a:xfrm>
              <a:off x="709" y="1983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3" name="Rectangle 49"/>
            <p:cNvSpPr>
              <a:spLocks noChangeArrowheads="1"/>
            </p:cNvSpPr>
            <p:nvPr/>
          </p:nvSpPr>
          <p:spPr bwMode="auto">
            <a:xfrm>
              <a:off x="697" y="2139"/>
              <a:ext cx="3444" cy="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4" name="Rectangle 50"/>
            <p:cNvSpPr>
              <a:spLocks noChangeArrowheads="1"/>
            </p:cNvSpPr>
            <p:nvPr/>
          </p:nvSpPr>
          <p:spPr bwMode="auto">
            <a:xfrm>
              <a:off x="709" y="2277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5" name="Rectangle 51"/>
            <p:cNvSpPr>
              <a:spLocks noChangeArrowheads="1"/>
            </p:cNvSpPr>
            <p:nvPr/>
          </p:nvSpPr>
          <p:spPr bwMode="auto">
            <a:xfrm>
              <a:off x="709" y="2409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6" name="Rectangle 52"/>
            <p:cNvSpPr>
              <a:spLocks noChangeArrowheads="1"/>
            </p:cNvSpPr>
            <p:nvPr/>
          </p:nvSpPr>
          <p:spPr bwMode="auto">
            <a:xfrm>
              <a:off x="709" y="2541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7" name="Rectangle 53"/>
            <p:cNvSpPr>
              <a:spLocks noChangeArrowheads="1"/>
            </p:cNvSpPr>
            <p:nvPr/>
          </p:nvSpPr>
          <p:spPr bwMode="auto">
            <a:xfrm>
              <a:off x="709" y="2673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8" name="Rectangle 54"/>
            <p:cNvSpPr>
              <a:spLocks noChangeArrowheads="1"/>
            </p:cNvSpPr>
            <p:nvPr/>
          </p:nvSpPr>
          <p:spPr bwMode="auto">
            <a:xfrm>
              <a:off x="709" y="2805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79" name="Rectangle 55"/>
            <p:cNvSpPr>
              <a:spLocks noChangeArrowheads="1"/>
            </p:cNvSpPr>
            <p:nvPr/>
          </p:nvSpPr>
          <p:spPr bwMode="auto">
            <a:xfrm>
              <a:off x="709" y="2937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80" name="Rectangle 56"/>
            <p:cNvSpPr>
              <a:spLocks noChangeArrowheads="1"/>
            </p:cNvSpPr>
            <p:nvPr/>
          </p:nvSpPr>
          <p:spPr bwMode="auto">
            <a:xfrm>
              <a:off x="709" y="3069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81" name="Rectangle 57"/>
            <p:cNvSpPr>
              <a:spLocks noChangeArrowheads="1"/>
            </p:cNvSpPr>
            <p:nvPr/>
          </p:nvSpPr>
          <p:spPr bwMode="auto">
            <a:xfrm>
              <a:off x="709" y="3201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82" name="Rectangle 58"/>
            <p:cNvSpPr>
              <a:spLocks noChangeArrowheads="1"/>
            </p:cNvSpPr>
            <p:nvPr/>
          </p:nvSpPr>
          <p:spPr bwMode="auto">
            <a:xfrm>
              <a:off x="709" y="3459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83" name="Rectangle 59"/>
            <p:cNvSpPr>
              <a:spLocks noChangeArrowheads="1"/>
            </p:cNvSpPr>
            <p:nvPr/>
          </p:nvSpPr>
          <p:spPr bwMode="auto">
            <a:xfrm>
              <a:off x="709" y="3591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84" name="Rectangle 60"/>
            <p:cNvSpPr>
              <a:spLocks noChangeArrowheads="1"/>
            </p:cNvSpPr>
            <p:nvPr/>
          </p:nvSpPr>
          <p:spPr bwMode="auto">
            <a:xfrm>
              <a:off x="709" y="3723"/>
              <a:ext cx="3432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=""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52" name="Group 4"/>
          <p:cNvGrpSpPr>
            <a:grpSpLocks noChangeAspect="1"/>
          </p:cNvGrpSpPr>
          <p:nvPr/>
        </p:nvGrpSpPr>
        <p:grpSpPr bwMode="auto">
          <a:xfrm>
            <a:off x="1135063" y="4403726"/>
            <a:ext cx="5524501" cy="1577975"/>
            <a:chOff x="715" y="2774"/>
            <a:chExt cx="3480" cy="994"/>
          </a:xfrm>
        </p:grpSpPr>
        <p:sp>
          <p:nvSpPr>
            <p:cNvPr id="2051" name="AutoShape 3"/>
            <p:cNvSpPr>
              <a:spLocks noChangeAspect="1" noChangeArrowheads="1" noTextEdit="1"/>
            </p:cNvSpPr>
            <p:nvPr/>
          </p:nvSpPr>
          <p:spPr bwMode="auto">
            <a:xfrm>
              <a:off x="720" y="2779"/>
              <a:ext cx="3475" cy="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720" y="2779"/>
              <a:ext cx="3475" cy="298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720" y="3072"/>
              <a:ext cx="3475" cy="139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720" y="3206"/>
              <a:ext cx="3475" cy="135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720" y="3336"/>
              <a:ext cx="3475" cy="134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720" y="3466"/>
              <a:ext cx="3475" cy="134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720" y="3595"/>
              <a:ext cx="3475" cy="154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59" name="Line 11"/>
            <p:cNvSpPr>
              <a:spLocks noChangeShapeType="1"/>
            </p:cNvSpPr>
            <p:nvPr/>
          </p:nvSpPr>
          <p:spPr bwMode="auto">
            <a:xfrm>
              <a:off x="3158" y="3600"/>
              <a:ext cx="29" cy="1"/>
            </a:xfrm>
            <a:prstGeom prst="line">
              <a:avLst/>
            </a:prstGeom>
            <a:noFill/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3158" y="3600"/>
              <a:ext cx="29" cy="5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1" name="Line 13"/>
            <p:cNvSpPr>
              <a:spLocks noChangeShapeType="1"/>
            </p:cNvSpPr>
            <p:nvPr/>
          </p:nvSpPr>
          <p:spPr bwMode="auto">
            <a:xfrm>
              <a:off x="3158" y="3605"/>
              <a:ext cx="24" cy="1"/>
            </a:xfrm>
            <a:prstGeom prst="line">
              <a:avLst/>
            </a:prstGeom>
            <a:noFill/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3158" y="3605"/>
              <a:ext cx="24" cy="5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3" name="Line 15"/>
            <p:cNvSpPr>
              <a:spLocks noChangeShapeType="1"/>
            </p:cNvSpPr>
            <p:nvPr/>
          </p:nvSpPr>
          <p:spPr bwMode="auto">
            <a:xfrm>
              <a:off x="3158" y="3610"/>
              <a:ext cx="19" cy="1"/>
            </a:xfrm>
            <a:prstGeom prst="line">
              <a:avLst/>
            </a:prstGeom>
            <a:noFill/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3158" y="3610"/>
              <a:ext cx="19" cy="5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>
              <a:off x="3158" y="3615"/>
              <a:ext cx="15" cy="1"/>
            </a:xfrm>
            <a:prstGeom prst="line">
              <a:avLst/>
            </a:prstGeom>
            <a:noFill/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3158" y="3615"/>
              <a:ext cx="15" cy="4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3158" y="3619"/>
              <a:ext cx="10" cy="1"/>
            </a:xfrm>
            <a:prstGeom prst="line">
              <a:avLst/>
            </a:prstGeom>
            <a:noFill/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3158" y="3619"/>
              <a:ext cx="10" cy="5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9" name="Line 21"/>
            <p:cNvSpPr>
              <a:spLocks noChangeShapeType="1"/>
            </p:cNvSpPr>
            <p:nvPr/>
          </p:nvSpPr>
          <p:spPr bwMode="auto">
            <a:xfrm>
              <a:off x="3158" y="3624"/>
              <a:ext cx="5" cy="1"/>
            </a:xfrm>
            <a:prstGeom prst="line">
              <a:avLst/>
            </a:prstGeom>
            <a:noFill/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3158" y="3624"/>
              <a:ext cx="5" cy="5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739" y="2789"/>
              <a:ext cx="188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CLASIFICACIÓN FUNCIONAL DEL GASTO 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739" y="2933"/>
              <a:ext cx="62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(FINALIDAD)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3273" y="2861"/>
              <a:ext cx="85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PRESUPUESTADO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739" y="3086"/>
              <a:ext cx="47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GOBIERNO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3518" y="3086"/>
              <a:ext cx="61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18,639,366.18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739" y="3216"/>
              <a:ext cx="869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DESARROLLO SOCIAL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7" name="Rectangle 29"/>
            <p:cNvSpPr>
              <a:spLocks noChangeArrowheads="1"/>
            </p:cNvSpPr>
            <p:nvPr/>
          </p:nvSpPr>
          <p:spPr bwMode="auto">
            <a:xfrm>
              <a:off x="3566" y="3216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1,641,353.64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8" name="Rectangle 30"/>
            <p:cNvSpPr>
              <a:spLocks noChangeArrowheads="1"/>
            </p:cNvSpPr>
            <p:nvPr/>
          </p:nvSpPr>
          <p:spPr bwMode="auto">
            <a:xfrm>
              <a:off x="739" y="3346"/>
              <a:ext cx="1099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DESARROLLO ECONOMICO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9" name="Rectangle 31"/>
            <p:cNvSpPr>
              <a:spLocks noChangeArrowheads="1"/>
            </p:cNvSpPr>
            <p:nvPr/>
          </p:nvSpPr>
          <p:spPr bwMode="auto">
            <a:xfrm>
              <a:off x="3566" y="3346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1,757,516.34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0" name="Rectangle 32"/>
            <p:cNvSpPr>
              <a:spLocks noChangeArrowheads="1"/>
            </p:cNvSpPr>
            <p:nvPr/>
          </p:nvSpPr>
          <p:spPr bwMode="auto">
            <a:xfrm>
              <a:off x="739" y="3475"/>
              <a:ext cx="216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OTRAS NO CLASIFICADAS EN FUNCIONES ANTERIORES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1" name="Rectangle 33"/>
            <p:cNvSpPr>
              <a:spLocks noChangeArrowheads="1"/>
            </p:cNvSpPr>
            <p:nvPr/>
          </p:nvSpPr>
          <p:spPr bwMode="auto">
            <a:xfrm>
              <a:off x="3902" y="3475"/>
              <a:ext cx="269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2" name="Rectangle 34"/>
            <p:cNvSpPr>
              <a:spLocks noChangeArrowheads="1"/>
            </p:cNvSpPr>
            <p:nvPr/>
          </p:nvSpPr>
          <p:spPr bwMode="auto">
            <a:xfrm>
              <a:off x="739" y="3605"/>
              <a:ext cx="355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TOTAL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3" name="Rectangle 35"/>
            <p:cNvSpPr>
              <a:spLocks noChangeArrowheads="1"/>
            </p:cNvSpPr>
            <p:nvPr/>
          </p:nvSpPr>
          <p:spPr bwMode="auto">
            <a:xfrm>
              <a:off x="3398" y="3605"/>
              <a:ext cx="72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400" b="1" dirty="0" smtClean="0">
                  <a:solidFill>
                    <a:srgbClr val="FFFFFF"/>
                  </a:solidFill>
                  <a:latin typeface="Calibri" pitchFamily="34" charset="0"/>
                  <a:cs typeface="Arial" pitchFamily="34" charset="0"/>
                </a:rPr>
                <a:t>23,068,324.48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4" name="Rectangle 36"/>
            <p:cNvSpPr>
              <a:spLocks noChangeArrowheads="1"/>
            </p:cNvSpPr>
            <p:nvPr/>
          </p:nvSpPr>
          <p:spPr bwMode="auto">
            <a:xfrm>
              <a:off x="715" y="2774"/>
              <a:ext cx="10" cy="2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85" name="Rectangle 37"/>
            <p:cNvSpPr>
              <a:spLocks noChangeArrowheads="1"/>
            </p:cNvSpPr>
            <p:nvPr/>
          </p:nvSpPr>
          <p:spPr bwMode="auto">
            <a:xfrm>
              <a:off x="3149" y="2784"/>
              <a:ext cx="9" cy="28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4185" y="2784"/>
              <a:ext cx="10" cy="28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87" name="Rectangle 39"/>
            <p:cNvSpPr>
              <a:spLocks noChangeArrowheads="1"/>
            </p:cNvSpPr>
            <p:nvPr/>
          </p:nvSpPr>
          <p:spPr bwMode="auto">
            <a:xfrm>
              <a:off x="715" y="3082"/>
              <a:ext cx="10" cy="66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3149" y="3082"/>
              <a:ext cx="9" cy="66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4185" y="3082"/>
              <a:ext cx="10" cy="66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725" y="2774"/>
              <a:ext cx="3470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91" name="Rectangle 43"/>
            <p:cNvSpPr>
              <a:spLocks noChangeArrowheads="1"/>
            </p:cNvSpPr>
            <p:nvPr/>
          </p:nvSpPr>
          <p:spPr bwMode="auto">
            <a:xfrm>
              <a:off x="715" y="3067"/>
              <a:ext cx="3480" cy="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92" name="Rectangle 44"/>
            <p:cNvSpPr>
              <a:spLocks noChangeArrowheads="1"/>
            </p:cNvSpPr>
            <p:nvPr/>
          </p:nvSpPr>
          <p:spPr bwMode="auto">
            <a:xfrm>
              <a:off x="725" y="3202"/>
              <a:ext cx="3470" cy="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725" y="3331"/>
              <a:ext cx="3470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725" y="3461"/>
              <a:ext cx="3470" cy="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725" y="3591"/>
              <a:ext cx="3470" cy="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725" y="3739"/>
              <a:ext cx="3470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=""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221088"/>
            <a:ext cx="2315406" cy="17398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76" name="Group 4"/>
          <p:cNvGrpSpPr>
            <a:grpSpLocks noChangeAspect="1"/>
          </p:cNvGrpSpPr>
          <p:nvPr/>
        </p:nvGrpSpPr>
        <p:grpSpPr bwMode="auto">
          <a:xfrm>
            <a:off x="1025525" y="3849688"/>
            <a:ext cx="5908675" cy="1997075"/>
            <a:chOff x="646" y="2425"/>
            <a:chExt cx="3722" cy="1258"/>
          </a:xfrm>
        </p:grpSpPr>
        <p:sp>
          <p:nvSpPr>
            <p:cNvPr id="3075" name="AutoShape 3"/>
            <p:cNvSpPr>
              <a:spLocks noChangeAspect="1" noChangeArrowheads="1" noTextEdit="1"/>
            </p:cNvSpPr>
            <p:nvPr/>
          </p:nvSpPr>
          <p:spPr bwMode="auto">
            <a:xfrm>
              <a:off x="652" y="2432"/>
              <a:ext cx="3654" cy="1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652" y="2432"/>
              <a:ext cx="3654" cy="179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652" y="2604"/>
              <a:ext cx="3654" cy="159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652" y="2757"/>
              <a:ext cx="3654" cy="152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652" y="2902"/>
              <a:ext cx="3654" cy="153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652" y="3048"/>
              <a:ext cx="3654" cy="152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652" y="3194"/>
              <a:ext cx="3654" cy="152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652" y="3339"/>
              <a:ext cx="3654" cy="153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652" y="3485"/>
              <a:ext cx="3654" cy="179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1258" y="2445"/>
              <a:ext cx="1596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6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Órgano Ejecutivo Municipal (CA)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3628" y="2445"/>
              <a:ext cx="50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6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IMPORTE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>
              <a:off x="670" y="2624"/>
              <a:ext cx="558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02-CABILDO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>
              <a:off x="3634" y="2624"/>
              <a:ext cx="667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15,657,527.62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9" name="Rectangle 17"/>
            <p:cNvSpPr>
              <a:spLocks noChangeArrowheads="1"/>
            </p:cNvSpPr>
            <p:nvPr/>
          </p:nvSpPr>
          <p:spPr bwMode="auto">
            <a:xfrm>
              <a:off x="670" y="2770"/>
              <a:ext cx="1062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05-SEGURIDAD PUBLICA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3682" y="2770"/>
              <a:ext cx="614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3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1,203,951.27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1" name="Rectangle 19"/>
            <p:cNvSpPr>
              <a:spLocks noChangeArrowheads="1"/>
            </p:cNvSpPr>
            <p:nvPr/>
          </p:nvSpPr>
          <p:spPr bwMode="auto">
            <a:xfrm>
              <a:off x="670" y="2916"/>
              <a:ext cx="900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09-OBRAS PUBLICAS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" name="Rectangle 20"/>
            <p:cNvSpPr>
              <a:spLocks noChangeArrowheads="1"/>
            </p:cNvSpPr>
            <p:nvPr/>
          </p:nvSpPr>
          <p:spPr bwMode="auto">
            <a:xfrm>
              <a:off x="3682" y="2916"/>
              <a:ext cx="614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3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2,450,887.68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" name="Rectangle 21"/>
            <p:cNvSpPr>
              <a:spLocks noChangeArrowheads="1"/>
            </p:cNvSpPr>
            <p:nvPr/>
          </p:nvSpPr>
          <p:spPr bwMode="auto">
            <a:xfrm>
              <a:off x="670" y="3061"/>
              <a:ext cx="1590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12-SECRETARIA DEL AYUNTAMIENTO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4" name="Rectangle 22"/>
            <p:cNvSpPr>
              <a:spLocks noChangeArrowheads="1"/>
            </p:cNvSpPr>
            <p:nvPr/>
          </p:nvSpPr>
          <p:spPr bwMode="auto">
            <a:xfrm>
              <a:off x="3754" y="3061"/>
              <a:ext cx="534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3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447,205.81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5" name="Rectangle 23"/>
            <p:cNvSpPr>
              <a:spLocks noChangeArrowheads="1"/>
            </p:cNvSpPr>
            <p:nvPr/>
          </p:nvSpPr>
          <p:spPr bwMode="auto">
            <a:xfrm>
              <a:off x="670" y="3207"/>
              <a:ext cx="648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14-TESORERIA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6" name="Rectangle 24"/>
            <p:cNvSpPr>
              <a:spLocks noChangeArrowheads="1"/>
            </p:cNvSpPr>
            <p:nvPr/>
          </p:nvSpPr>
          <p:spPr bwMode="auto">
            <a:xfrm>
              <a:off x="3682" y="3207"/>
              <a:ext cx="614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3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2,232,011.39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7" name="Rectangle 25"/>
            <p:cNvSpPr>
              <a:spLocks noChangeArrowheads="1"/>
            </p:cNvSpPr>
            <p:nvPr/>
          </p:nvSpPr>
          <p:spPr bwMode="auto">
            <a:xfrm>
              <a:off x="670" y="3353"/>
              <a:ext cx="1032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19-GASTOS GENERALES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8" name="Rectangle 26"/>
            <p:cNvSpPr>
              <a:spLocks noChangeArrowheads="1"/>
            </p:cNvSpPr>
            <p:nvPr/>
          </p:nvSpPr>
          <p:spPr bwMode="auto">
            <a:xfrm>
              <a:off x="3754" y="3353"/>
              <a:ext cx="614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3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1,076,740.71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9" name="Rectangle 27"/>
            <p:cNvSpPr>
              <a:spLocks noChangeArrowheads="1"/>
            </p:cNvSpPr>
            <p:nvPr/>
          </p:nvSpPr>
          <p:spPr bwMode="auto">
            <a:xfrm>
              <a:off x="3070" y="3498"/>
              <a:ext cx="366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6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TOTAL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0" name="Rectangle 28"/>
            <p:cNvSpPr>
              <a:spLocks noChangeArrowheads="1"/>
            </p:cNvSpPr>
            <p:nvPr/>
          </p:nvSpPr>
          <p:spPr bwMode="auto">
            <a:xfrm>
              <a:off x="3478" y="3498"/>
              <a:ext cx="8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6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6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23,068,324.47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1" name="Rectangle 29"/>
            <p:cNvSpPr>
              <a:spLocks noChangeArrowheads="1"/>
            </p:cNvSpPr>
            <p:nvPr/>
          </p:nvSpPr>
          <p:spPr bwMode="auto">
            <a:xfrm>
              <a:off x="646" y="2425"/>
              <a:ext cx="12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2" name="Rectangle 30"/>
            <p:cNvSpPr>
              <a:spLocks noChangeArrowheads="1"/>
            </p:cNvSpPr>
            <p:nvPr/>
          </p:nvSpPr>
          <p:spPr bwMode="auto">
            <a:xfrm>
              <a:off x="646" y="2617"/>
              <a:ext cx="12" cy="10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3" name="Rectangle 31"/>
            <p:cNvSpPr>
              <a:spLocks noChangeArrowheads="1"/>
            </p:cNvSpPr>
            <p:nvPr/>
          </p:nvSpPr>
          <p:spPr bwMode="auto">
            <a:xfrm>
              <a:off x="3388" y="2617"/>
              <a:ext cx="12" cy="10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4" name="Rectangle 32"/>
            <p:cNvSpPr>
              <a:spLocks noChangeArrowheads="1"/>
            </p:cNvSpPr>
            <p:nvPr/>
          </p:nvSpPr>
          <p:spPr bwMode="auto">
            <a:xfrm>
              <a:off x="4294" y="2617"/>
              <a:ext cx="12" cy="10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5" name="Rectangle 33"/>
            <p:cNvSpPr>
              <a:spLocks noChangeArrowheads="1"/>
            </p:cNvSpPr>
            <p:nvPr/>
          </p:nvSpPr>
          <p:spPr bwMode="auto">
            <a:xfrm>
              <a:off x="658" y="2425"/>
              <a:ext cx="3648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6" name="Rectangle 34"/>
            <p:cNvSpPr>
              <a:spLocks noChangeArrowheads="1"/>
            </p:cNvSpPr>
            <p:nvPr/>
          </p:nvSpPr>
          <p:spPr bwMode="auto">
            <a:xfrm>
              <a:off x="646" y="2598"/>
              <a:ext cx="3660" cy="1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7" name="Rectangle 35"/>
            <p:cNvSpPr>
              <a:spLocks noChangeArrowheads="1"/>
            </p:cNvSpPr>
            <p:nvPr/>
          </p:nvSpPr>
          <p:spPr bwMode="auto">
            <a:xfrm>
              <a:off x="658" y="2750"/>
              <a:ext cx="3648" cy="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8" name="Rectangle 36"/>
            <p:cNvSpPr>
              <a:spLocks noChangeArrowheads="1"/>
            </p:cNvSpPr>
            <p:nvPr/>
          </p:nvSpPr>
          <p:spPr bwMode="auto">
            <a:xfrm>
              <a:off x="658" y="2896"/>
              <a:ext cx="3648" cy="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9" name="Rectangle 37"/>
            <p:cNvSpPr>
              <a:spLocks noChangeArrowheads="1"/>
            </p:cNvSpPr>
            <p:nvPr/>
          </p:nvSpPr>
          <p:spPr bwMode="auto">
            <a:xfrm>
              <a:off x="658" y="3041"/>
              <a:ext cx="3648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0" name="Rectangle 38"/>
            <p:cNvSpPr>
              <a:spLocks noChangeArrowheads="1"/>
            </p:cNvSpPr>
            <p:nvPr/>
          </p:nvSpPr>
          <p:spPr bwMode="auto">
            <a:xfrm>
              <a:off x="658" y="3187"/>
              <a:ext cx="3648" cy="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1" name="Rectangle 39"/>
            <p:cNvSpPr>
              <a:spLocks noChangeArrowheads="1"/>
            </p:cNvSpPr>
            <p:nvPr/>
          </p:nvSpPr>
          <p:spPr bwMode="auto">
            <a:xfrm>
              <a:off x="658" y="3333"/>
              <a:ext cx="3648" cy="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2" name="Rectangle 40"/>
            <p:cNvSpPr>
              <a:spLocks noChangeArrowheads="1"/>
            </p:cNvSpPr>
            <p:nvPr/>
          </p:nvSpPr>
          <p:spPr bwMode="auto">
            <a:xfrm>
              <a:off x="658" y="3478"/>
              <a:ext cx="3648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3" name="Rectangle 41"/>
            <p:cNvSpPr>
              <a:spLocks noChangeArrowheads="1"/>
            </p:cNvSpPr>
            <p:nvPr/>
          </p:nvSpPr>
          <p:spPr bwMode="auto">
            <a:xfrm>
              <a:off x="658" y="3651"/>
              <a:ext cx="3648" cy="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=""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943446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00" name="Group 4"/>
          <p:cNvGrpSpPr>
            <a:grpSpLocks noChangeAspect="1"/>
          </p:cNvGrpSpPr>
          <p:nvPr/>
        </p:nvGrpSpPr>
        <p:grpSpPr bwMode="auto">
          <a:xfrm>
            <a:off x="784226" y="3276601"/>
            <a:ext cx="6488116" cy="2590800"/>
            <a:chOff x="494" y="2064"/>
            <a:chExt cx="4087" cy="1632"/>
          </a:xfrm>
        </p:grpSpPr>
        <p:sp>
          <p:nvSpPr>
            <p:cNvPr id="4099" name="AutoShape 3"/>
            <p:cNvSpPr>
              <a:spLocks noChangeAspect="1" noChangeArrowheads="1" noTextEdit="1"/>
            </p:cNvSpPr>
            <p:nvPr/>
          </p:nvSpPr>
          <p:spPr bwMode="auto">
            <a:xfrm>
              <a:off x="499" y="2069"/>
              <a:ext cx="4082" cy="1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499" y="2069"/>
              <a:ext cx="4082" cy="154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499" y="2218"/>
              <a:ext cx="4082" cy="139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499" y="2352"/>
              <a:ext cx="4082" cy="135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499" y="2482"/>
              <a:ext cx="4082" cy="134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499" y="2611"/>
              <a:ext cx="4082" cy="260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499" y="2866"/>
              <a:ext cx="4082" cy="134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499" y="2995"/>
              <a:ext cx="4082" cy="135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499" y="3125"/>
              <a:ext cx="4082" cy="139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499" y="3259"/>
              <a:ext cx="4082" cy="135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499" y="3389"/>
              <a:ext cx="4082" cy="139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1156" y="3523"/>
              <a:ext cx="3425" cy="154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603" y="2079"/>
              <a:ext cx="511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CAPÍTULO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1175" y="2079"/>
              <a:ext cx="98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¿EN QUE SE GASTA? 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3857" y="2079"/>
              <a:ext cx="48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IMPORTE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735" y="2232"/>
              <a:ext cx="24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1000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1175" y="2232"/>
              <a:ext cx="96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SERVICIOS PERSONALES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3961" y="2232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$8,601,021.44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735" y="2362"/>
              <a:ext cx="24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2000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9" name="Rectangle 23"/>
            <p:cNvSpPr>
              <a:spLocks noChangeArrowheads="1"/>
            </p:cNvSpPr>
            <p:nvPr/>
          </p:nvSpPr>
          <p:spPr bwMode="auto">
            <a:xfrm>
              <a:off x="1175" y="2362"/>
              <a:ext cx="1164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MATERIALES Y SUMINISTROS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0" name="Rectangle 24"/>
            <p:cNvSpPr>
              <a:spLocks noChangeArrowheads="1"/>
            </p:cNvSpPr>
            <p:nvPr/>
          </p:nvSpPr>
          <p:spPr bwMode="auto">
            <a:xfrm>
              <a:off x="3961" y="2362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2,793,437.13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1" name="Rectangle 25"/>
            <p:cNvSpPr>
              <a:spLocks noChangeArrowheads="1"/>
            </p:cNvSpPr>
            <p:nvPr/>
          </p:nvSpPr>
          <p:spPr bwMode="auto">
            <a:xfrm>
              <a:off x="735" y="2491"/>
              <a:ext cx="24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3000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2" name="Rectangle 26"/>
            <p:cNvSpPr>
              <a:spLocks noChangeArrowheads="1"/>
            </p:cNvSpPr>
            <p:nvPr/>
          </p:nvSpPr>
          <p:spPr bwMode="auto">
            <a:xfrm>
              <a:off x="1175" y="2491"/>
              <a:ext cx="91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SERVICIOS GENERALES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3" name="Rectangle 27"/>
            <p:cNvSpPr>
              <a:spLocks noChangeArrowheads="1"/>
            </p:cNvSpPr>
            <p:nvPr/>
          </p:nvSpPr>
          <p:spPr bwMode="auto">
            <a:xfrm>
              <a:off x="3961" y="2491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5,533,019.37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4" name="Rectangle 28"/>
            <p:cNvSpPr>
              <a:spLocks noChangeArrowheads="1"/>
            </p:cNvSpPr>
            <p:nvPr/>
          </p:nvSpPr>
          <p:spPr bwMode="auto">
            <a:xfrm>
              <a:off x="735" y="2683"/>
              <a:ext cx="24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4000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5" name="Rectangle 29"/>
            <p:cNvSpPr>
              <a:spLocks noChangeArrowheads="1"/>
            </p:cNvSpPr>
            <p:nvPr/>
          </p:nvSpPr>
          <p:spPr bwMode="auto">
            <a:xfrm>
              <a:off x="1175" y="2621"/>
              <a:ext cx="217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TRANSFERENCIAS, ASIGNACIONES, SUBSIDIOS Y OTRAS 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6" name="Rectangle 30"/>
            <p:cNvSpPr>
              <a:spLocks noChangeArrowheads="1"/>
            </p:cNvSpPr>
            <p:nvPr/>
          </p:nvSpPr>
          <p:spPr bwMode="auto">
            <a:xfrm>
              <a:off x="1175" y="2746"/>
              <a:ext cx="364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AYUDAS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7" name="Rectangle 31"/>
            <p:cNvSpPr>
              <a:spLocks noChangeArrowheads="1"/>
            </p:cNvSpPr>
            <p:nvPr/>
          </p:nvSpPr>
          <p:spPr bwMode="auto">
            <a:xfrm>
              <a:off x="3961" y="2683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1,841,888.24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8" name="Rectangle 32"/>
            <p:cNvSpPr>
              <a:spLocks noChangeArrowheads="1"/>
            </p:cNvSpPr>
            <p:nvPr/>
          </p:nvSpPr>
          <p:spPr bwMode="auto">
            <a:xfrm>
              <a:off x="735" y="2875"/>
              <a:ext cx="24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5000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1175" y="2875"/>
              <a:ext cx="180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BIENES MUEBLES, INMUEBLES E INTANGIBLES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0" name="Rectangle 34"/>
            <p:cNvSpPr>
              <a:spLocks noChangeArrowheads="1"/>
            </p:cNvSpPr>
            <p:nvPr/>
          </p:nvSpPr>
          <p:spPr bwMode="auto">
            <a:xfrm>
              <a:off x="3960" y="2880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1,237,679.75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1" name="Rectangle 35"/>
            <p:cNvSpPr>
              <a:spLocks noChangeArrowheads="1"/>
            </p:cNvSpPr>
            <p:nvPr/>
          </p:nvSpPr>
          <p:spPr bwMode="auto">
            <a:xfrm>
              <a:off x="735" y="3005"/>
              <a:ext cx="24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6000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2" name="Rectangle 36"/>
            <p:cNvSpPr>
              <a:spLocks noChangeArrowheads="1"/>
            </p:cNvSpPr>
            <p:nvPr/>
          </p:nvSpPr>
          <p:spPr bwMode="auto">
            <a:xfrm>
              <a:off x="1175" y="3005"/>
              <a:ext cx="82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INVERSIÓN PÚBLICA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3" name="Rectangle 37"/>
            <p:cNvSpPr>
              <a:spLocks noChangeArrowheads="1"/>
            </p:cNvSpPr>
            <p:nvPr/>
          </p:nvSpPr>
          <p:spPr bwMode="auto">
            <a:xfrm>
              <a:off x="3961" y="3005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$1,966,346.17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4" name="Rectangle 38"/>
            <p:cNvSpPr>
              <a:spLocks noChangeArrowheads="1"/>
            </p:cNvSpPr>
            <p:nvPr/>
          </p:nvSpPr>
          <p:spPr bwMode="auto">
            <a:xfrm>
              <a:off x="735" y="3139"/>
              <a:ext cx="24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7000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5" name="Rectangle 39"/>
            <p:cNvSpPr>
              <a:spLocks noChangeArrowheads="1"/>
            </p:cNvSpPr>
            <p:nvPr/>
          </p:nvSpPr>
          <p:spPr bwMode="auto">
            <a:xfrm>
              <a:off x="1175" y="3139"/>
              <a:ext cx="198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INVERSIONES FINANCIERAS Y OTRAS PROVISIONES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6" name="Rectangle 40"/>
            <p:cNvSpPr>
              <a:spLocks noChangeArrowheads="1"/>
            </p:cNvSpPr>
            <p:nvPr/>
          </p:nvSpPr>
          <p:spPr bwMode="auto">
            <a:xfrm>
              <a:off x="4292" y="3139"/>
              <a:ext cx="26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7" name="Rectangle 41"/>
            <p:cNvSpPr>
              <a:spLocks noChangeArrowheads="1"/>
            </p:cNvSpPr>
            <p:nvPr/>
          </p:nvSpPr>
          <p:spPr bwMode="auto">
            <a:xfrm>
              <a:off x="735" y="3269"/>
              <a:ext cx="24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8000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8" name="Rectangle 42"/>
            <p:cNvSpPr>
              <a:spLocks noChangeArrowheads="1"/>
            </p:cNvSpPr>
            <p:nvPr/>
          </p:nvSpPr>
          <p:spPr bwMode="auto">
            <a:xfrm>
              <a:off x="1175" y="3269"/>
              <a:ext cx="145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PARTICIPACIONES Y APORTACIONES 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9" name="Rectangle 43"/>
            <p:cNvSpPr>
              <a:spLocks noChangeArrowheads="1"/>
            </p:cNvSpPr>
            <p:nvPr/>
          </p:nvSpPr>
          <p:spPr bwMode="auto">
            <a:xfrm>
              <a:off x="4292" y="3269"/>
              <a:ext cx="26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0" name="Rectangle 44"/>
            <p:cNvSpPr>
              <a:spLocks noChangeArrowheads="1"/>
            </p:cNvSpPr>
            <p:nvPr/>
          </p:nvSpPr>
          <p:spPr bwMode="auto">
            <a:xfrm>
              <a:off x="735" y="3403"/>
              <a:ext cx="24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9000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1" name="Rectangle 45"/>
            <p:cNvSpPr>
              <a:spLocks noChangeArrowheads="1"/>
            </p:cNvSpPr>
            <p:nvPr/>
          </p:nvSpPr>
          <p:spPr bwMode="auto">
            <a:xfrm>
              <a:off x="1175" y="3403"/>
              <a:ext cx="67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DEUDA PÚBLICA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2" name="Rectangle 46"/>
            <p:cNvSpPr>
              <a:spLocks noChangeArrowheads="1"/>
            </p:cNvSpPr>
            <p:nvPr/>
          </p:nvSpPr>
          <p:spPr bwMode="auto">
            <a:xfrm>
              <a:off x="3960" y="3420"/>
              <a:ext cx="56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1,033,088.27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3" name="Rectangle 47"/>
            <p:cNvSpPr>
              <a:spLocks noChangeArrowheads="1"/>
            </p:cNvSpPr>
            <p:nvPr/>
          </p:nvSpPr>
          <p:spPr bwMode="auto">
            <a:xfrm>
              <a:off x="1175" y="3533"/>
              <a:ext cx="35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TOTAL</a:t>
              </a: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4" name="Rectangle 48"/>
            <p:cNvSpPr>
              <a:spLocks noChangeArrowheads="1"/>
            </p:cNvSpPr>
            <p:nvPr/>
          </p:nvSpPr>
          <p:spPr bwMode="auto">
            <a:xfrm>
              <a:off x="3796" y="3533"/>
              <a:ext cx="72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kumimoji="0" lang="es-MX" sz="14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23,068,324.48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5" name="Rectangle 49"/>
            <p:cNvSpPr>
              <a:spLocks noChangeArrowheads="1"/>
            </p:cNvSpPr>
            <p:nvPr/>
          </p:nvSpPr>
          <p:spPr bwMode="auto">
            <a:xfrm>
              <a:off x="494" y="2064"/>
              <a:ext cx="10" cy="1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46" name="Rectangle 50"/>
            <p:cNvSpPr>
              <a:spLocks noChangeArrowheads="1"/>
            </p:cNvSpPr>
            <p:nvPr/>
          </p:nvSpPr>
          <p:spPr bwMode="auto">
            <a:xfrm>
              <a:off x="1152" y="2074"/>
              <a:ext cx="9" cy="13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47" name="Rectangle 51"/>
            <p:cNvSpPr>
              <a:spLocks noChangeArrowheads="1"/>
            </p:cNvSpPr>
            <p:nvPr/>
          </p:nvSpPr>
          <p:spPr bwMode="auto">
            <a:xfrm>
              <a:off x="3550" y="2074"/>
              <a:ext cx="9" cy="13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48" name="Rectangle 52"/>
            <p:cNvSpPr>
              <a:spLocks noChangeArrowheads="1"/>
            </p:cNvSpPr>
            <p:nvPr/>
          </p:nvSpPr>
          <p:spPr bwMode="auto">
            <a:xfrm>
              <a:off x="4572" y="2074"/>
              <a:ext cx="9" cy="13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49" name="Rectangle 53"/>
            <p:cNvSpPr>
              <a:spLocks noChangeArrowheads="1"/>
            </p:cNvSpPr>
            <p:nvPr/>
          </p:nvSpPr>
          <p:spPr bwMode="auto">
            <a:xfrm>
              <a:off x="494" y="3120"/>
              <a:ext cx="3065" cy="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494" y="2227"/>
              <a:ext cx="10" cy="8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1" name="Rectangle 55"/>
            <p:cNvSpPr>
              <a:spLocks noChangeArrowheads="1"/>
            </p:cNvSpPr>
            <p:nvPr/>
          </p:nvSpPr>
          <p:spPr bwMode="auto">
            <a:xfrm>
              <a:off x="1152" y="2227"/>
              <a:ext cx="9" cy="8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2" name="Rectangle 56"/>
            <p:cNvSpPr>
              <a:spLocks noChangeArrowheads="1"/>
            </p:cNvSpPr>
            <p:nvPr/>
          </p:nvSpPr>
          <p:spPr bwMode="auto">
            <a:xfrm>
              <a:off x="3550" y="2227"/>
              <a:ext cx="9" cy="8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3" name="Rectangle 57"/>
            <p:cNvSpPr>
              <a:spLocks noChangeArrowheads="1"/>
            </p:cNvSpPr>
            <p:nvPr/>
          </p:nvSpPr>
          <p:spPr bwMode="auto">
            <a:xfrm>
              <a:off x="494" y="3384"/>
              <a:ext cx="3065" cy="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4" name="Rectangle 58"/>
            <p:cNvSpPr>
              <a:spLocks noChangeArrowheads="1"/>
            </p:cNvSpPr>
            <p:nvPr/>
          </p:nvSpPr>
          <p:spPr bwMode="auto">
            <a:xfrm>
              <a:off x="494" y="3135"/>
              <a:ext cx="10" cy="2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5" name="Rectangle 59"/>
            <p:cNvSpPr>
              <a:spLocks noChangeArrowheads="1"/>
            </p:cNvSpPr>
            <p:nvPr/>
          </p:nvSpPr>
          <p:spPr bwMode="auto">
            <a:xfrm>
              <a:off x="1152" y="3135"/>
              <a:ext cx="9" cy="2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6" name="Rectangle 60"/>
            <p:cNvSpPr>
              <a:spLocks noChangeArrowheads="1"/>
            </p:cNvSpPr>
            <p:nvPr/>
          </p:nvSpPr>
          <p:spPr bwMode="auto">
            <a:xfrm>
              <a:off x="3550" y="3135"/>
              <a:ext cx="9" cy="2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7" name="Rectangle 61"/>
            <p:cNvSpPr>
              <a:spLocks noChangeArrowheads="1"/>
            </p:cNvSpPr>
            <p:nvPr/>
          </p:nvSpPr>
          <p:spPr bwMode="auto">
            <a:xfrm>
              <a:off x="494" y="3399"/>
              <a:ext cx="10" cy="12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8" name="Rectangle 62"/>
            <p:cNvSpPr>
              <a:spLocks noChangeArrowheads="1"/>
            </p:cNvSpPr>
            <p:nvPr/>
          </p:nvSpPr>
          <p:spPr bwMode="auto">
            <a:xfrm>
              <a:off x="1152" y="3399"/>
              <a:ext cx="9" cy="27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59" name="Rectangle 63"/>
            <p:cNvSpPr>
              <a:spLocks noChangeArrowheads="1"/>
            </p:cNvSpPr>
            <p:nvPr/>
          </p:nvSpPr>
          <p:spPr bwMode="auto">
            <a:xfrm>
              <a:off x="3550" y="3399"/>
              <a:ext cx="9" cy="27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0" name="Rectangle 64"/>
            <p:cNvSpPr>
              <a:spLocks noChangeArrowheads="1"/>
            </p:cNvSpPr>
            <p:nvPr/>
          </p:nvSpPr>
          <p:spPr bwMode="auto">
            <a:xfrm>
              <a:off x="4572" y="2227"/>
              <a:ext cx="9" cy="1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1" name="Rectangle 65"/>
            <p:cNvSpPr>
              <a:spLocks noChangeArrowheads="1"/>
            </p:cNvSpPr>
            <p:nvPr/>
          </p:nvSpPr>
          <p:spPr bwMode="auto">
            <a:xfrm>
              <a:off x="504" y="2064"/>
              <a:ext cx="4077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2" name="Rectangle 66"/>
            <p:cNvSpPr>
              <a:spLocks noChangeArrowheads="1"/>
            </p:cNvSpPr>
            <p:nvPr/>
          </p:nvSpPr>
          <p:spPr bwMode="auto">
            <a:xfrm>
              <a:off x="494" y="2213"/>
              <a:ext cx="4087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3" name="Rectangle 67"/>
            <p:cNvSpPr>
              <a:spLocks noChangeArrowheads="1"/>
            </p:cNvSpPr>
            <p:nvPr/>
          </p:nvSpPr>
          <p:spPr bwMode="auto">
            <a:xfrm>
              <a:off x="504" y="2347"/>
              <a:ext cx="4077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4" name="Rectangle 68"/>
            <p:cNvSpPr>
              <a:spLocks noChangeArrowheads="1"/>
            </p:cNvSpPr>
            <p:nvPr/>
          </p:nvSpPr>
          <p:spPr bwMode="auto">
            <a:xfrm>
              <a:off x="504" y="2477"/>
              <a:ext cx="4077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5" name="Rectangle 69"/>
            <p:cNvSpPr>
              <a:spLocks noChangeArrowheads="1"/>
            </p:cNvSpPr>
            <p:nvPr/>
          </p:nvSpPr>
          <p:spPr bwMode="auto">
            <a:xfrm>
              <a:off x="504" y="2607"/>
              <a:ext cx="4077" cy="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6" name="Rectangle 70"/>
            <p:cNvSpPr>
              <a:spLocks noChangeArrowheads="1"/>
            </p:cNvSpPr>
            <p:nvPr/>
          </p:nvSpPr>
          <p:spPr bwMode="auto">
            <a:xfrm>
              <a:off x="504" y="2861"/>
              <a:ext cx="4077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7" name="Rectangle 71"/>
            <p:cNvSpPr>
              <a:spLocks noChangeArrowheads="1"/>
            </p:cNvSpPr>
            <p:nvPr/>
          </p:nvSpPr>
          <p:spPr bwMode="auto">
            <a:xfrm>
              <a:off x="504" y="2991"/>
              <a:ext cx="4077" cy="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8" name="Rectangle 72"/>
            <p:cNvSpPr>
              <a:spLocks noChangeArrowheads="1"/>
            </p:cNvSpPr>
            <p:nvPr/>
          </p:nvSpPr>
          <p:spPr bwMode="auto">
            <a:xfrm>
              <a:off x="3559" y="3120"/>
              <a:ext cx="1022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69" name="Rectangle 73"/>
            <p:cNvSpPr>
              <a:spLocks noChangeArrowheads="1"/>
            </p:cNvSpPr>
            <p:nvPr/>
          </p:nvSpPr>
          <p:spPr bwMode="auto">
            <a:xfrm>
              <a:off x="504" y="3255"/>
              <a:ext cx="4077" cy="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70" name="Rectangle 74"/>
            <p:cNvSpPr>
              <a:spLocks noChangeArrowheads="1"/>
            </p:cNvSpPr>
            <p:nvPr/>
          </p:nvSpPr>
          <p:spPr bwMode="auto">
            <a:xfrm>
              <a:off x="3559" y="3384"/>
              <a:ext cx="1022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71" name="Rectangle 75"/>
            <p:cNvSpPr>
              <a:spLocks noChangeArrowheads="1"/>
            </p:cNvSpPr>
            <p:nvPr/>
          </p:nvSpPr>
          <p:spPr bwMode="auto">
            <a:xfrm>
              <a:off x="504" y="3519"/>
              <a:ext cx="4077" cy="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72" name="Rectangle 76"/>
            <p:cNvSpPr>
              <a:spLocks noChangeArrowheads="1"/>
            </p:cNvSpPr>
            <p:nvPr/>
          </p:nvSpPr>
          <p:spPr bwMode="auto">
            <a:xfrm>
              <a:off x="1161" y="3667"/>
              <a:ext cx="3420" cy="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=""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4608</TotalTime>
  <Words>1164</Words>
  <Application>Microsoft Office PowerPoint</Application>
  <PresentationFormat>Presentación en pantalla (4:3)</PresentationFormat>
  <Paragraphs>172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2017  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Claudia</cp:lastModifiedBy>
  <cp:revision>168</cp:revision>
  <dcterms:created xsi:type="dcterms:W3CDTF">2014-07-21T19:40:48Z</dcterms:created>
  <dcterms:modified xsi:type="dcterms:W3CDTF">2017-05-02T16:34:00Z</dcterms:modified>
</cp:coreProperties>
</file>