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65F00"/>
    <a:srgbClr val="FF6969"/>
    <a:srgbClr val="FF0000"/>
    <a:srgbClr val="820000"/>
    <a:srgbClr val="F46F02"/>
    <a:srgbClr val="FD8B7F"/>
    <a:srgbClr val="FFCD64"/>
    <a:srgbClr val="986918"/>
    <a:srgbClr val="806542"/>
    <a:srgbClr val="A68F7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8130" autoAdjust="0"/>
    <p:restoredTop sz="94660"/>
  </p:normalViewPr>
  <p:slideViewPr>
    <p:cSldViewPr>
      <p:cViewPr varScale="1">
        <p:scale>
          <a:sx n="91" d="100"/>
          <a:sy n="91" d="100"/>
        </p:scale>
        <p:origin x="-197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51E745-45BB-4B20-88FA-922CBA531483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Tesorero Municipal </a:t>
          </a:r>
          <a:r>
            <a:rPr lang="es-MX" dirty="0" smtClean="0">
              <a:solidFill>
                <a:schemeClr val="tx1"/>
              </a:solidFill>
            </a:rPr>
            <a:t>$25,229.56 mensuales</a:t>
          </a:r>
          <a:endParaRPr lang="es-MX" dirty="0">
            <a:solidFill>
              <a:schemeClr val="tx1"/>
            </a:solidFill>
          </a:endParaRPr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Contralor Municipal </a:t>
          </a:r>
          <a:r>
            <a:rPr lang="es-MX" dirty="0" smtClean="0">
              <a:solidFill>
                <a:schemeClr val="tx1"/>
              </a:solidFill>
            </a:rPr>
            <a:t>$25,229.56 </a:t>
          </a:r>
          <a:r>
            <a:rPr lang="es-MX" dirty="0" smtClean="0">
              <a:solidFill>
                <a:schemeClr val="tx1"/>
              </a:solidFill>
            </a:rPr>
            <a:t>mensuales</a:t>
          </a:r>
          <a:endParaRPr lang="es-MX" dirty="0">
            <a:solidFill>
              <a:schemeClr val="tx1"/>
            </a:solidFill>
          </a:endParaRPr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Presidente Municipal </a:t>
          </a:r>
          <a:r>
            <a:rPr lang="es-MX" dirty="0" smtClean="0">
              <a:solidFill>
                <a:schemeClr val="tx1"/>
              </a:solidFill>
            </a:rPr>
            <a:t>$38, 616.54  </a:t>
          </a:r>
          <a:r>
            <a:rPr lang="es-MX" dirty="0" smtClean="0">
              <a:solidFill>
                <a:schemeClr val="tx1"/>
              </a:solidFill>
            </a:rPr>
            <a:t>mensuales</a:t>
          </a:r>
          <a:endParaRPr lang="es-MX" dirty="0">
            <a:solidFill>
              <a:schemeClr val="tx1"/>
            </a:solidFill>
          </a:endParaRPr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LinFactNeighborX="-5311" custLinFactNeighborY="2973"/>
      <dgm:spPr/>
      <dgm:t>
        <a:bodyPr/>
        <a:lstStyle/>
        <a:p>
          <a:endParaRPr lang="es-MX"/>
        </a:p>
      </dgm:t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A7B5CB-2A14-42DF-9848-94AD0FAC38A5}" type="pres">
      <dgm:prSet presAssocID="{13D85802-36E5-4D6D-9A75-03C368531628}" presName="wedge2" presStyleLbl="node1" presStyleIdx="1" presStyleCnt="3"/>
      <dgm:spPr/>
      <dgm:t>
        <a:bodyPr/>
        <a:lstStyle/>
        <a:p>
          <a:endParaRPr lang="es-MX"/>
        </a:p>
      </dgm:t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4A76BF-464E-409E-B8EF-4C75616C88A8}" type="pres">
      <dgm:prSet presAssocID="{13D85802-36E5-4D6D-9A75-03C368531628}" presName="wedge3" presStyleLbl="node1" presStyleIdx="2" presStyleCnt="3"/>
      <dgm:spPr/>
      <dgm:t>
        <a:bodyPr/>
        <a:lstStyle/>
        <a:p>
          <a:endParaRPr lang="es-MX"/>
        </a:p>
      </dgm:t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79793CBA-54EA-4FDD-908B-7B478CE5FE81}" type="presOf" srcId="{48A936D6-BC93-43FB-9C94-D912501BAD58}" destId="{E9A7B5CB-2A14-42DF-9848-94AD0FAC38A5}" srcOrd="0" destOrd="0" presId="urn:microsoft.com/office/officeart/2005/8/layout/chart3"/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DF0DB4D3-D0BC-4CEA-9E85-A09816508D5B}" type="presOf" srcId="{D251E745-45BB-4B20-88FA-922CBA531483}" destId="{CA237DAD-499D-449C-AF84-9B14C8831189}" srcOrd="1" destOrd="0" presId="urn:microsoft.com/office/officeart/2005/8/layout/chart3"/>
    <dgm:cxn modelId="{A4CB21EF-38B5-4B5C-957E-088F0B02622E}" type="presOf" srcId="{D251E745-45BB-4B20-88FA-922CBA531483}" destId="{1F88A700-45C7-42A3-AC04-D24EE49ED0EB}" srcOrd="0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6745FFF2-D1F7-479D-971D-29EE1A2E941C}" type="presOf" srcId="{5E40E989-DB8B-474F-A7AD-3F0519D9E3F5}" destId="{5B4A76BF-464E-409E-B8EF-4C75616C88A8}" srcOrd="0" destOrd="0" presId="urn:microsoft.com/office/officeart/2005/8/layout/chart3"/>
    <dgm:cxn modelId="{8B8DC60E-F693-480F-B766-EF882EB300F7}" type="presOf" srcId="{5E40E989-DB8B-474F-A7AD-3F0519D9E3F5}" destId="{F9057840-C70F-4000-AC85-725A2D8A6EA3}" srcOrd="1" destOrd="0" presId="urn:microsoft.com/office/officeart/2005/8/layout/chart3"/>
    <dgm:cxn modelId="{A18FD7E2-D617-4F90-AFC8-91DE906BA57D}" type="presOf" srcId="{48A936D6-BC93-43FB-9C94-D912501BAD58}" destId="{5641DAF8-AE6D-46DA-BA14-DD07BD43907C}" srcOrd="1" destOrd="0" presId="urn:microsoft.com/office/officeart/2005/8/layout/chart3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BBC09DFB-6412-4224-AE2F-8DA87D3B7C82}" type="presParOf" srcId="{9F175C6A-5AA9-4388-A89A-BF1916A60BF3}" destId="{1F88A700-45C7-42A3-AC04-D24EE49ED0EB}" srcOrd="0" destOrd="0" presId="urn:microsoft.com/office/officeart/2005/8/layout/chart3"/>
    <dgm:cxn modelId="{AB2F567B-FA38-4675-9035-52FFC7178010}" type="presParOf" srcId="{9F175C6A-5AA9-4388-A89A-BF1916A60BF3}" destId="{CA237DAD-499D-449C-AF84-9B14C8831189}" srcOrd="1" destOrd="0" presId="urn:microsoft.com/office/officeart/2005/8/layout/chart3"/>
    <dgm:cxn modelId="{A21FF0CD-821E-4C04-A9D6-2D849389CB69}" type="presParOf" srcId="{9F175C6A-5AA9-4388-A89A-BF1916A60BF3}" destId="{E9A7B5CB-2A14-42DF-9848-94AD0FAC38A5}" srcOrd="2" destOrd="0" presId="urn:microsoft.com/office/officeart/2005/8/layout/chart3"/>
    <dgm:cxn modelId="{F23D42EF-CE42-40F4-8EC1-0B4454188019}" type="presParOf" srcId="{9F175C6A-5AA9-4388-A89A-BF1916A60BF3}" destId="{5641DAF8-AE6D-46DA-BA14-DD07BD43907C}" srcOrd="3" destOrd="0" presId="urn:microsoft.com/office/officeart/2005/8/layout/chart3"/>
    <dgm:cxn modelId="{CA1A8F25-1F30-45BD-97FF-37BADC9868A2}" type="presParOf" srcId="{9F175C6A-5AA9-4388-A89A-BF1916A60BF3}" destId="{5B4A76BF-464E-409E-B8EF-4C75616C88A8}" srcOrd="4" destOrd="0" presId="urn:microsoft.com/office/officeart/2005/8/layout/chart3"/>
    <dgm:cxn modelId="{47763E06-43A2-474C-A11A-B2E7224C9766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 smtClean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 smtClean="0"/>
            <a:t>-Regulando el ciclo presupuestarios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 smtClean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  <dgm:t>
        <a:bodyPr/>
        <a:lstStyle/>
        <a:p>
          <a:endParaRPr lang="es-MX"/>
        </a:p>
      </dgm:t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690AB6-EB7B-487C-87C3-4C698DAFCA79}" type="pres">
      <dgm:prSet presAssocID="{ECCCBD0B-7574-45BA-8DF8-265C0C6461A4}" presName="wedge2" presStyleLbl="node1" presStyleIdx="1" presStyleCnt="3"/>
      <dgm:spPr/>
      <dgm:t>
        <a:bodyPr/>
        <a:lstStyle/>
        <a:p>
          <a:endParaRPr lang="es-MX"/>
        </a:p>
      </dgm:t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F6BA63-2240-4886-9519-36EEFFC728AF}" type="pres">
      <dgm:prSet presAssocID="{ECCCBD0B-7574-45BA-8DF8-265C0C6461A4}" presName="wedge3" presStyleLbl="node1" presStyleIdx="2" presStyleCnt="3"/>
      <dgm:spPr/>
      <dgm:t>
        <a:bodyPr/>
        <a:lstStyle/>
        <a:p>
          <a:endParaRPr lang="es-MX"/>
        </a:p>
      </dgm:t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0BB206-B87C-4ADE-AD56-C1237689E913}" type="pres">
      <dgm:prSet presAssocID="{DFED068F-7ADE-48CF-BD28-65FCE2708383}" presName="arrowWedge1" presStyleLbl="fgSibTrans2D1" presStyleIdx="0" presStyleCnt="3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8A700-45C7-42A3-AC04-D24EE49ED0EB}">
      <dsp:nvSpPr>
        <dsp:cNvPr id="0" name=""/>
        <dsp:cNvSpPr/>
      </dsp:nvSpPr>
      <dsp:spPr>
        <a:xfrm>
          <a:off x="490191" y="333608"/>
          <a:ext cx="3030401" cy="3030401"/>
        </a:xfrm>
        <a:prstGeom prst="pie">
          <a:avLst>
            <a:gd name="adj1" fmla="val 16200000"/>
            <a:gd name="adj2" fmla="val 18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Tesorero Municipal $________ mensuales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2137792" y="892789"/>
        <a:ext cx="1028171" cy="1010133"/>
      </dsp:txXfrm>
    </dsp:sp>
    <dsp:sp modelId="{E9A7B5CB-2A14-42DF-9848-94AD0FAC38A5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1800000"/>
            <a:gd name="adj2" fmla="val 90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Contralor Municipal $________ mensuales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1324679" y="2245744"/>
        <a:ext cx="1370895" cy="937981"/>
      </dsp:txXfrm>
    </dsp:sp>
    <dsp:sp modelId="{5B4A76BF-464E-409E-B8EF-4C75616C88A8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900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Presidente Municipal $________ mensuales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819612" y="928962"/>
        <a:ext cx="1028171" cy="1010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28D56-3E42-4A6B-9288-CFACDC5B8419}">
      <dsp:nvSpPr>
        <dsp:cNvPr id="0" name=""/>
        <dsp:cNvSpPr/>
      </dsp:nvSpPr>
      <dsp:spPr>
        <a:xfrm>
          <a:off x="1636198" y="358671"/>
          <a:ext cx="4635133" cy="463513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Fortaleciendo las estructuras orgánicas y funcionales de las instituciones públicas.</a:t>
          </a:r>
          <a:endParaRPr lang="es-MX" sz="1400" kern="1200" dirty="0"/>
        </a:p>
      </dsp:txBody>
      <dsp:txXfrm>
        <a:off x="4079024" y="1340877"/>
        <a:ext cx="1655404" cy="1379503"/>
      </dsp:txXfrm>
    </dsp:sp>
    <dsp:sp modelId="{52690AB6-EB7B-487C-87C3-4C698DAFCA79}">
      <dsp:nvSpPr>
        <dsp:cNvPr id="0" name=""/>
        <dsp:cNvSpPr/>
      </dsp:nvSpPr>
      <dsp:spPr>
        <a:xfrm>
          <a:off x="1540736" y="524211"/>
          <a:ext cx="4635133" cy="463513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-Regulando el ciclo presupuestarios con base en los principios de eficiencia, transparencia y honradez.</a:t>
          </a:r>
          <a:endParaRPr lang="es-MX" sz="1400" kern="1200" dirty="0"/>
        </a:p>
      </dsp:txBody>
      <dsp:txXfrm>
        <a:off x="2644339" y="3531530"/>
        <a:ext cx="2483107" cy="1213963"/>
      </dsp:txXfrm>
    </dsp:sp>
    <dsp:sp modelId="{4BF6BA63-2240-4886-9519-36EEFFC728AF}">
      <dsp:nvSpPr>
        <dsp:cNvPr id="0" name=""/>
        <dsp:cNvSpPr/>
      </dsp:nvSpPr>
      <dsp:spPr>
        <a:xfrm>
          <a:off x="1445275" y="358671"/>
          <a:ext cx="4635133" cy="463513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 Fortaleciendo el Presupuesto basado en Resultados con la finalidad de orientar las acciones gubernamentales hacía la generación del valor público.</a:t>
          </a:r>
          <a:endParaRPr lang="es-MX" sz="1400" kern="1200" dirty="0"/>
        </a:p>
      </dsp:txBody>
      <dsp:txXfrm>
        <a:off x="1982178" y="1340877"/>
        <a:ext cx="1655404" cy="1379503"/>
      </dsp:txXfrm>
    </dsp:sp>
    <dsp:sp modelId="{4D0BB206-B87C-4ADE-AD56-C1237689E913}">
      <dsp:nvSpPr>
        <dsp:cNvPr id="0" name=""/>
        <dsp:cNvSpPr/>
      </dsp:nvSpPr>
      <dsp:spPr>
        <a:xfrm>
          <a:off x="1349644" y="71734"/>
          <a:ext cx="5209007" cy="520900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E3399-0684-450A-9E78-C2C843963D59}">
      <dsp:nvSpPr>
        <dsp:cNvPr id="0" name=""/>
        <dsp:cNvSpPr/>
      </dsp:nvSpPr>
      <dsp:spPr>
        <a:xfrm>
          <a:off x="1253799" y="236981"/>
          <a:ext cx="5209007" cy="520900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C101B-06F1-4419-ACAD-4DFECD3B98D3}">
      <dsp:nvSpPr>
        <dsp:cNvPr id="0" name=""/>
        <dsp:cNvSpPr/>
      </dsp:nvSpPr>
      <dsp:spPr>
        <a:xfrm>
          <a:off x="1157955" y="71734"/>
          <a:ext cx="5209007" cy="520900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pPr/>
              <a:t>22/03/2017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pPr/>
              <a:t>22/03/2017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22/03/2017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22/03/2017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22/03/2017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22/03/2017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22/03/2017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22/03/2017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22/03/2017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22/03/2017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22/03/2017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22/03/2017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22/03/2017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pPr/>
              <a:t>22/03/2017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uatrocienegasdecarranza.gob.mx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ransparencia.asecoahuila.gob.mx/" TargetMode="External"/><Relationship Id="rId5" Type="http://schemas.openxmlformats.org/officeDocument/2006/relationships/hyperlink" Target="http://104.130.139.164/Transparencia/Consultadoc.aspx" TargetMode="External"/><Relationship Id="rId4" Type="http://schemas.openxmlformats.org/officeDocument/2006/relationships/hyperlink" Target="http://www.icai.org.mx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992" y="1785926"/>
            <a:ext cx="5375668" cy="4643446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35283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Berlin Sans FB Demi" pitchFamily="34" charset="0"/>
              </a:rPr>
              <a:t>MUNICIPIO DE </a:t>
            </a:r>
            <a:r>
              <a:rPr lang="es-MX" sz="3200" b="1" dirty="0" smtClean="0">
                <a:latin typeface="Berlin Sans FB Demi" pitchFamily="34" charset="0"/>
              </a:rPr>
              <a:t>CUATRO CIENEGAS, COAHUILA DE ZARAGOZA.</a:t>
            </a:r>
            <a:endParaRPr lang="es-MX" sz="3200" dirty="0"/>
          </a:p>
        </p:txBody>
      </p:sp>
      <p:sp>
        <p:nvSpPr>
          <p:cNvPr id="5" name="Elipse 4"/>
          <p:cNvSpPr/>
          <p:nvPr/>
        </p:nvSpPr>
        <p:spPr>
          <a:xfrm>
            <a:off x="248552" y="317576"/>
            <a:ext cx="8643928" cy="13112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PRESUPUESTO CIUDADANO 2017</a:t>
            </a:r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xmlns="" val="31913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187220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Clasificador por Objeto del </a:t>
            </a:r>
            <a:r>
              <a:rPr lang="es-MX" sz="1800" b="1" dirty="0" smtClean="0">
                <a:solidFill>
                  <a:schemeClr val="tx1"/>
                </a:solidFill>
              </a:rPr>
              <a:t>Gasto (COG) permite la </a:t>
            </a:r>
            <a:r>
              <a:rPr lang="es-MX" sz="1800" b="1" dirty="0">
                <a:solidFill>
                  <a:schemeClr val="tx1"/>
                </a:solidFill>
              </a:rPr>
              <a:t>obtención de información para el análisis y seguimiento de </a:t>
            </a:r>
            <a:r>
              <a:rPr lang="es-MX" sz="1800" b="1" dirty="0" smtClean="0">
                <a:solidFill>
                  <a:schemeClr val="tx1"/>
                </a:solidFill>
              </a:rPr>
              <a:t>la gestión </a:t>
            </a:r>
            <a:r>
              <a:rPr lang="es-MX" sz="1800" b="1" dirty="0">
                <a:solidFill>
                  <a:schemeClr val="tx1"/>
                </a:solidFill>
              </a:rPr>
              <a:t>financiera gubernamental, es considerado la clasificación operativa que permite conocer en qué </a:t>
            </a:r>
            <a:r>
              <a:rPr lang="es-MX" sz="1800" b="1" dirty="0" smtClean="0">
                <a:solidFill>
                  <a:schemeClr val="tx1"/>
                </a:solidFill>
              </a:rPr>
              <a:t>se gasta</a:t>
            </a:r>
            <a:r>
              <a:rPr lang="es-MX" sz="1800" b="1" dirty="0">
                <a:solidFill>
                  <a:schemeClr val="tx1"/>
                </a:solidFill>
              </a:rPr>
              <a:t>, (base del registro de las transacciones económico-financieras) y a su vez permite cuantificar </a:t>
            </a:r>
            <a:r>
              <a:rPr lang="es-MX" sz="1800" b="1" dirty="0" smtClean="0">
                <a:solidFill>
                  <a:schemeClr val="tx1"/>
                </a:solidFill>
              </a:rPr>
              <a:t>la demanda </a:t>
            </a:r>
            <a:r>
              <a:rPr lang="es-MX" sz="1800" b="1" dirty="0">
                <a:solidFill>
                  <a:schemeClr val="tx1"/>
                </a:solidFill>
              </a:rPr>
              <a:t>de bienes y servicios que realiza el Sector Público.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pic>
        <p:nvPicPr>
          <p:cNvPr id="6146" name="Picture 2" descr="http://s3-eu-west-1.amazonaws.com/rankia/images/valoraciones/0016/8193/ganar-dinero-en-internet.png?14114034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5024"/>
            <a:ext cx="1956385" cy="199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6723925"/>
              </p:ext>
            </p:extLst>
          </p:nvPr>
        </p:nvGraphicFramePr>
        <p:xfrm>
          <a:off x="971600" y="3284984"/>
          <a:ext cx="5678132" cy="24841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81588"/>
                <a:gridCol w="3672408"/>
                <a:gridCol w="1224136"/>
              </a:tblGrid>
              <a:tr h="2133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CAPÍTULO</a:t>
                      </a:r>
                      <a:endParaRPr lang="es-MX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CONCEPTO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PERSONALES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$25,356,571.01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2000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MATERIALES Y SUMINISTROS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$3,550,266.77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GENERALES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$9,313,100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4000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$4,912,214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5000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BIENES MUEBLES, INMUEBLES E INTANGIBLES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$368,000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6000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INVERSIÓN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$7,679,960.16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7000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INVERSIONES FINANCIERAS Y OTRAS PROVISIONES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8000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PARTICIPACIONES Y APORTACIONES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9000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DEUDA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362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$51,180,111.94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332656"/>
            <a:ext cx="8642444" cy="82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xmlns="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71600" y="365755"/>
            <a:ext cx="417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xmlns="" val="1964246936"/>
              </p:ext>
            </p:extLst>
          </p:nvPr>
        </p:nvGraphicFramePr>
        <p:xfrm>
          <a:off x="971600" y="980728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00"/>
          <a:stretch/>
        </p:blipFill>
        <p:spPr>
          <a:xfrm>
            <a:off x="6635756" y="4697760"/>
            <a:ext cx="2508244" cy="21602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148064" y="2176988"/>
            <a:ext cx="3679272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</a:t>
            </a:r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administración </a:t>
            </a:r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pública municipal?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5508104" y="3429000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128 </a:t>
            </a:r>
            <a:r>
              <a:rPr lang="es-MX" dirty="0" smtClean="0">
                <a:solidFill>
                  <a:schemeClr val="tx1"/>
                </a:solidFill>
              </a:rPr>
              <a:t>plazas totales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89875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64736" y="4747791"/>
            <a:ext cx="418332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619672" y="5733256"/>
            <a:ext cx="2880320" cy="914400"/>
          </a:xfrm>
          <a:prstGeom prst="roundRect">
            <a:avLst/>
          </a:prstGeom>
          <a:solidFill>
            <a:srgbClr val="FD8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20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  <a:r>
              <a:rPr lang="es-MX" dirty="0" smtClean="0">
                <a:solidFill>
                  <a:schemeClr val="tx1"/>
                </a:solidFill>
              </a:rPr>
              <a:t>policías municipales y </a:t>
            </a:r>
            <a:r>
              <a:rPr lang="es-MX" dirty="0" smtClean="0">
                <a:solidFill>
                  <a:schemeClr val="tx1"/>
                </a:solidFill>
              </a:rPr>
              <a:t>2 </a:t>
            </a:r>
            <a:r>
              <a:rPr lang="es-MX" dirty="0" smtClean="0">
                <a:solidFill>
                  <a:schemeClr val="tx1"/>
                </a:solidFill>
              </a:rPr>
              <a:t>estatales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3807" y="211686"/>
            <a:ext cx="1584937" cy="158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76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92080" y="5445224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/>
              <a:t>Todos estos esfuerzos se seguirán reflejando en más obras y mejores servicios públicos de calidad.</a:t>
            </a:r>
            <a:endParaRPr lang="es-MX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5" b="7797"/>
          <a:stretch/>
        </p:blipFill>
        <p:spPr bwMode="auto">
          <a:xfrm>
            <a:off x="5580112" y="1654521"/>
            <a:ext cx="1734511" cy="155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s://encrypted-tbn2.gstatic.com/images?q=tbn:ANd9GcQ1avRlUM4FRnqzzhJQScOG4cCcxkpV-lNHgoNGFtLPbEP7cTB4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38065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xmlns="" val="1697145597"/>
              </p:ext>
            </p:extLst>
          </p:nvPr>
        </p:nvGraphicFramePr>
        <p:xfrm>
          <a:off x="-900608" y="1412776"/>
          <a:ext cx="7716607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</p:spTree>
    <p:extLst>
      <p:ext uri="{BB962C8B-B14F-4D97-AF65-F5344CB8AC3E}">
        <p14:creationId xmlns:p14="http://schemas.microsoft.com/office/powerpoint/2010/main" xmlns="" val="25861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9190" y="3929066"/>
            <a:ext cx="3235850" cy="2467336"/>
          </a:xfrm>
          <a:prstGeom prst="rect">
            <a:avLst/>
          </a:prstGeom>
        </p:spPr>
      </p:pic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</a:rPr>
              <a:t>Visitar las páginas de internet en las cuales se encuentra la información presupuestal del municipio: 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3"/>
              </a:rPr>
              <a:t>http://cuatrocienegasdecarranza.gob.mx/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4"/>
              </a:rPr>
              <a:t>http://www.icai.org.mx/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5"/>
              </a:rPr>
              <a:t>http</a:t>
            </a:r>
            <a:r>
              <a:rPr lang="es-MX" sz="1600" b="1" dirty="0">
                <a:solidFill>
                  <a:schemeClr val="tx1"/>
                </a:solidFill>
                <a:hlinkClick r:id="rId5"/>
              </a:rPr>
              <a:t>://</a:t>
            </a:r>
            <a:r>
              <a:rPr lang="es-MX" sz="1600" b="1" dirty="0" smtClean="0">
                <a:solidFill>
                  <a:schemeClr val="tx1"/>
                </a:solidFill>
                <a:hlinkClick r:id="rId5"/>
              </a:rPr>
              <a:t>104.130.139.164/Transparencia/Consultadoc.aspx</a:t>
            </a:r>
            <a:r>
              <a:rPr lang="es-MX" sz="1600" b="1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6"/>
              </a:rPr>
              <a:t>http</a:t>
            </a:r>
            <a:r>
              <a:rPr lang="es-MX" sz="1600" b="1" dirty="0">
                <a:solidFill>
                  <a:schemeClr val="tx1"/>
                </a:solidFill>
                <a:hlinkClick r:id="rId6"/>
              </a:rPr>
              <a:t>://transparencia.asecoahuila.gob.mx</a:t>
            </a:r>
            <a:r>
              <a:rPr lang="es-MX" sz="1600" b="1" dirty="0" smtClean="0">
                <a:solidFill>
                  <a:schemeClr val="tx1"/>
                </a:solidFill>
                <a:hlinkClick r:id="rId6"/>
              </a:rPr>
              <a:t>/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</p:spTree>
    <p:extLst>
      <p:ext uri="{BB962C8B-B14F-4D97-AF65-F5344CB8AC3E}">
        <p14:creationId xmlns:p14="http://schemas.microsoft.com/office/powerpoint/2010/main" xmlns="" val="31408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270363" y="980728"/>
            <a:ext cx="8587917" cy="1512168"/>
          </a:xfrm>
          <a:prstGeom prst="horizontalScrol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400" b="1" dirty="0" smtClean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PRESUPUESTO DE </a:t>
            </a:r>
            <a:r>
              <a:rPr lang="es-MX" sz="2400" b="1" dirty="0">
                <a:solidFill>
                  <a:schemeClr val="bg1"/>
                </a:solidFill>
                <a:latin typeface="+mj-lt"/>
              </a:rPr>
              <a:t>EGRESOS </a:t>
            </a:r>
            <a:r>
              <a:rPr lang="es-MX" sz="2400" b="1" dirty="0">
                <a:solidFill>
                  <a:schemeClr val="bg1"/>
                </a:solidFill>
              </a:rPr>
              <a:t>CIUDADANO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2017</a:t>
            </a:r>
          </a:p>
          <a:p>
            <a:pPr lvl="0" algn="ctr">
              <a:spcBef>
                <a:spcPct val="20000"/>
              </a:spcBef>
            </a:pPr>
            <a:r>
              <a:rPr lang="es-MX" sz="2400" b="1" dirty="0">
                <a:solidFill>
                  <a:schemeClr val="bg1"/>
                </a:solidFill>
                <a:latin typeface="+mj-lt"/>
              </a:rPr>
              <a:t>ADMINISTRACIÓN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2014-2017 – CUATRO CIENEGAS, COAHUILA.</a:t>
            </a:r>
            <a:endParaRPr lang="es-MX" sz="24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endParaRPr lang="es-MX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8794" y="2786058"/>
            <a:ext cx="5237774" cy="360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26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2803157"/>
            <a:ext cx="3348940" cy="4054844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permiten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640956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publicas.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40"/>
            <a:ext cx="8642444" cy="9557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ciudadano?</a:t>
            </a:r>
          </a:p>
        </p:txBody>
      </p:sp>
    </p:spTree>
    <p:extLst>
      <p:ext uri="{BB962C8B-B14F-4D97-AF65-F5344CB8AC3E}">
        <p14:creationId xmlns:p14="http://schemas.microsoft.com/office/powerpoint/2010/main" xmlns="" val="29952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9704" y="4509120"/>
            <a:ext cx="2416432" cy="233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1801847"/>
            <a:ext cx="72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 es de gran importancia, ya que </a:t>
            </a:r>
            <a:r>
              <a:rPr lang="es-MX" b="1" dirty="0"/>
              <a:t>ofrece información valiosa </a:t>
            </a:r>
            <a:r>
              <a:rPr lang="es-MX" b="1" dirty="0" smtClean="0"/>
              <a:t>del </a:t>
            </a:r>
            <a:r>
              <a:rPr lang="es-MX" b="1" dirty="0"/>
              <a:t>presupuesto de ingresos, indicando las contribuciones y el ingreso estimado de cada una de </a:t>
            </a:r>
            <a:r>
              <a:rPr lang="es-MX" b="1" dirty="0" smtClean="0"/>
              <a:t>ellas, </a:t>
            </a:r>
            <a:r>
              <a:rPr lang="es-MX" b="1" dirty="0"/>
              <a:t>así como los demás ingresos que espera recibir el municipio e incorporar las partidas que cada municipio estime como fuente de ingresos para cada ejercicio </a:t>
            </a:r>
            <a:r>
              <a:rPr lang="es-MX" b="1" dirty="0" smtClean="0"/>
              <a:t>fiscal.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 smtClean="0"/>
              <a:t>Además </a:t>
            </a:r>
            <a:r>
              <a:rPr lang="es-MX" b="1" dirty="0"/>
              <a:t>de ser una importante herramienta 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29614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la Ley de Ingresos y cual es su importancia?</a:t>
            </a:r>
          </a:p>
        </p:txBody>
      </p:sp>
    </p:spTree>
    <p:extLst>
      <p:ext uri="{BB962C8B-B14F-4D97-AF65-F5344CB8AC3E}">
        <p14:creationId xmlns:p14="http://schemas.microsoft.com/office/powerpoint/2010/main" xmlns="" val="16086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0"/>
          <a:stretch/>
        </p:blipFill>
        <p:spPr>
          <a:xfrm>
            <a:off x="2555776" y="4005064"/>
            <a:ext cx="4104456" cy="2647379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 smtClean="0"/>
              <a:t>El </a:t>
            </a:r>
            <a:r>
              <a:rPr lang="es-MX" sz="1800" b="1" dirty="0"/>
              <a:t>Presupuesto 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800" b="1" dirty="0" smtClean="0"/>
          </a:p>
          <a:p>
            <a:pPr marL="0" indent="0" algn="just">
              <a:buNone/>
            </a:pPr>
            <a:r>
              <a:rPr lang="es-MX" sz="1800" b="1" dirty="0" smtClean="0"/>
              <a:t>Estos </a:t>
            </a:r>
            <a:r>
              <a:rPr lang="es-MX" sz="1800" b="1" dirty="0"/>
              <a:t>son las estimaciones de los fondos que recibe el Gobierno y de los recursos que este planea gastar. También genera un valor público en las acciones gubernamentales, y somos nosotros como ciudadanos quienes las calificamos en cuanto a los beneficios y prioridades que se obtienen</a:t>
            </a:r>
            <a:r>
              <a:rPr lang="es-MX" sz="1800" b="1" dirty="0" smtClean="0"/>
              <a:t>.</a:t>
            </a:r>
          </a:p>
          <a:p>
            <a:pPr algn="just"/>
            <a:endParaRPr lang="es-MX" sz="1800" dirty="0"/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Egresos?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32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3312368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elaboración del Presupuesto es de vital importancia, pues el ciudadano necesita servicios y obras de calidad, los cuales el Gobierno tiene la obligación de proporcionarlos, es donde el Presupuesto nos da a conocer cuales fueron dichos trabajos, y sabemos cual es la calidad de vida a través de la economía, educación, atención en salud,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9220" name="Picture 4" descr="http://previews.123rf.com/images/coramax/coramax1208/coramax120801167/14802329-3d-people--human-character--person-sitting-on-the-bench-and-a-read-book-3d-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071678"/>
            <a:ext cx="3892199" cy="3233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229200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¿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C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uál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es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la importancia del Presupuesto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de Egresos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7229770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dinero del presupuesto proviene del pago de impuestos, servicios, multas, uso de bienes públicos, que hacemos como ciudadanos y empresas, también proviene de las transferencias que por ley otorga la </a:t>
            </a:r>
            <a:r>
              <a:rPr lang="es-MX" sz="1800" b="1" dirty="0" smtClean="0">
                <a:solidFill>
                  <a:schemeClr val="tx1"/>
                </a:solidFill>
              </a:rPr>
              <a:t>Federación </a:t>
            </a:r>
            <a:r>
              <a:rPr lang="es-MX" sz="1800" b="1" dirty="0">
                <a:solidFill>
                  <a:schemeClr val="tx1"/>
                </a:solidFill>
              </a:rPr>
              <a:t>a los </a:t>
            </a:r>
            <a:r>
              <a:rPr lang="es-MX" sz="1800" b="1" dirty="0" smtClean="0">
                <a:solidFill>
                  <a:schemeClr val="tx1"/>
                </a:solidFill>
              </a:rPr>
              <a:t>Municipios </a:t>
            </a:r>
            <a:r>
              <a:rPr lang="es-MX" sz="1800" b="1" dirty="0">
                <a:solidFill>
                  <a:schemeClr val="tx1"/>
                </a:solidFill>
              </a:rPr>
              <a:t>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dirty="0" smtClean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165233"/>
              </p:ext>
            </p:extLst>
          </p:nvPr>
        </p:nvGraphicFramePr>
        <p:xfrm>
          <a:off x="3569172" y="3717032"/>
          <a:ext cx="4626899" cy="24612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46779"/>
                <a:gridCol w="1080120"/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ORIGEN DE INGRESOS (CRI)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IMPORTE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IMPUESTOS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$2,567,376.94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1264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CUOTAS Y APPORTACIONES DE SEGURIDAD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CONTRIBUCIONES DE MEJORAS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DERECHOS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$842,452.34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PRODUCTOS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$67,734.93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APROVECHAMIENTOS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$306,502.56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INGRESOS POR VENTAS DE BIENES Y SERVICIOS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PARTICIPACIONES Y APORTACIONES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$44,010,251.59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$3,385,793.63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INGRESOS DERIVADOS DE FINANCIAMIENTO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$51,180,111.97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</p:spTree>
    <p:extLst>
      <p:ext uri="{BB962C8B-B14F-4D97-AF65-F5344CB8AC3E}">
        <p14:creationId xmlns:p14="http://schemas.microsoft.com/office/powerpoint/2010/main" xmlns="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24"/>
          <a:stretch/>
        </p:blipFill>
        <p:spPr>
          <a:xfrm>
            <a:off x="5652120" y="3645023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487545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Clasificación Funcional del Gasto agrupa los gastos según los propósitos u objetivos </a:t>
            </a:r>
            <a:r>
              <a:rPr lang="es-MX" sz="1800" b="1" dirty="0" smtClean="0">
                <a:solidFill>
                  <a:schemeClr val="tx1"/>
                </a:solidFill>
              </a:rPr>
              <a:t>socioeconómicos que persigue el municipio.</a:t>
            </a:r>
            <a:r>
              <a:rPr lang="es-MX" sz="1800" b="1" dirty="0">
                <a:solidFill>
                  <a:schemeClr val="tx1"/>
                </a:solidFill>
              </a:rPr>
              <a:t> </a:t>
            </a:r>
            <a:r>
              <a:rPr lang="es-MX" sz="1800" b="1" dirty="0" smtClean="0">
                <a:solidFill>
                  <a:schemeClr val="tx1"/>
                </a:solidFill>
              </a:rPr>
              <a:t>Presenta </a:t>
            </a:r>
            <a:r>
              <a:rPr lang="es-MX" sz="1800" b="1" dirty="0">
                <a:solidFill>
                  <a:schemeClr val="tx1"/>
                </a:solidFill>
              </a:rPr>
              <a:t>el gasto público según la naturaleza de los servicios gubernamentales brindados a la población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</a:t>
            </a:r>
            <a:r>
              <a:rPr lang="es-MX" sz="1800" b="1" dirty="0" smtClean="0">
                <a:solidFill>
                  <a:schemeClr val="tx1"/>
                </a:solidFill>
              </a:rPr>
              <a:t>social, desarrollo </a:t>
            </a:r>
            <a:r>
              <a:rPr lang="es-MX" sz="1800" b="1" dirty="0">
                <a:solidFill>
                  <a:schemeClr val="tx1"/>
                </a:solidFill>
              </a:rPr>
              <a:t>económico y otras no clasificadas; permitiendo determinar los objetivos generales de las </a:t>
            </a:r>
            <a:r>
              <a:rPr lang="es-MX" sz="1800" b="1" dirty="0" smtClean="0">
                <a:solidFill>
                  <a:schemeClr val="tx1"/>
                </a:solidFill>
              </a:rPr>
              <a:t>políticas públicas </a:t>
            </a:r>
            <a:r>
              <a:rPr lang="es-MX" sz="1800" b="1" dirty="0">
                <a:solidFill>
                  <a:schemeClr val="tx1"/>
                </a:solidFill>
              </a:rPr>
              <a:t>y los recursos financieros que se asignan para alcanzar éstos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  <a:endParaRPr lang="es-MX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1603644"/>
              </p:ext>
            </p:extLst>
          </p:nvPr>
        </p:nvGraphicFramePr>
        <p:xfrm>
          <a:off x="1115616" y="4509120"/>
          <a:ext cx="4266332" cy="15121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05832"/>
                <a:gridCol w="1460500"/>
              </a:tblGrid>
              <a:tr h="44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CLASIFICACIÓN FUNCIONAL DEL GASTO (FINALIDAD)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GOBIERNO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$51,180,111.97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ECONÓMICO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</a:rPr>
                        <a:t>OTRAS CLASIFICADAS EN FUNCIONES ANTERIORES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$51,180,111.97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xmlns="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pic>
        <p:nvPicPr>
          <p:cNvPr id="4097" name="Picture 1" descr="C:\Users\luis.flores\Pictures\estructura_organizacio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73624"/>
            <a:ext cx="450392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3376156"/>
            <a:ext cx="2592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</p:spTree>
    <p:extLst>
      <p:ext uri="{BB962C8B-B14F-4D97-AF65-F5344CB8AC3E}">
        <p14:creationId xmlns:p14="http://schemas.microsoft.com/office/powerpoint/2010/main" xmlns="" val="19007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0869185"/>
              </p:ext>
            </p:extLst>
          </p:nvPr>
        </p:nvGraphicFramePr>
        <p:xfrm>
          <a:off x="1428728" y="285728"/>
          <a:ext cx="6296417" cy="617563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620863"/>
                <a:gridCol w="1675554"/>
              </a:tblGrid>
              <a:tr h="4441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ÓRGANO</a:t>
                      </a:r>
                      <a:r>
                        <a:rPr lang="es-MX" sz="12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EJECUTIVO MUNICIPAL</a:t>
                      </a: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(CA)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</a:tr>
              <a:tr h="1997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01-PRESIDENCIA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$9,940,831.47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02-CABILDO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$4,710,000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03-CONTRALORIA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$601,000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05-SEGURIDAD PUBLICA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$7,155,420.37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08-ECOLOGIA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$2,935,500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09-OBRAS PUBLICAS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$9,008,872.56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10-DESARROLLO RURAL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$699,587.6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12-SECRETARIA DEL AYUNTAMIENTO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$2,520,000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13-DESARROLLO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14-TESORERIA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$2,402,500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21-PENSIONADOS Y JUBILADOS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19-D.I.F.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$1,766,500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25-ADMINISTRACION DE JUSTICIA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26-DEPORTES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$534,000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27-TURISMO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$395,000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30-FONDO FORTALECIMIENTO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32-COMUNICACION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35-ATENCION CIUDADANA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$742,500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36-CATASTRO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38-UNIDAD DE SACRIFICIO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39-CENTRO DE REHABILITACION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40-FOMENTO ECONOMICO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41-DIRECCION DE EDUCACION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$1,256,000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42-INFRAESTRUCTURA </a:t>
                      </a:r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MUNICIPAL</a:t>
                      </a:r>
                    </a:p>
                    <a:p>
                      <a:pPr algn="l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43-</a:t>
                      </a:r>
                      <a:r>
                        <a:rPr lang="es-MX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SALUD</a:t>
                      </a:r>
                    </a:p>
                    <a:p>
                      <a:pPr algn="l" rtl="0" fontAlgn="ctr"/>
                      <a:r>
                        <a:rPr lang="es-MX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44- SINDICATURA</a:t>
                      </a:r>
                    </a:p>
                    <a:p>
                      <a:pPr algn="l" rtl="0" fontAlgn="ctr"/>
                      <a:r>
                        <a:rPr lang="es-MX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45-SRIA. TECNICA</a:t>
                      </a:r>
                    </a:p>
                    <a:p>
                      <a:pPr algn="l" rtl="0" fontAlgn="ctr"/>
                      <a:r>
                        <a:rPr lang="es-MX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46-ALUMBRADO PUBLIC</a:t>
                      </a:r>
                    </a:p>
                    <a:p>
                      <a:pPr algn="l" rtl="0" fontAlgn="ctr"/>
                      <a:r>
                        <a:rPr lang="es-MX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47-PROTECCION CIVIL</a:t>
                      </a:r>
                    </a:p>
                    <a:p>
                      <a:pPr algn="l" rtl="0" fontAlgn="ctr"/>
                      <a:r>
                        <a:rPr lang="es-MX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48- INSTANCIA DE LA MUJER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</a:p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897,800</a:t>
                      </a:r>
                    </a:p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511,600</a:t>
                      </a:r>
                    </a:p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260,000</a:t>
                      </a:r>
                    </a:p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3,816,000</a:t>
                      </a:r>
                    </a:p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559,000</a:t>
                      </a:r>
                    </a:p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468,000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221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$51,180,111.97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86" y="-1"/>
            <a:ext cx="1669993" cy="1669993"/>
          </a:xfrm>
          <a:prstGeom prst="rect">
            <a:avLst/>
          </a:prstGeom>
        </p:spPr>
      </p:pic>
      <p:pic>
        <p:nvPicPr>
          <p:cNvPr id="5" name="Picture 4" descr="http://www.ctm-media.com/openads/adimage.php?filename=man-with-dollar-sign-02_2.png&amp;contenttype=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7838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37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15062</TotalTime>
  <Words>1223</Words>
  <Application>Microsoft Office PowerPoint</Application>
  <PresentationFormat>Presentación en pantalla (4:3)</PresentationFormat>
  <Paragraphs>194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ING. MIGUEL</cp:lastModifiedBy>
  <cp:revision>207</cp:revision>
  <dcterms:created xsi:type="dcterms:W3CDTF">2014-07-21T19:40:48Z</dcterms:created>
  <dcterms:modified xsi:type="dcterms:W3CDTF">2017-03-22T17:03:29Z</dcterms:modified>
</cp:coreProperties>
</file>