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15" r:id="rId1"/>
  </p:sldMasterIdLst>
  <p:sldIdLst>
    <p:sldId id="256" r:id="rId2"/>
    <p:sldId id="258" r:id="rId3"/>
    <p:sldId id="257" r:id="rId4"/>
    <p:sldId id="259" r:id="rId5"/>
    <p:sldId id="260" r:id="rId6"/>
    <p:sldId id="267" r:id="rId7"/>
    <p:sldId id="261" r:id="rId8"/>
    <p:sldId id="262" r:id="rId9"/>
    <p:sldId id="263" r:id="rId10"/>
    <p:sldId id="264" r:id="rId11"/>
    <p:sldId id="265" r:id="rId12"/>
    <p:sldId id="266" r:id="rId13"/>
    <p:sldId id="269" r:id="rId14"/>
    <p:sldId id="270" r:id="rId15"/>
    <p:sldId id="268" r:id="rId16"/>
    <p:sldId id="271" r:id="rId17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FF4F25"/>
    <a:srgbClr val="FF3E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92" d="100"/>
          <a:sy n="92" d="100"/>
        </p:scale>
        <p:origin x="90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D85802-36E5-4D6D-9A75-03C368531628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</dgm:pt>
    <dgm:pt modelId="{D251E745-45BB-4B20-88FA-922CBA531483}">
      <dgm:prSet phldrT="[Texto]"/>
      <dgm:spPr>
        <a:solidFill>
          <a:srgbClr val="92D050"/>
        </a:solidFill>
      </dgm:spPr>
      <dgm:t>
        <a:bodyPr/>
        <a:lstStyle/>
        <a:p>
          <a:r>
            <a:rPr lang="es-MX" dirty="0" smtClean="0">
              <a:solidFill>
                <a:schemeClr val="tx1"/>
              </a:solidFill>
            </a:rPr>
            <a:t>Tesorero Municipal $109,015.00 mensuales</a:t>
          </a:r>
          <a:endParaRPr lang="es-MX" dirty="0">
            <a:solidFill>
              <a:schemeClr val="tx1"/>
            </a:solidFill>
          </a:endParaRPr>
        </a:p>
      </dgm:t>
    </dgm:pt>
    <dgm:pt modelId="{ED83C9E7-D926-4342-9DF3-53B5AA0321E4}" type="parTrans" cxnId="{1DBA60F6-453B-41C0-A306-DE4768900002}">
      <dgm:prSet/>
      <dgm:spPr/>
      <dgm:t>
        <a:bodyPr/>
        <a:lstStyle/>
        <a:p>
          <a:endParaRPr lang="es-MX"/>
        </a:p>
      </dgm:t>
    </dgm:pt>
    <dgm:pt modelId="{656471E2-4771-4F1A-A2C8-3629733992E1}" type="sibTrans" cxnId="{1DBA60F6-453B-41C0-A306-DE4768900002}">
      <dgm:prSet/>
      <dgm:spPr/>
      <dgm:t>
        <a:bodyPr/>
        <a:lstStyle/>
        <a:p>
          <a:endParaRPr lang="es-MX"/>
        </a:p>
      </dgm:t>
    </dgm:pt>
    <dgm:pt modelId="{48A936D6-BC93-43FB-9C94-D912501BAD58}">
      <dgm:prSet phldrT="[Texto]"/>
      <dgm:spPr>
        <a:solidFill>
          <a:srgbClr val="92D050"/>
        </a:solidFill>
      </dgm:spPr>
      <dgm:t>
        <a:bodyPr/>
        <a:lstStyle/>
        <a:p>
          <a:r>
            <a:rPr lang="es-MX" dirty="0" smtClean="0">
              <a:solidFill>
                <a:schemeClr val="tx1"/>
              </a:solidFill>
            </a:rPr>
            <a:t>Contralor Municipal $109,015.00 mensuales</a:t>
          </a:r>
          <a:endParaRPr lang="es-MX" dirty="0">
            <a:solidFill>
              <a:schemeClr val="tx1"/>
            </a:solidFill>
          </a:endParaRPr>
        </a:p>
      </dgm:t>
    </dgm:pt>
    <dgm:pt modelId="{14074A6D-4C57-4591-81A1-3367F31D6034}" type="parTrans" cxnId="{3FB44043-6B8C-4E99-ABAA-A2DC5ED3EB44}">
      <dgm:prSet/>
      <dgm:spPr/>
      <dgm:t>
        <a:bodyPr/>
        <a:lstStyle/>
        <a:p>
          <a:endParaRPr lang="es-MX"/>
        </a:p>
      </dgm:t>
    </dgm:pt>
    <dgm:pt modelId="{C9243F52-5193-4BB4-AAB0-267F334B3905}" type="sibTrans" cxnId="{3FB44043-6B8C-4E99-ABAA-A2DC5ED3EB44}">
      <dgm:prSet/>
      <dgm:spPr/>
      <dgm:t>
        <a:bodyPr/>
        <a:lstStyle/>
        <a:p>
          <a:endParaRPr lang="es-MX"/>
        </a:p>
      </dgm:t>
    </dgm:pt>
    <dgm:pt modelId="{5E40E989-DB8B-474F-A7AD-3F0519D9E3F5}">
      <dgm:prSet phldrT="[Texto]"/>
      <dgm:spPr>
        <a:solidFill>
          <a:srgbClr val="92D050"/>
        </a:solidFill>
      </dgm:spPr>
      <dgm:t>
        <a:bodyPr/>
        <a:lstStyle/>
        <a:p>
          <a:r>
            <a:rPr lang="es-MX" dirty="0" smtClean="0">
              <a:solidFill>
                <a:schemeClr val="tx1"/>
              </a:solidFill>
            </a:rPr>
            <a:t>Presidente Municipal $133,015.00 mensuales</a:t>
          </a:r>
          <a:endParaRPr lang="es-MX" dirty="0">
            <a:solidFill>
              <a:schemeClr val="tx1"/>
            </a:solidFill>
          </a:endParaRPr>
        </a:p>
      </dgm:t>
    </dgm:pt>
    <dgm:pt modelId="{26923109-9072-4453-A772-A99DC21DD845}" type="parTrans" cxnId="{D6E102CA-F779-4B22-ADAB-16803306F928}">
      <dgm:prSet/>
      <dgm:spPr/>
      <dgm:t>
        <a:bodyPr/>
        <a:lstStyle/>
        <a:p>
          <a:endParaRPr lang="es-MX"/>
        </a:p>
      </dgm:t>
    </dgm:pt>
    <dgm:pt modelId="{5C293D2A-1531-44C7-8B17-AC53FA67E827}" type="sibTrans" cxnId="{D6E102CA-F779-4B22-ADAB-16803306F928}">
      <dgm:prSet/>
      <dgm:spPr/>
      <dgm:t>
        <a:bodyPr/>
        <a:lstStyle/>
        <a:p>
          <a:endParaRPr lang="es-MX"/>
        </a:p>
      </dgm:t>
    </dgm:pt>
    <dgm:pt modelId="{9F175C6A-5AA9-4388-A89A-BF1916A60BF3}" type="pres">
      <dgm:prSet presAssocID="{13D85802-36E5-4D6D-9A75-03C368531628}" presName="compositeShape" presStyleCnt="0">
        <dgm:presLayoutVars>
          <dgm:chMax val="7"/>
          <dgm:dir/>
          <dgm:resizeHandles val="exact"/>
        </dgm:presLayoutVars>
      </dgm:prSet>
      <dgm:spPr/>
    </dgm:pt>
    <dgm:pt modelId="{1F88A700-45C7-42A3-AC04-D24EE49ED0EB}" type="pres">
      <dgm:prSet presAssocID="{13D85802-36E5-4D6D-9A75-03C368531628}" presName="wedge1" presStyleLbl="node1" presStyleIdx="0" presStyleCnt="3" custLinFactNeighborX="-5311" custLinFactNeighborY="2973"/>
      <dgm:spPr/>
      <dgm:t>
        <a:bodyPr/>
        <a:lstStyle/>
        <a:p>
          <a:endParaRPr lang="es-MX"/>
        </a:p>
      </dgm:t>
    </dgm:pt>
    <dgm:pt modelId="{CA237DAD-499D-449C-AF84-9B14C8831189}" type="pres">
      <dgm:prSet presAssocID="{13D85802-36E5-4D6D-9A75-03C368531628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9A7B5CB-2A14-42DF-9848-94AD0FAC38A5}" type="pres">
      <dgm:prSet presAssocID="{13D85802-36E5-4D6D-9A75-03C368531628}" presName="wedge2" presStyleLbl="node1" presStyleIdx="1" presStyleCnt="3"/>
      <dgm:spPr/>
      <dgm:t>
        <a:bodyPr/>
        <a:lstStyle/>
        <a:p>
          <a:endParaRPr lang="es-MX"/>
        </a:p>
      </dgm:t>
    </dgm:pt>
    <dgm:pt modelId="{5641DAF8-AE6D-46DA-BA14-DD07BD43907C}" type="pres">
      <dgm:prSet presAssocID="{13D85802-36E5-4D6D-9A75-03C368531628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B4A76BF-464E-409E-B8EF-4C75616C88A8}" type="pres">
      <dgm:prSet presAssocID="{13D85802-36E5-4D6D-9A75-03C368531628}" presName="wedge3" presStyleLbl="node1" presStyleIdx="2" presStyleCnt="3"/>
      <dgm:spPr/>
      <dgm:t>
        <a:bodyPr/>
        <a:lstStyle/>
        <a:p>
          <a:endParaRPr lang="es-MX"/>
        </a:p>
      </dgm:t>
    </dgm:pt>
    <dgm:pt modelId="{F9057840-C70F-4000-AC85-725A2D8A6EA3}" type="pres">
      <dgm:prSet presAssocID="{13D85802-36E5-4D6D-9A75-03C368531628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D6E102CA-F779-4B22-ADAB-16803306F928}" srcId="{13D85802-36E5-4D6D-9A75-03C368531628}" destId="{5E40E989-DB8B-474F-A7AD-3F0519D9E3F5}" srcOrd="2" destOrd="0" parTransId="{26923109-9072-4453-A772-A99DC21DD845}" sibTransId="{5C293D2A-1531-44C7-8B17-AC53FA67E827}"/>
    <dgm:cxn modelId="{9B18EFA9-8237-4C74-BD73-6015912F5AAE}" type="presOf" srcId="{48A936D6-BC93-43FB-9C94-D912501BAD58}" destId="{E9A7B5CB-2A14-42DF-9848-94AD0FAC38A5}" srcOrd="0" destOrd="0" presId="urn:microsoft.com/office/officeart/2005/8/layout/chart3"/>
    <dgm:cxn modelId="{1DBA60F6-453B-41C0-A306-DE4768900002}" srcId="{13D85802-36E5-4D6D-9A75-03C368531628}" destId="{D251E745-45BB-4B20-88FA-922CBA531483}" srcOrd="0" destOrd="0" parTransId="{ED83C9E7-D926-4342-9DF3-53B5AA0321E4}" sibTransId="{656471E2-4771-4F1A-A2C8-3629733992E1}"/>
    <dgm:cxn modelId="{45B6B886-0785-4585-AB7C-FF3A7990BE65}" type="presOf" srcId="{5E40E989-DB8B-474F-A7AD-3F0519D9E3F5}" destId="{F9057840-C70F-4000-AC85-725A2D8A6EA3}" srcOrd="1" destOrd="0" presId="urn:microsoft.com/office/officeart/2005/8/layout/chart3"/>
    <dgm:cxn modelId="{4A6AB954-9892-482C-B18D-5E902E5C8706}" type="presOf" srcId="{13D85802-36E5-4D6D-9A75-03C368531628}" destId="{9F175C6A-5AA9-4388-A89A-BF1916A60BF3}" srcOrd="0" destOrd="0" presId="urn:microsoft.com/office/officeart/2005/8/layout/chart3"/>
    <dgm:cxn modelId="{B523828F-81FE-41A9-9E0C-267997155600}" type="presOf" srcId="{D251E745-45BB-4B20-88FA-922CBA531483}" destId="{1F88A700-45C7-42A3-AC04-D24EE49ED0EB}" srcOrd="0" destOrd="0" presId="urn:microsoft.com/office/officeart/2005/8/layout/chart3"/>
    <dgm:cxn modelId="{98D4A7FE-B759-41B4-9CDA-069A51C8F662}" type="presOf" srcId="{48A936D6-BC93-43FB-9C94-D912501BAD58}" destId="{5641DAF8-AE6D-46DA-BA14-DD07BD43907C}" srcOrd="1" destOrd="0" presId="urn:microsoft.com/office/officeart/2005/8/layout/chart3"/>
    <dgm:cxn modelId="{1FD05F7C-5C64-4CCB-96C7-DC054564426F}" type="presOf" srcId="{D251E745-45BB-4B20-88FA-922CBA531483}" destId="{CA237DAD-499D-449C-AF84-9B14C8831189}" srcOrd="1" destOrd="0" presId="urn:microsoft.com/office/officeart/2005/8/layout/chart3"/>
    <dgm:cxn modelId="{9856DCFC-AD37-4BC3-A3A0-420B9BD9C3A4}" type="presOf" srcId="{5E40E989-DB8B-474F-A7AD-3F0519D9E3F5}" destId="{5B4A76BF-464E-409E-B8EF-4C75616C88A8}" srcOrd="0" destOrd="0" presId="urn:microsoft.com/office/officeart/2005/8/layout/chart3"/>
    <dgm:cxn modelId="{3FB44043-6B8C-4E99-ABAA-A2DC5ED3EB44}" srcId="{13D85802-36E5-4D6D-9A75-03C368531628}" destId="{48A936D6-BC93-43FB-9C94-D912501BAD58}" srcOrd="1" destOrd="0" parTransId="{14074A6D-4C57-4591-81A1-3367F31D6034}" sibTransId="{C9243F52-5193-4BB4-AAB0-267F334B3905}"/>
    <dgm:cxn modelId="{8285CDEB-3668-42F6-8983-D89C6ABBF672}" type="presParOf" srcId="{9F175C6A-5AA9-4388-A89A-BF1916A60BF3}" destId="{1F88A700-45C7-42A3-AC04-D24EE49ED0EB}" srcOrd="0" destOrd="0" presId="urn:microsoft.com/office/officeart/2005/8/layout/chart3"/>
    <dgm:cxn modelId="{90CB79B7-46E7-4C3B-8439-9835AF6E7AC1}" type="presParOf" srcId="{9F175C6A-5AA9-4388-A89A-BF1916A60BF3}" destId="{CA237DAD-499D-449C-AF84-9B14C8831189}" srcOrd="1" destOrd="0" presId="urn:microsoft.com/office/officeart/2005/8/layout/chart3"/>
    <dgm:cxn modelId="{DDA09D51-6942-4585-AF4A-7C156B2982F9}" type="presParOf" srcId="{9F175C6A-5AA9-4388-A89A-BF1916A60BF3}" destId="{E9A7B5CB-2A14-42DF-9848-94AD0FAC38A5}" srcOrd="2" destOrd="0" presId="urn:microsoft.com/office/officeart/2005/8/layout/chart3"/>
    <dgm:cxn modelId="{FF5D1061-5353-48F0-B0E3-3E9F57C6DFE2}" type="presParOf" srcId="{9F175C6A-5AA9-4388-A89A-BF1916A60BF3}" destId="{5641DAF8-AE6D-46DA-BA14-DD07BD43907C}" srcOrd="3" destOrd="0" presId="urn:microsoft.com/office/officeart/2005/8/layout/chart3"/>
    <dgm:cxn modelId="{7CB07485-A5B8-44C5-B065-5D8803061AAC}" type="presParOf" srcId="{9F175C6A-5AA9-4388-A89A-BF1916A60BF3}" destId="{5B4A76BF-464E-409E-B8EF-4C75616C88A8}" srcOrd="4" destOrd="0" presId="urn:microsoft.com/office/officeart/2005/8/layout/chart3"/>
    <dgm:cxn modelId="{F2E3C2BD-46B3-4C53-A8E4-804C01D89E6B}" type="presParOf" srcId="{9F175C6A-5AA9-4388-A89A-BF1916A60BF3}" destId="{F9057840-C70F-4000-AC85-725A2D8A6EA3}" srcOrd="5" destOrd="0" presId="urn:microsoft.com/office/officeart/2005/8/layout/chart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CCBD0B-7574-45BA-8DF8-265C0C6461A4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E19F830D-65E9-4FE2-9A00-C35352F44BCC}">
      <dgm:prSet phldrT="[Texto]" custT="1"/>
      <dgm:spPr/>
      <dgm:t>
        <a:bodyPr/>
        <a:lstStyle/>
        <a:p>
          <a:r>
            <a:rPr lang="es-MX" sz="1400" b="1" dirty="0" smtClean="0"/>
            <a:t>Fortaleciendo las estructuras orgánicas y funcionales de las instituciones públicas.</a:t>
          </a:r>
          <a:endParaRPr lang="es-MX" sz="1400" dirty="0"/>
        </a:p>
      </dgm:t>
    </dgm:pt>
    <dgm:pt modelId="{D9B48EA5-72B2-426B-BDD5-F8052F73A13F}" type="parTrans" cxnId="{B3034AC3-74CF-4CF8-89D5-96701A4D0529}">
      <dgm:prSet/>
      <dgm:spPr/>
      <dgm:t>
        <a:bodyPr/>
        <a:lstStyle/>
        <a:p>
          <a:endParaRPr lang="es-MX" sz="1400"/>
        </a:p>
      </dgm:t>
    </dgm:pt>
    <dgm:pt modelId="{DFED068F-7ADE-48CF-BD28-65FCE2708383}" type="sibTrans" cxnId="{B3034AC3-74CF-4CF8-89D5-96701A4D0529}">
      <dgm:prSet/>
      <dgm:spPr/>
      <dgm:t>
        <a:bodyPr/>
        <a:lstStyle/>
        <a:p>
          <a:endParaRPr lang="es-MX" sz="1400"/>
        </a:p>
      </dgm:t>
    </dgm:pt>
    <dgm:pt modelId="{06F516CE-820D-4319-A29E-AD422E3CE2AA}">
      <dgm:prSet phldrT="[Texto]" custT="1"/>
      <dgm:spPr/>
      <dgm:t>
        <a:bodyPr/>
        <a:lstStyle/>
        <a:p>
          <a:r>
            <a:rPr lang="es-MX" sz="1400" b="1" dirty="0" smtClean="0"/>
            <a:t>-Regulando el ciclo presupuestarios con base en los principios de eficiencia, transparencia y honradez.</a:t>
          </a:r>
          <a:endParaRPr lang="es-MX" sz="1400" dirty="0"/>
        </a:p>
      </dgm:t>
    </dgm:pt>
    <dgm:pt modelId="{84A7E839-65C9-4C53-9F43-1873E1BF24DA}" type="parTrans" cxnId="{ABE7D613-9887-4CAA-8742-7D4212F444E4}">
      <dgm:prSet/>
      <dgm:spPr/>
      <dgm:t>
        <a:bodyPr/>
        <a:lstStyle/>
        <a:p>
          <a:endParaRPr lang="es-MX" sz="1400"/>
        </a:p>
      </dgm:t>
    </dgm:pt>
    <dgm:pt modelId="{B8627061-3278-47AC-9B01-928292F1F6FB}" type="sibTrans" cxnId="{ABE7D613-9887-4CAA-8742-7D4212F444E4}">
      <dgm:prSet/>
      <dgm:spPr/>
      <dgm:t>
        <a:bodyPr/>
        <a:lstStyle/>
        <a:p>
          <a:endParaRPr lang="es-MX" sz="1400"/>
        </a:p>
      </dgm:t>
    </dgm:pt>
    <dgm:pt modelId="{58B27011-2C79-490F-9959-2DB59261CB2F}">
      <dgm:prSet phldrT="[Texto]" custT="1"/>
      <dgm:spPr/>
      <dgm:t>
        <a:bodyPr/>
        <a:lstStyle/>
        <a:p>
          <a:r>
            <a:rPr lang="es-MX" sz="1400" b="1" dirty="0" smtClean="0"/>
            <a:t> Fortaleciendo el Presupuesto basado en Resultados con la finalidad de orientar las acciones gubernamentales hacía la generación del valor público.</a:t>
          </a:r>
          <a:endParaRPr lang="es-MX" sz="1400" dirty="0"/>
        </a:p>
      </dgm:t>
    </dgm:pt>
    <dgm:pt modelId="{647A8DD6-FF55-4760-8FC4-3726415B804E}" type="parTrans" cxnId="{FFD303F0-1021-4247-A674-A127795C1BFE}">
      <dgm:prSet/>
      <dgm:spPr/>
      <dgm:t>
        <a:bodyPr/>
        <a:lstStyle/>
        <a:p>
          <a:endParaRPr lang="es-MX" sz="1400"/>
        </a:p>
      </dgm:t>
    </dgm:pt>
    <dgm:pt modelId="{87B73E03-58DC-451A-B717-5FC7E9914CD9}" type="sibTrans" cxnId="{FFD303F0-1021-4247-A674-A127795C1BFE}">
      <dgm:prSet/>
      <dgm:spPr/>
      <dgm:t>
        <a:bodyPr/>
        <a:lstStyle/>
        <a:p>
          <a:endParaRPr lang="es-MX" sz="1400"/>
        </a:p>
      </dgm:t>
    </dgm:pt>
    <dgm:pt modelId="{2EDFEB39-E51D-4FDF-B3E2-66C988A16F2F}" type="pres">
      <dgm:prSet presAssocID="{ECCCBD0B-7574-45BA-8DF8-265C0C6461A4}" presName="compositeShape" presStyleCnt="0">
        <dgm:presLayoutVars>
          <dgm:chMax val="7"/>
          <dgm:dir/>
          <dgm:resizeHandles val="exact"/>
        </dgm:presLayoutVars>
      </dgm:prSet>
      <dgm:spPr/>
    </dgm:pt>
    <dgm:pt modelId="{78528D56-3E42-4A6B-9288-CFACDC5B8419}" type="pres">
      <dgm:prSet presAssocID="{ECCCBD0B-7574-45BA-8DF8-265C0C6461A4}" presName="wedge1" presStyleLbl="node1" presStyleIdx="0" presStyleCnt="3"/>
      <dgm:spPr/>
      <dgm:t>
        <a:bodyPr/>
        <a:lstStyle/>
        <a:p>
          <a:endParaRPr lang="es-MX"/>
        </a:p>
      </dgm:t>
    </dgm:pt>
    <dgm:pt modelId="{A29038A3-F0D3-4800-9AE8-C8164AA6C4A4}" type="pres">
      <dgm:prSet presAssocID="{ECCCBD0B-7574-45BA-8DF8-265C0C6461A4}" presName="dummy1a" presStyleCnt="0"/>
      <dgm:spPr/>
    </dgm:pt>
    <dgm:pt modelId="{87155921-816B-4F5E-8127-3460A716F842}" type="pres">
      <dgm:prSet presAssocID="{ECCCBD0B-7574-45BA-8DF8-265C0C6461A4}" presName="dummy1b" presStyleCnt="0"/>
      <dgm:spPr/>
    </dgm:pt>
    <dgm:pt modelId="{4675AC5B-A905-4D79-A0C5-327D1C4EED34}" type="pres">
      <dgm:prSet presAssocID="{ECCCBD0B-7574-45BA-8DF8-265C0C6461A4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2690AB6-EB7B-487C-87C3-4C698DAFCA79}" type="pres">
      <dgm:prSet presAssocID="{ECCCBD0B-7574-45BA-8DF8-265C0C6461A4}" presName="wedge2" presStyleLbl="node1" presStyleIdx="1" presStyleCnt="3"/>
      <dgm:spPr/>
      <dgm:t>
        <a:bodyPr/>
        <a:lstStyle/>
        <a:p>
          <a:endParaRPr lang="es-MX"/>
        </a:p>
      </dgm:t>
    </dgm:pt>
    <dgm:pt modelId="{47031C6C-32F1-435A-88F9-7417000F2F9D}" type="pres">
      <dgm:prSet presAssocID="{ECCCBD0B-7574-45BA-8DF8-265C0C6461A4}" presName="dummy2a" presStyleCnt="0"/>
      <dgm:spPr/>
    </dgm:pt>
    <dgm:pt modelId="{0000A4ED-1A84-48F8-BF97-2F3CB9C6BD6F}" type="pres">
      <dgm:prSet presAssocID="{ECCCBD0B-7574-45BA-8DF8-265C0C6461A4}" presName="dummy2b" presStyleCnt="0"/>
      <dgm:spPr/>
    </dgm:pt>
    <dgm:pt modelId="{779ACD5F-7D9A-40E1-AE71-9803F023DFBD}" type="pres">
      <dgm:prSet presAssocID="{ECCCBD0B-7574-45BA-8DF8-265C0C6461A4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BF6BA63-2240-4886-9519-36EEFFC728AF}" type="pres">
      <dgm:prSet presAssocID="{ECCCBD0B-7574-45BA-8DF8-265C0C6461A4}" presName="wedge3" presStyleLbl="node1" presStyleIdx="2" presStyleCnt="3" custScaleX="109005" custScaleY="105045"/>
      <dgm:spPr/>
      <dgm:t>
        <a:bodyPr/>
        <a:lstStyle/>
        <a:p>
          <a:endParaRPr lang="es-MX"/>
        </a:p>
      </dgm:t>
    </dgm:pt>
    <dgm:pt modelId="{0AA9289C-5371-4BD8-B4E8-156769A2E7EA}" type="pres">
      <dgm:prSet presAssocID="{ECCCBD0B-7574-45BA-8DF8-265C0C6461A4}" presName="dummy3a" presStyleCnt="0"/>
      <dgm:spPr/>
    </dgm:pt>
    <dgm:pt modelId="{4B733432-A46F-42C6-A67E-854E4E18DA6E}" type="pres">
      <dgm:prSet presAssocID="{ECCCBD0B-7574-45BA-8DF8-265C0C6461A4}" presName="dummy3b" presStyleCnt="0"/>
      <dgm:spPr/>
    </dgm:pt>
    <dgm:pt modelId="{61E9CC09-EE9E-4A44-91A0-64D81E5470AE}" type="pres">
      <dgm:prSet presAssocID="{ECCCBD0B-7574-45BA-8DF8-265C0C6461A4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D0BB206-B87C-4ADE-AD56-C1237689E913}" type="pres">
      <dgm:prSet presAssocID="{DFED068F-7ADE-48CF-BD28-65FCE2708383}" presName="arrowWedge1" presStyleLbl="fgSibTrans2D1" presStyleIdx="0" presStyleCnt="3"/>
      <dgm:spPr/>
    </dgm:pt>
    <dgm:pt modelId="{D03E3399-0684-450A-9E78-C2C843963D59}" type="pres">
      <dgm:prSet presAssocID="{B8627061-3278-47AC-9B01-928292F1F6FB}" presName="arrowWedge2" presStyleLbl="fgSibTrans2D1" presStyleIdx="1" presStyleCnt="3"/>
      <dgm:spPr/>
    </dgm:pt>
    <dgm:pt modelId="{103C101B-06F1-4419-ACAD-4DFECD3B98D3}" type="pres">
      <dgm:prSet presAssocID="{87B73E03-58DC-451A-B717-5FC7E9914CD9}" presName="arrowWedge3" presStyleLbl="fgSibTrans2D1" presStyleIdx="2" presStyleCnt="3"/>
      <dgm:spPr/>
    </dgm:pt>
  </dgm:ptLst>
  <dgm:cxnLst>
    <dgm:cxn modelId="{D03394D0-9729-4CA5-846B-8D2F20038264}" type="presOf" srcId="{ECCCBD0B-7574-45BA-8DF8-265C0C6461A4}" destId="{2EDFEB39-E51D-4FDF-B3E2-66C988A16F2F}" srcOrd="0" destOrd="0" presId="urn:microsoft.com/office/officeart/2005/8/layout/cycle8"/>
    <dgm:cxn modelId="{B3034AC3-74CF-4CF8-89D5-96701A4D0529}" srcId="{ECCCBD0B-7574-45BA-8DF8-265C0C6461A4}" destId="{E19F830D-65E9-4FE2-9A00-C35352F44BCC}" srcOrd="0" destOrd="0" parTransId="{D9B48EA5-72B2-426B-BDD5-F8052F73A13F}" sibTransId="{DFED068F-7ADE-48CF-BD28-65FCE2708383}"/>
    <dgm:cxn modelId="{42A98579-926E-4E17-AB0F-6F26D1FB9BAA}" type="presOf" srcId="{58B27011-2C79-490F-9959-2DB59261CB2F}" destId="{4BF6BA63-2240-4886-9519-36EEFFC728AF}" srcOrd="0" destOrd="0" presId="urn:microsoft.com/office/officeart/2005/8/layout/cycle8"/>
    <dgm:cxn modelId="{ABE7D613-9887-4CAA-8742-7D4212F444E4}" srcId="{ECCCBD0B-7574-45BA-8DF8-265C0C6461A4}" destId="{06F516CE-820D-4319-A29E-AD422E3CE2AA}" srcOrd="1" destOrd="0" parTransId="{84A7E839-65C9-4C53-9F43-1873E1BF24DA}" sibTransId="{B8627061-3278-47AC-9B01-928292F1F6FB}"/>
    <dgm:cxn modelId="{634F2C69-334D-418E-8294-8C93407B2269}" type="presOf" srcId="{58B27011-2C79-490F-9959-2DB59261CB2F}" destId="{61E9CC09-EE9E-4A44-91A0-64D81E5470AE}" srcOrd="1" destOrd="0" presId="urn:microsoft.com/office/officeart/2005/8/layout/cycle8"/>
    <dgm:cxn modelId="{DAB740D2-BF32-4242-BF47-C6880A28651C}" type="presOf" srcId="{E19F830D-65E9-4FE2-9A00-C35352F44BCC}" destId="{4675AC5B-A905-4D79-A0C5-327D1C4EED34}" srcOrd="1" destOrd="0" presId="urn:microsoft.com/office/officeart/2005/8/layout/cycle8"/>
    <dgm:cxn modelId="{FFD303F0-1021-4247-A674-A127795C1BFE}" srcId="{ECCCBD0B-7574-45BA-8DF8-265C0C6461A4}" destId="{58B27011-2C79-490F-9959-2DB59261CB2F}" srcOrd="2" destOrd="0" parTransId="{647A8DD6-FF55-4760-8FC4-3726415B804E}" sibTransId="{87B73E03-58DC-451A-B717-5FC7E9914CD9}"/>
    <dgm:cxn modelId="{ADF08C82-93B9-401D-BA84-60E4D64308F8}" type="presOf" srcId="{E19F830D-65E9-4FE2-9A00-C35352F44BCC}" destId="{78528D56-3E42-4A6B-9288-CFACDC5B8419}" srcOrd="0" destOrd="0" presId="urn:microsoft.com/office/officeart/2005/8/layout/cycle8"/>
    <dgm:cxn modelId="{F21FE035-58BA-4BAB-8886-BE8D75905A16}" type="presOf" srcId="{06F516CE-820D-4319-A29E-AD422E3CE2AA}" destId="{52690AB6-EB7B-487C-87C3-4C698DAFCA79}" srcOrd="0" destOrd="0" presId="urn:microsoft.com/office/officeart/2005/8/layout/cycle8"/>
    <dgm:cxn modelId="{A26215D1-DC91-4E44-A750-08EFA2E79BB8}" type="presOf" srcId="{06F516CE-820D-4319-A29E-AD422E3CE2AA}" destId="{779ACD5F-7D9A-40E1-AE71-9803F023DFBD}" srcOrd="1" destOrd="0" presId="urn:microsoft.com/office/officeart/2005/8/layout/cycle8"/>
    <dgm:cxn modelId="{BAE84A42-F677-4F91-A88F-66F1B4443544}" type="presParOf" srcId="{2EDFEB39-E51D-4FDF-B3E2-66C988A16F2F}" destId="{78528D56-3E42-4A6B-9288-CFACDC5B8419}" srcOrd="0" destOrd="0" presId="urn:microsoft.com/office/officeart/2005/8/layout/cycle8"/>
    <dgm:cxn modelId="{8B42A70E-51EC-40A2-9A9E-63C381C59E05}" type="presParOf" srcId="{2EDFEB39-E51D-4FDF-B3E2-66C988A16F2F}" destId="{A29038A3-F0D3-4800-9AE8-C8164AA6C4A4}" srcOrd="1" destOrd="0" presId="urn:microsoft.com/office/officeart/2005/8/layout/cycle8"/>
    <dgm:cxn modelId="{2390AC63-D713-4BB6-8190-BF5AA02A9EF3}" type="presParOf" srcId="{2EDFEB39-E51D-4FDF-B3E2-66C988A16F2F}" destId="{87155921-816B-4F5E-8127-3460A716F842}" srcOrd="2" destOrd="0" presId="urn:microsoft.com/office/officeart/2005/8/layout/cycle8"/>
    <dgm:cxn modelId="{49843DFD-79AB-4CAD-98FE-FAD78BD11DD8}" type="presParOf" srcId="{2EDFEB39-E51D-4FDF-B3E2-66C988A16F2F}" destId="{4675AC5B-A905-4D79-A0C5-327D1C4EED34}" srcOrd="3" destOrd="0" presId="urn:microsoft.com/office/officeart/2005/8/layout/cycle8"/>
    <dgm:cxn modelId="{F828C259-0C47-418A-87FB-C9ACFC608776}" type="presParOf" srcId="{2EDFEB39-E51D-4FDF-B3E2-66C988A16F2F}" destId="{52690AB6-EB7B-487C-87C3-4C698DAFCA79}" srcOrd="4" destOrd="0" presId="urn:microsoft.com/office/officeart/2005/8/layout/cycle8"/>
    <dgm:cxn modelId="{BF61061F-F078-4595-B142-121460F2797D}" type="presParOf" srcId="{2EDFEB39-E51D-4FDF-B3E2-66C988A16F2F}" destId="{47031C6C-32F1-435A-88F9-7417000F2F9D}" srcOrd="5" destOrd="0" presId="urn:microsoft.com/office/officeart/2005/8/layout/cycle8"/>
    <dgm:cxn modelId="{B9F8CA5B-80E1-4FE2-B33E-EA8DA5A84FBC}" type="presParOf" srcId="{2EDFEB39-E51D-4FDF-B3E2-66C988A16F2F}" destId="{0000A4ED-1A84-48F8-BF97-2F3CB9C6BD6F}" srcOrd="6" destOrd="0" presId="urn:microsoft.com/office/officeart/2005/8/layout/cycle8"/>
    <dgm:cxn modelId="{CA649AF2-C233-4BFF-BDE1-CFF592512D12}" type="presParOf" srcId="{2EDFEB39-E51D-4FDF-B3E2-66C988A16F2F}" destId="{779ACD5F-7D9A-40E1-AE71-9803F023DFBD}" srcOrd="7" destOrd="0" presId="urn:microsoft.com/office/officeart/2005/8/layout/cycle8"/>
    <dgm:cxn modelId="{06D2FEE4-2D25-48A2-9AE5-85299701139F}" type="presParOf" srcId="{2EDFEB39-E51D-4FDF-B3E2-66C988A16F2F}" destId="{4BF6BA63-2240-4886-9519-36EEFFC728AF}" srcOrd="8" destOrd="0" presId="urn:microsoft.com/office/officeart/2005/8/layout/cycle8"/>
    <dgm:cxn modelId="{6CFAF5B1-06CC-47F2-989F-0751B3272680}" type="presParOf" srcId="{2EDFEB39-E51D-4FDF-B3E2-66C988A16F2F}" destId="{0AA9289C-5371-4BD8-B4E8-156769A2E7EA}" srcOrd="9" destOrd="0" presId="urn:microsoft.com/office/officeart/2005/8/layout/cycle8"/>
    <dgm:cxn modelId="{C8239E28-8B48-41D6-B054-4E1A84C2AC9D}" type="presParOf" srcId="{2EDFEB39-E51D-4FDF-B3E2-66C988A16F2F}" destId="{4B733432-A46F-42C6-A67E-854E4E18DA6E}" srcOrd="10" destOrd="0" presId="urn:microsoft.com/office/officeart/2005/8/layout/cycle8"/>
    <dgm:cxn modelId="{2E8ABBE6-D6F2-4E36-8AE1-F3FEE22510FE}" type="presParOf" srcId="{2EDFEB39-E51D-4FDF-B3E2-66C988A16F2F}" destId="{61E9CC09-EE9E-4A44-91A0-64D81E5470AE}" srcOrd="11" destOrd="0" presId="urn:microsoft.com/office/officeart/2005/8/layout/cycle8"/>
    <dgm:cxn modelId="{05F7E225-00EC-4E3A-82E6-C057983121D5}" type="presParOf" srcId="{2EDFEB39-E51D-4FDF-B3E2-66C988A16F2F}" destId="{4D0BB206-B87C-4ADE-AD56-C1237689E913}" srcOrd="12" destOrd="0" presId="urn:microsoft.com/office/officeart/2005/8/layout/cycle8"/>
    <dgm:cxn modelId="{F8A94044-A6E8-4BED-B740-2FD1F1585F5D}" type="presParOf" srcId="{2EDFEB39-E51D-4FDF-B3E2-66C988A16F2F}" destId="{D03E3399-0684-450A-9E78-C2C843963D59}" srcOrd="13" destOrd="0" presId="urn:microsoft.com/office/officeart/2005/8/layout/cycle8"/>
    <dgm:cxn modelId="{2345936F-BA5E-427C-A35F-5853818F0858}" type="presParOf" srcId="{2EDFEB39-E51D-4FDF-B3E2-66C988A16F2F}" destId="{103C101B-06F1-4419-ACAD-4DFECD3B98D3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16143-E03C-4CFD-AFDC-14E5BDEA754C}" type="datetimeFigureOut">
              <a:rPr lang="en-US" smtClean="0"/>
              <a:t>10/17/2017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588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FD0C-5451-4CA0-86AF-E70AE3279989}" type="datetimeFigureOut">
              <a:rPr lang="en-US" smtClean="0"/>
              <a:t>10/17/2017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83954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FD0C-5451-4CA0-86AF-E70AE3279989}" type="datetimeFigureOut">
              <a:rPr lang="en-US" smtClean="0"/>
              <a:t>10/17/2017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1887085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FD0C-5451-4CA0-86AF-E70AE3279989}" type="datetimeFigureOut">
              <a:rPr lang="en-US" smtClean="0"/>
              <a:t>10/17/2017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995668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FD0C-5451-4CA0-86AF-E70AE3279989}" type="datetimeFigureOut">
              <a:rPr lang="en-US" smtClean="0"/>
              <a:t>10/17/2017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52466503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FD0C-5451-4CA0-86AF-E70AE3279989}" type="datetimeFigureOut">
              <a:rPr lang="en-US" smtClean="0"/>
              <a:t>10/17/2017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89285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3E54A-A8CA-48C1-9504-691B58049D29}" type="datetimeFigureOut">
              <a:rPr lang="en-US" smtClean="0"/>
              <a:t>10/17/2017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8014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6C806-BBF7-471C-9527-881CE2266695}" type="datetimeFigureOut">
              <a:rPr lang="en-US" smtClean="0"/>
              <a:t>10/17/2017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028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94063-DF36-4330-A365-08DA1FA5B7D6}" type="datetimeFigureOut">
              <a:rPr lang="en-US" smtClean="0"/>
              <a:t>10/17/2017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087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7C6C-0F39-4D70-8E8D-FE5B9C95FA73}" type="datetimeFigureOut">
              <a:rPr lang="en-US" smtClean="0"/>
              <a:t>10/17/2017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330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A4AC-08CC-42CE-BD01-C191750A04EC}" type="datetimeFigureOut">
              <a:rPr lang="en-US" smtClean="0"/>
              <a:t>10/17/2017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758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7A723-92A7-435B-B681-F25B092FEFEB}" type="datetimeFigureOut">
              <a:rPr lang="en-US" smtClean="0"/>
              <a:t>10/17/2017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581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0639-886C-4FCF-9EAB-ABB5DA3F3F4A}" type="datetimeFigureOut">
              <a:rPr lang="en-US" smtClean="0"/>
              <a:t>10/17/2017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051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30651-31F4-45D2-98AE-A2108F41BC07}" type="datetimeFigureOut">
              <a:rPr lang="en-US" smtClean="0"/>
              <a:t>10/17/2017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959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789A-C914-4DB1-8815-80B5EC7335C5}" type="datetimeFigureOut">
              <a:rPr lang="en-US" smtClean="0"/>
              <a:t>10/17/2017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358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440AA-91A0-436F-8FDB-C0F939DCAE21}" type="datetimeFigureOut">
              <a:rPr lang="en-US" smtClean="0"/>
              <a:t>10/17/2017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008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9FD0C-5451-4CA0-86AF-E70AE3279989}" type="datetimeFigureOut">
              <a:rPr lang="en-US" smtClean="0"/>
              <a:t>10/17/2017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752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  <p:sldLayoutId id="2147483927" r:id="rId12"/>
    <p:sldLayoutId id="2147483928" r:id="rId13"/>
    <p:sldLayoutId id="2147483929" r:id="rId14"/>
    <p:sldLayoutId id="2147483930" r:id="rId15"/>
    <p:sldLayoutId id="2147483931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9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2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914694" y="2045766"/>
            <a:ext cx="7766936" cy="1646302"/>
          </a:xfrm>
        </p:spPr>
        <p:txBody>
          <a:bodyPr/>
          <a:lstStyle/>
          <a:p>
            <a:r>
              <a:rPr lang="es-MX" dirty="0">
                <a:solidFill>
                  <a:srgbClr val="002060"/>
                </a:solidFill>
              </a:rPr>
              <a:t>PRESUPUESTO CIUDADANO 2017</a:t>
            </a:r>
            <a:br>
              <a:rPr lang="es-MX" dirty="0">
                <a:solidFill>
                  <a:srgbClr val="002060"/>
                </a:solidFill>
              </a:rPr>
            </a:br>
            <a:endParaRPr lang="es-MX" dirty="0">
              <a:solidFill>
                <a:srgbClr val="00206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60265" y="2768656"/>
            <a:ext cx="5587773" cy="1096899"/>
          </a:xfrm>
        </p:spPr>
        <p:txBody>
          <a:bodyPr/>
          <a:lstStyle/>
          <a:p>
            <a:r>
              <a:rPr lang="es-MX" dirty="0"/>
              <a:t>MUNICIPIO DE SALTILLO, COAHUILA DE ZARAGOZA.</a:t>
            </a:r>
          </a:p>
          <a:p>
            <a:endParaRPr lang="es-MX" dirty="0"/>
          </a:p>
        </p:txBody>
      </p:sp>
      <p:pic>
        <p:nvPicPr>
          <p:cNvPr id="1026" name="Picture 2" descr="Resultado de imagen para saltillo si puede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740" y="158714"/>
            <a:ext cx="3057525" cy="115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para contabilid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142" y="3503182"/>
            <a:ext cx="7764742" cy="3281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301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8194" name="Picture 2" descr="Resultado de imagen para MUNICIPIO DE SALTILLO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7819" y="2931459"/>
            <a:ext cx="2538248" cy="975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Marcador de contenido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1774480"/>
              </p:ext>
            </p:extLst>
          </p:nvPr>
        </p:nvGraphicFramePr>
        <p:xfrm>
          <a:off x="281354" y="200471"/>
          <a:ext cx="8766519" cy="6478399"/>
        </p:xfrm>
        <a:graphic>
          <a:graphicData uri="http://schemas.openxmlformats.org/drawingml/2006/table">
            <a:tbl>
              <a:tblPr firstRow="1" firstCol="1" bandRow="1"/>
              <a:tblGrid>
                <a:gridCol w="6801834"/>
                <a:gridCol w="1964685"/>
              </a:tblGrid>
              <a:tr h="6095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CA/COG</a:t>
                      </a:r>
                      <a:endParaRPr lang="es-MX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Presupuesto Aprobado</a:t>
                      </a:r>
                      <a:endParaRPr lang="es-MX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478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   PRESIDENCIA MUNICIPAL</a:t>
                      </a:r>
                      <a:endParaRPr lang="es-MX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6,806,381.00</a:t>
                      </a:r>
                      <a:endParaRPr lang="es-MX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78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02   CUERPO EDILICIO</a:t>
                      </a:r>
                      <a:endParaRPr lang="es-MX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38,615,463.00</a:t>
                      </a:r>
                      <a:endParaRPr lang="es-MX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78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03   CONTRALORIA</a:t>
                      </a:r>
                      <a:endParaRPr lang="es-MX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13,484,525.00</a:t>
                      </a:r>
                      <a:endParaRPr lang="es-MX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78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04   FOMENTO ECONOMICO</a:t>
                      </a:r>
                      <a:endParaRPr lang="es-MX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27,646,688.00</a:t>
                      </a:r>
                      <a:endParaRPr lang="es-MX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78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05   POLICIA PREVENTIVA Y TRANSITO MUNICIPAL</a:t>
                      </a:r>
                      <a:endParaRPr lang="es-MX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331,418,798.00</a:t>
                      </a:r>
                      <a:endParaRPr lang="es-MX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78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  DESARROLLO RURAL</a:t>
                      </a:r>
                      <a:endParaRPr lang="es-MX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13,739,219.00</a:t>
                      </a:r>
                      <a:endParaRPr lang="es-MX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78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   SECRETARIA DEL AYUNTAMIENTO</a:t>
                      </a:r>
                      <a:endParaRPr lang="es-MX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94,541,276.00</a:t>
                      </a:r>
                      <a:endParaRPr lang="es-MX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78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   DESARROLLO SOCIAL</a:t>
                      </a:r>
                      <a:endParaRPr lang="es-MX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194,249,769.00</a:t>
                      </a:r>
                      <a:endParaRPr lang="es-MX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78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   TESORERIA</a:t>
                      </a:r>
                      <a:endParaRPr lang="es-MX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783,105,580.00</a:t>
                      </a:r>
                      <a:endParaRPr lang="es-MX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78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   DIF</a:t>
                      </a:r>
                      <a:endParaRPr lang="es-MX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63,000,005.00</a:t>
                      </a:r>
                      <a:endParaRPr lang="es-MX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78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  INSTITUTO DEL TRANSPORTE</a:t>
                      </a:r>
                      <a:endParaRPr lang="es-MX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18,000,007.00</a:t>
                      </a:r>
                      <a:endParaRPr lang="es-MX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78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   IMPLAN</a:t>
                      </a:r>
                      <a:endParaRPr lang="es-MX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11,000,012.00</a:t>
                      </a:r>
                      <a:endParaRPr lang="es-MX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78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   SECRETARIA TECNICA</a:t>
                      </a:r>
                      <a:endParaRPr lang="es-MX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36,762,073.00</a:t>
                      </a:r>
                      <a:endParaRPr lang="es-MX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78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   INFRAESTRUCTURA Y SERVICIOS</a:t>
                      </a:r>
                      <a:endParaRPr lang="es-MX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615,581,798.00</a:t>
                      </a:r>
                      <a:endParaRPr lang="es-MX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78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  INSTITUTO MUNICIPAL DE CULTURA</a:t>
                      </a:r>
                      <a:endParaRPr lang="es-MX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30,000,007.00</a:t>
                      </a:r>
                      <a:endParaRPr lang="es-MX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294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 general</a:t>
                      </a:r>
                      <a:r>
                        <a:rPr lang="es-MX" sz="2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MX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2,277,951,601.00</a:t>
                      </a:r>
                      <a:endParaRPr lang="es-MX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648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solidFill>
                  <a:srgbClr val="002060"/>
                </a:solidFill>
              </a:rPr>
              <a:t>¿EN QUÉ SE GASTA EL PRESUPUESTO?</a:t>
            </a:r>
            <a:br>
              <a:rPr lang="es-MX" dirty="0" smtClean="0">
                <a:solidFill>
                  <a:srgbClr val="002060"/>
                </a:solidFill>
              </a:rPr>
            </a:br>
            <a:endParaRPr lang="es-MX" dirty="0">
              <a:solidFill>
                <a:srgbClr val="00206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4" y="1488613"/>
            <a:ext cx="10645090" cy="3880773"/>
          </a:xfrm>
        </p:spPr>
        <p:txBody>
          <a:bodyPr/>
          <a:lstStyle/>
          <a:p>
            <a:pPr algn="just"/>
            <a:r>
              <a:rPr lang="es-MX" dirty="0"/>
              <a:t>El Clasificador por Objeto del Gasto (COG) </a:t>
            </a:r>
            <a:r>
              <a:rPr lang="es-MX" sz="2400" b="1" dirty="0"/>
              <a:t>permite la obtención de información para el análisis y seguimiento de la gestión financiera gubernamental</a:t>
            </a:r>
            <a:r>
              <a:rPr lang="es-MX" dirty="0"/>
              <a:t>, es considerado la clasificación operativa que permite conocer en qué se gasta, (base del registro de las transacciones económico-financieras) y a su vez permite cuantificar la demanda de bienes y servicios que realiza el Sector Público.</a:t>
            </a:r>
          </a:p>
          <a:p>
            <a:pPr algn="just"/>
            <a:endParaRPr lang="es-MX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6731477"/>
              </p:ext>
            </p:extLst>
          </p:nvPr>
        </p:nvGraphicFramePr>
        <p:xfrm>
          <a:off x="1350498" y="3207921"/>
          <a:ext cx="9214339" cy="3457468"/>
        </p:xfrm>
        <a:graphic>
          <a:graphicData uri="http://schemas.openxmlformats.org/drawingml/2006/table">
            <a:tbl>
              <a:tblPr firstRow="1" firstCol="1" bandRow="1"/>
              <a:tblGrid>
                <a:gridCol w="7041643"/>
                <a:gridCol w="2172696"/>
              </a:tblGrid>
              <a:tr h="5089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COG (partida genérica)</a:t>
                      </a:r>
                      <a:endParaRPr lang="es-MX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Presupuesto Aprobado</a:t>
                      </a:r>
                      <a:endParaRPr lang="es-MX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812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10000 - SERVICIOS PERSONALES</a:t>
                      </a:r>
                      <a:endParaRPr lang="es-MX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900,411,516.00</a:t>
                      </a:r>
                      <a:endParaRPr lang="es-MX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12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20000 - MATERIALES Y SUMINISTROS</a:t>
                      </a:r>
                      <a:endParaRPr lang="es-MX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46,943,274.00</a:t>
                      </a:r>
                      <a:endParaRPr lang="es-MX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12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30000 - SERVICIOS GENERALES</a:t>
                      </a:r>
                      <a:endParaRPr lang="es-MX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270,191,883.00</a:t>
                      </a:r>
                      <a:endParaRPr lang="es-MX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89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40000 - TRANSFERENCIAS, ASIGNACIONES, SUBSIDIOS Y OTRAS AYUDAS</a:t>
                      </a:r>
                      <a:endParaRPr lang="es-MX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250,071,812.00</a:t>
                      </a:r>
                      <a:endParaRPr lang="es-MX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12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60000 - INVERSIÓN PÚBLICA</a:t>
                      </a:r>
                      <a:endParaRPr lang="es-MX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295,220,152.00</a:t>
                      </a:r>
                      <a:endParaRPr lang="es-MX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12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50000 - BIENES MUEBLES, INMUEBLES E INTANGIBLES</a:t>
                      </a:r>
                      <a:endParaRPr lang="es-MX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12,714.00</a:t>
                      </a:r>
                      <a:endParaRPr lang="es-MX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12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70000 - </a:t>
                      </a:r>
                      <a:endParaRPr lang="es-MX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515,100,250.00</a:t>
                      </a:r>
                      <a:endParaRPr lang="es-MX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12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90000 - DEUDA PÚBLICA</a:t>
                      </a:r>
                      <a:endParaRPr lang="es-MX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MX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20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 general</a:t>
                      </a:r>
                      <a:endParaRPr lang="es-MX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2,277,951,601.00</a:t>
                      </a:r>
                      <a:endParaRPr lang="es-MX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307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>
                <a:solidFill>
                  <a:srgbClr val="002060"/>
                </a:solidFill>
              </a:rPr>
              <a:t>¿SE ESTÁ TRABAJANDO PARA MEJORAR EL PRESUPUESTO?</a:t>
            </a:r>
            <a:br>
              <a:rPr lang="es-MX" dirty="0" smtClean="0">
                <a:solidFill>
                  <a:srgbClr val="002060"/>
                </a:solidFill>
              </a:rPr>
            </a:br>
            <a:endParaRPr lang="es-MX" dirty="0">
              <a:solidFill>
                <a:srgbClr val="00206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43885" y="1953938"/>
            <a:ext cx="8596668" cy="3880773"/>
          </a:xfrm>
        </p:spPr>
        <p:txBody>
          <a:bodyPr>
            <a:noAutofit/>
          </a:bodyPr>
          <a:lstStyle/>
          <a:p>
            <a:pPr algn="just">
              <a:buSzPct val="95000"/>
              <a:buFont typeface="Wingdings 2" panose="05020102010507070707" pitchFamily="18" charset="2"/>
              <a:buChar char=""/>
            </a:pPr>
            <a:r>
              <a:rPr lang="es-MX" dirty="0" smtClean="0"/>
              <a:t>Si</a:t>
            </a:r>
            <a:r>
              <a:rPr lang="es-MX" dirty="0"/>
              <a:t>. </a:t>
            </a:r>
          </a:p>
          <a:p>
            <a:pPr algn="just">
              <a:buSzPct val="95000"/>
              <a:buFont typeface="Wingdings 2" panose="05020102010507070707" pitchFamily="18" charset="2"/>
              <a:buChar char=""/>
            </a:pPr>
            <a:r>
              <a:rPr lang="es-MX" dirty="0" smtClean="0"/>
              <a:t>Fortaleciendo </a:t>
            </a:r>
            <a:r>
              <a:rPr lang="es-MX" dirty="0"/>
              <a:t>el Presupuesto basado en Resultados con la finalidad de orientar las acciones gubernamentales hacía la generación del valor público</a:t>
            </a:r>
            <a:r>
              <a:rPr lang="es-MX" dirty="0" smtClean="0"/>
              <a:t>.</a:t>
            </a:r>
            <a:endParaRPr lang="es-MX" dirty="0"/>
          </a:p>
          <a:p>
            <a:pPr algn="just">
              <a:buSzPct val="95000"/>
              <a:buFont typeface="Wingdings 2" panose="05020102010507070707" pitchFamily="18" charset="2"/>
              <a:buChar char=""/>
            </a:pPr>
            <a:r>
              <a:rPr lang="es-MX" dirty="0" smtClean="0"/>
              <a:t>Fortaleciendo </a:t>
            </a:r>
            <a:r>
              <a:rPr lang="es-MX" dirty="0"/>
              <a:t>las estructuras orgánicas y funcionales de las instituciones públicas</a:t>
            </a:r>
            <a:r>
              <a:rPr lang="es-MX" dirty="0" smtClean="0"/>
              <a:t>.</a:t>
            </a:r>
            <a:endParaRPr lang="es-MX" dirty="0"/>
          </a:p>
          <a:p>
            <a:pPr algn="just">
              <a:buSzPct val="95000"/>
              <a:buFont typeface="Wingdings 2" panose="05020102010507070707" pitchFamily="18" charset="2"/>
              <a:buChar char=""/>
            </a:pPr>
            <a:r>
              <a:rPr lang="es-MX" dirty="0" smtClean="0"/>
              <a:t>Regulando </a:t>
            </a:r>
            <a:r>
              <a:rPr lang="es-MX" dirty="0"/>
              <a:t>el ciclo presupuestarios con base en los principios de eficiencia, transparencia y honradez</a:t>
            </a:r>
            <a:r>
              <a:rPr lang="es-MX" dirty="0" smtClean="0"/>
              <a:t>.</a:t>
            </a:r>
            <a:endParaRPr lang="es-MX" dirty="0"/>
          </a:p>
          <a:p>
            <a:pPr algn="just">
              <a:buSzPct val="95000"/>
              <a:buFont typeface="Wingdings 2" panose="05020102010507070707" pitchFamily="18" charset="2"/>
              <a:buChar char=""/>
            </a:pPr>
            <a:r>
              <a:rPr lang="es-MX" dirty="0"/>
              <a:t>Todos estos esfuerzos se seguirán reflejando en más obras y mejores servicios públicos de calidad.</a:t>
            </a:r>
          </a:p>
          <a:p>
            <a:pPr algn="just">
              <a:buSzPct val="95000"/>
              <a:buFont typeface="Wingdings 2" panose="05020102010507070707" pitchFamily="18" charset="2"/>
              <a:buChar char=""/>
            </a:pPr>
            <a:endParaRPr lang="es-MX" dirty="0"/>
          </a:p>
        </p:txBody>
      </p:sp>
      <p:pic>
        <p:nvPicPr>
          <p:cNvPr id="6148" name="Picture 4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7104" y="132248"/>
            <a:ext cx="3247193" cy="2162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Resultado de imagen para MEJOR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1623" y="2509868"/>
            <a:ext cx="2512674" cy="2198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Resultado de imagen para MEJORA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220" y="4923848"/>
            <a:ext cx="4769077" cy="182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Resultado de imagen para MUNICIPIO DE SALTILLO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5593048"/>
            <a:ext cx="3057525" cy="115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50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2495600" y="365756"/>
            <a:ext cx="4176464" cy="76944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200" b="1" dirty="0">
                <a:solidFill>
                  <a:schemeClr val="bg1"/>
                </a:solidFill>
                <a:latin typeface="Berlin Sans FB Demi" panose="020E0802020502020306" pitchFamily="34" charset="0"/>
                <a:cs typeface="Aharoni" pitchFamily="2" charset="-79"/>
              </a:rPr>
              <a:t>¿Cuánto ganan los funcionarios públicos de alto nivel?</a:t>
            </a:r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2778884519"/>
              </p:ext>
            </p:extLst>
          </p:nvPr>
        </p:nvGraphicFramePr>
        <p:xfrm>
          <a:off x="2495600" y="980729"/>
          <a:ext cx="4176464" cy="36076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00"/>
          <a:stretch/>
        </p:blipFill>
        <p:spPr>
          <a:xfrm>
            <a:off x="8159756" y="4697760"/>
            <a:ext cx="2508244" cy="2160240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6672064" y="2176988"/>
            <a:ext cx="3679272" cy="1107996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200" b="1" dirty="0">
                <a:solidFill>
                  <a:schemeClr val="bg1"/>
                </a:solidFill>
                <a:latin typeface="Berlin Sans FB Demi" panose="020E0802020502020306" pitchFamily="34" charset="0"/>
                <a:cs typeface="Aharoni" pitchFamily="2" charset="-79"/>
              </a:rPr>
              <a:t>¿Cuántas plazas conforman la administración pública municipal?</a:t>
            </a:r>
          </a:p>
        </p:txBody>
      </p:sp>
      <p:sp>
        <p:nvSpPr>
          <p:cNvPr id="11" name="Elipse 10"/>
          <p:cNvSpPr/>
          <p:nvPr/>
        </p:nvSpPr>
        <p:spPr>
          <a:xfrm>
            <a:off x="7032104" y="3429000"/>
            <a:ext cx="3096344" cy="113264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chemeClr val="tx1"/>
                </a:solidFill>
              </a:rPr>
              <a:t>3439</a:t>
            </a:r>
            <a:r>
              <a:rPr lang="es-MX" dirty="0" smtClean="0">
                <a:solidFill>
                  <a:schemeClr val="tx1"/>
                </a:solidFill>
              </a:rPr>
              <a:t> </a:t>
            </a:r>
            <a:r>
              <a:rPr lang="es-MX" dirty="0">
                <a:solidFill>
                  <a:schemeClr val="tx1"/>
                </a:solidFill>
              </a:rPr>
              <a:t>plazas totales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2113875" y="494688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MX" b="1" dirty="0">
                <a:solidFill>
                  <a:schemeClr val="bg1"/>
                </a:solidFill>
                <a:cs typeface="Aharoni" pitchFamily="2" charset="-79"/>
              </a:rPr>
              <a:t>¿Cuántas plazas conforman la administración pública municipal?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2488736" y="4747792"/>
            <a:ext cx="4183328" cy="76944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200" b="1" dirty="0">
                <a:solidFill>
                  <a:schemeClr val="bg1"/>
                </a:solidFill>
                <a:latin typeface="Berlin Sans FB Demi" panose="020E0802020502020306" pitchFamily="34" charset="0"/>
                <a:cs typeface="Aharoni" pitchFamily="2" charset="-79"/>
              </a:rPr>
              <a:t>¿Cuántos policías conforman al municipio?</a:t>
            </a:r>
          </a:p>
        </p:txBody>
      </p:sp>
      <p:sp>
        <p:nvSpPr>
          <p:cNvPr id="14" name="Rectángulo redondeado 13"/>
          <p:cNvSpPr/>
          <p:nvPr/>
        </p:nvSpPr>
        <p:spPr>
          <a:xfrm>
            <a:off x="3143672" y="5733256"/>
            <a:ext cx="2880320" cy="914400"/>
          </a:xfrm>
          <a:prstGeom prst="roundRect">
            <a:avLst/>
          </a:prstGeom>
          <a:solidFill>
            <a:srgbClr val="FD8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chemeClr val="tx1"/>
                </a:solidFill>
              </a:rPr>
              <a:t>866</a:t>
            </a:r>
            <a:r>
              <a:rPr lang="es-MX" b="1" dirty="0" smtClean="0">
                <a:solidFill>
                  <a:schemeClr val="tx1"/>
                </a:solidFill>
              </a:rPr>
              <a:t> </a:t>
            </a:r>
            <a:r>
              <a:rPr lang="es-MX" b="1" dirty="0">
                <a:solidFill>
                  <a:schemeClr val="tx1"/>
                </a:solidFill>
              </a:rPr>
              <a:t>policías municipales y 60</a:t>
            </a:r>
            <a:r>
              <a:rPr lang="es-MX" dirty="0" smtClean="0">
                <a:solidFill>
                  <a:schemeClr val="tx1"/>
                </a:solidFill>
              </a:rPr>
              <a:t> </a:t>
            </a:r>
            <a:r>
              <a:rPr lang="es-MX" dirty="0">
                <a:solidFill>
                  <a:schemeClr val="tx1"/>
                </a:solidFill>
              </a:rPr>
              <a:t>estatales</a:t>
            </a: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7808" y="211687"/>
            <a:ext cx="1584937" cy="1584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5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6816080" y="5445225"/>
            <a:ext cx="35283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/>
              <a:t>Todos estos esfuerzos se seguirán reflejando en más obras y mejores servicios públicos de calidad.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" b="7797"/>
          <a:stretch/>
        </p:blipFill>
        <p:spPr bwMode="auto">
          <a:xfrm>
            <a:off x="7104113" y="1654522"/>
            <a:ext cx="1734511" cy="1558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 descr="https://encrypted-tbn2.gstatic.com/images?q=tbn:ANd9GcQ1avRlUM4FRnqzzhJQScOG4cCcxkpV-lNHgoNGFtLPbEP7cTB4z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232" y="3038065"/>
            <a:ext cx="237626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088661496"/>
              </p:ext>
            </p:extLst>
          </p:nvPr>
        </p:nvGraphicFramePr>
        <p:xfrm>
          <a:off x="623393" y="1412776"/>
          <a:ext cx="7716607" cy="5518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Elipse 6"/>
          <p:cNvSpPr/>
          <p:nvPr/>
        </p:nvSpPr>
        <p:spPr>
          <a:xfrm>
            <a:off x="1775520" y="238200"/>
            <a:ext cx="8642444" cy="1174576"/>
          </a:xfrm>
          <a:prstGeom prst="ellipse">
            <a:avLst/>
          </a:prstGeom>
          <a:solidFill>
            <a:srgbClr val="E65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 ¿Cómo se puede trabajar para mejorar el Presupuesto?</a:t>
            </a:r>
          </a:p>
        </p:txBody>
      </p:sp>
    </p:spTree>
    <p:extLst>
      <p:ext uri="{BB962C8B-B14F-4D97-AF65-F5344CB8AC3E}">
        <p14:creationId xmlns:p14="http://schemas.microsoft.com/office/powerpoint/2010/main" val="340582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79882" y="256838"/>
            <a:ext cx="11812249" cy="3880773"/>
          </a:xfrm>
        </p:spPr>
        <p:txBody>
          <a:bodyPr/>
          <a:lstStyle/>
          <a:p>
            <a:pPr marL="0" indent="0" algn="ctr">
              <a:buNone/>
            </a:pPr>
            <a:r>
              <a:rPr lang="es-MX" sz="2400" dirty="0" smtClean="0"/>
              <a:t>Visita </a:t>
            </a:r>
            <a:r>
              <a:rPr lang="es-MX" sz="2400" dirty="0"/>
              <a:t>la página en la cual se encuentra la </a:t>
            </a:r>
            <a:r>
              <a:rPr lang="es-MX" sz="2400" dirty="0" smtClean="0"/>
              <a:t>información presupuestal </a:t>
            </a:r>
            <a:r>
              <a:rPr lang="es-MX" sz="2400" dirty="0"/>
              <a:t>del municipio: </a:t>
            </a:r>
            <a:endParaRPr lang="es-MX" dirty="0" smtClean="0"/>
          </a:p>
          <a:p>
            <a:pPr marL="0" indent="0" algn="ctr">
              <a:buNone/>
            </a:pPr>
            <a:r>
              <a:rPr lang="es-MX" sz="2800" dirty="0" smtClean="0"/>
              <a:t>http</a:t>
            </a:r>
            <a:r>
              <a:rPr lang="es-MX" sz="2800" dirty="0"/>
              <a:t>://www.saltillo.gob.mx</a:t>
            </a:r>
          </a:p>
          <a:p>
            <a:pPr algn="ctr"/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787" y="1379095"/>
            <a:ext cx="11007620" cy="5478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72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Pergamino horizontal"/>
          <p:cNvSpPr/>
          <p:nvPr/>
        </p:nvSpPr>
        <p:spPr>
          <a:xfrm>
            <a:off x="1508612" y="980728"/>
            <a:ext cx="9159389" cy="1512168"/>
          </a:xfrm>
          <a:prstGeom prst="horizontalScroll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20000"/>
              </a:spcBef>
            </a:pPr>
            <a:endParaRPr lang="es-MX" sz="2400" b="1" dirty="0">
              <a:solidFill>
                <a:schemeClr val="bg1"/>
              </a:solidFill>
              <a:latin typeface="+mj-lt"/>
            </a:endParaRPr>
          </a:p>
          <a:p>
            <a:pPr lvl="0" algn="ctr">
              <a:spcBef>
                <a:spcPct val="20000"/>
              </a:spcBef>
            </a:pPr>
            <a:r>
              <a:rPr lang="es-MX" sz="2400" b="1" dirty="0">
                <a:solidFill>
                  <a:schemeClr val="bg1"/>
                </a:solidFill>
                <a:latin typeface="+mj-lt"/>
              </a:rPr>
              <a:t>PRESUPUESTO DE EGRESOS </a:t>
            </a:r>
            <a:r>
              <a:rPr lang="es-MX" sz="2400" b="1" dirty="0">
                <a:solidFill>
                  <a:schemeClr val="bg1"/>
                </a:solidFill>
              </a:rPr>
              <a:t>CIUDADANO </a:t>
            </a:r>
            <a:r>
              <a:rPr lang="es-MX" sz="2400" b="1" dirty="0">
                <a:solidFill>
                  <a:schemeClr val="bg1"/>
                </a:solidFill>
                <a:latin typeface="+mj-lt"/>
              </a:rPr>
              <a:t>2017</a:t>
            </a:r>
          </a:p>
          <a:p>
            <a:pPr lvl="0" algn="ctr">
              <a:spcBef>
                <a:spcPct val="20000"/>
              </a:spcBef>
            </a:pPr>
            <a:r>
              <a:rPr lang="es-MX" sz="2400" b="1" dirty="0">
                <a:solidFill>
                  <a:schemeClr val="bg1"/>
                </a:solidFill>
                <a:latin typeface="+mj-lt"/>
              </a:rPr>
              <a:t>ADMINISTRACIÓN 2014-2017 – </a:t>
            </a:r>
            <a:r>
              <a:rPr lang="es-MX" sz="2400" b="1" dirty="0" smtClean="0">
                <a:solidFill>
                  <a:schemeClr val="bg1"/>
                </a:solidFill>
                <a:latin typeface="+mj-lt"/>
              </a:rPr>
              <a:t>SALTILLO, </a:t>
            </a:r>
            <a:r>
              <a:rPr lang="es-MX" sz="2400" b="1" dirty="0">
                <a:solidFill>
                  <a:schemeClr val="bg1"/>
                </a:solidFill>
                <a:latin typeface="+mj-lt"/>
              </a:rPr>
              <a:t>COAHUILA.</a:t>
            </a:r>
          </a:p>
          <a:p>
            <a:pPr lvl="0" algn="ctr">
              <a:spcBef>
                <a:spcPct val="20000"/>
              </a:spcBef>
            </a:pPr>
            <a:endParaRPr lang="es-MX" b="1" dirty="0">
              <a:solidFill>
                <a:schemeClr val="bg1"/>
              </a:solidFill>
              <a:latin typeface="Century Gothic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680" y="2913272"/>
            <a:ext cx="5868144" cy="4044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36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339777"/>
            <a:ext cx="8596668" cy="1320800"/>
          </a:xfrm>
        </p:spPr>
        <p:txBody>
          <a:bodyPr/>
          <a:lstStyle/>
          <a:p>
            <a:r>
              <a:rPr lang="es-MX" dirty="0" smtClean="0">
                <a:solidFill>
                  <a:srgbClr val="002060"/>
                </a:solidFill>
              </a:rPr>
              <a:t>¿QUÉ ES EL </a:t>
            </a:r>
            <a:r>
              <a:rPr lang="es-MX" b="1" dirty="0" smtClean="0">
                <a:solidFill>
                  <a:srgbClr val="FF3E11"/>
                </a:solidFill>
              </a:rPr>
              <a:t>PRESUPUESTO CIUDADANO</a:t>
            </a:r>
            <a:r>
              <a:rPr lang="es-MX" dirty="0" smtClean="0">
                <a:solidFill>
                  <a:srgbClr val="002060"/>
                </a:solidFill>
              </a:rPr>
              <a:t>?</a:t>
            </a:r>
            <a:r>
              <a:rPr lang="es-MX" dirty="0">
                <a:solidFill>
                  <a:srgbClr val="002060"/>
                </a:solidFill>
              </a:rPr>
              <a:t/>
            </a:r>
            <a:br>
              <a:rPr lang="es-MX" dirty="0">
                <a:solidFill>
                  <a:srgbClr val="002060"/>
                </a:solidFill>
              </a:rPr>
            </a:br>
            <a:endParaRPr lang="es-MX" dirty="0">
              <a:solidFill>
                <a:srgbClr val="00206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92521" y="1255483"/>
            <a:ext cx="8271794" cy="1987447"/>
          </a:xfrm>
        </p:spPr>
        <p:txBody>
          <a:bodyPr>
            <a:noAutofit/>
          </a:bodyPr>
          <a:lstStyle/>
          <a:p>
            <a:pPr algn="just"/>
            <a:r>
              <a:rPr lang="es-MX" dirty="0"/>
              <a:t>El Presupuesto Ciudadano es un instrumento mediante el cual los gobiernos permiten conocer a la ciudadanía en general de manera clara, sencilla y transparente cómo, cuánto y en qué se gastan los recursos públicos, así como el origen de los mismos. Permite conocer la importancia de la Ley de Ingresos y el Presupuesto de Egresos; identificar los ejes prioritarios de los gobiernos; y destacar el gasto a rubros relevantes y sensibles de la población</a:t>
            </a:r>
            <a:r>
              <a:rPr lang="es-MX" dirty="0" smtClean="0"/>
              <a:t>.</a:t>
            </a:r>
            <a:endParaRPr lang="es-MX" dirty="0"/>
          </a:p>
        </p:txBody>
      </p:sp>
      <p:pic>
        <p:nvPicPr>
          <p:cNvPr id="9222" name="Picture 6" descr="Resultado de imagen para CIUDADAN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298" y="3125972"/>
            <a:ext cx="4705103" cy="3312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arcador de contenido 2"/>
          <p:cNvSpPr txBox="1">
            <a:spLocks/>
          </p:cNvSpPr>
          <p:nvPr/>
        </p:nvSpPr>
        <p:spPr>
          <a:xfrm>
            <a:off x="502390" y="3391786"/>
            <a:ext cx="6153591" cy="26794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MX" b="1" dirty="0"/>
              <a:t>Con el Presupuesto Ciudadano se invita a la ciudadanía a involucrarse, informarse y dar seguimiento al ejercicio de los recursos públicos, convirtiéndose en una herramienta de fácil acceso que coadyuve a exigir mayor transparencia y rendición de cuentas en las finanzas publicas</a:t>
            </a:r>
            <a:r>
              <a:rPr lang="es-MX" b="1" dirty="0" smtClean="0"/>
              <a:t>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2225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sz="4000" dirty="0" smtClean="0">
                <a:solidFill>
                  <a:srgbClr val="002060"/>
                </a:solidFill>
              </a:rPr>
              <a:t>¿QUÉ ES LA </a:t>
            </a:r>
            <a:r>
              <a:rPr lang="es-MX" sz="4000" b="1" dirty="0" smtClean="0">
                <a:solidFill>
                  <a:srgbClr val="FF3E11"/>
                </a:solidFill>
              </a:rPr>
              <a:t>LEY DE INGRESOS </a:t>
            </a:r>
            <a:r>
              <a:rPr lang="es-MX" sz="4000" dirty="0" smtClean="0">
                <a:solidFill>
                  <a:srgbClr val="002060"/>
                </a:solidFill>
              </a:rPr>
              <a:t>Y </a:t>
            </a:r>
            <a:br>
              <a:rPr lang="es-MX" sz="4000" dirty="0" smtClean="0">
                <a:solidFill>
                  <a:srgbClr val="002060"/>
                </a:solidFill>
              </a:rPr>
            </a:br>
            <a:r>
              <a:rPr lang="es-MX" sz="4000" dirty="0" smtClean="0">
                <a:solidFill>
                  <a:srgbClr val="002060"/>
                </a:solidFill>
              </a:rPr>
              <a:t>CUÁL ES SU IMPORTANCIA?</a:t>
            </a:r>
            <a:r>
              <a:rPr lang="es-MX" dirty="0">
                <a:solidFill>
                  <a:srgbClr val="002060"/>
                </a:solidFill>
              </a:rPr>
              <a:t/>
            </a:r>
            <a:br>
              <a:rPr lang="es-MX" dirty="0">
                <a:solidFill>
                  <a:srgbClr val="002060"/>
                </a:solidFill>
              </a:rPr>
            </a:br>
            <a:endParaRPr lang="es-MX" dirty="0">
              <a:solidFill>
                <a:srgbClr val="00206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30898" y="2151646"/>
            <a:ext cx="7630266" cy="438812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MX" sz="2000" dirty="0"/>
              <a:t>Es </a:t>
            </a:r>
            <a:r>
              <a:rPr lang="es-MX" sz="2000" dirty="0" smtClean="0"/>
              <a:t>el documento en el cual:</a:t>
            </a:r>
          </a:p>
          <a:p>
            <a:pPr algn="just"/>
            <a:r>
              <a:rPr lang="es-MX" sz="2000" dirty="0"/>
              <a:t>S</a:t>
            </a:r>
            <a:r>
              <a:rPr lang="es-MX" sz="2000" dirty="0" smtClean="0"/>
              <a:t>e </a:t>
            </a:r>
            <a:r>
              <a:rPr lang="es-MX" sz="2000" dirty="0"/>
              <a:t>consignan las cantidades monetarias de los ingresos municipales correspondientes a un ejercicio </a:t>
            </a:r>
            <a:r>
              <a:rPr lang="es-MX" sz="2000" dirty="0" smtClean="0"/>
              <a:t>fiscal que se identifican </a:t>
            </a:r>
            <a:r>
              <a:rPr lang="es-MX" sz="2000" dirty="0"/>
              <a:t>por </a:t>
            </a:r>
            <a:r>
              <a:rPr lang="es-MX" sz="2000" dirty="0" smtClean="0"/>
              <a:t>rubro.</a:t>
            </a:r>
          </a:p>
          <a:p>
            <a:pPr algn="just"/>
            <a:r>
              <a:rPr lang="es-MX" sz="2000" dirty="0" smtClean="0"/>
              <a:t>Indica </a:t>
            </a:r>
            <a:r>
              <a:rPr lang="es-MX" sz="2000" dirty="0"/>
              <a:t>las contribuciones y el ingreso estimado de cada una de ellas, así como los demás ingresos que espera recibir el </a:t>
            </a:r>
            <a:r>
              <a:rPr lang="es-MX" sz="2000" dirty="0" smtClean="0"/>
              <a:t>municipio. </a:t>
            </a:r>
          </a:p>
          <a:p>
            <a:pPr algn="just"/>
            <a:r>
              <a:rPr lang="es-MX" sz="2000" dirty="0"/>
              <a:t>I</a:t>
            </a:r>
            <a:r>
              <a:rPr lang="es-MX" sz="2000" dirty="0" smtClean="0"/>
              <a:t>ncorpora </a:t>
            </a:r>
            <a:r>
              <a:rPr lang="es-MX" sz="2000" dirty="0"/>
              <a:t>las partidas que cada municipio estime como fuente de ingresos para cada ejercicio fiscal</a:t>
            </a:r>
            <a:r>
              <a:rPr lang="es-MX" sz="2000" dirty="0" smtClean="0"/>
              <a:t>.</a:t>
            </a:r>
            <a:endParaRPr lang="es-MX" sz="2000" dirty="0"/>
          </a:p>
          <a:p>
            <a:pPr algn="just"/>
            <a:r>
              <a:rPr lang="es-MX" sz="2000" dirty="0"/>
              <a:t>Además es una importante herramienta de transparencia y rendición de cuentas. </a:t>
            </a:r>
          </a:p>
          <a:p>
            <a:pPr algn="just"/>
            <a:endParaRPr lang="es-MX" sz="2000" dirty="0"/>
          </a:p>
        </p:txBody>
      </p:sp>
      <p:pic>
        <p:nvPicPr>
          <p:cNvPr id="2050" name="Picture 2" descr="Resultado de imagen para periodico oficial port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1164" y="195916"/>
            <a:ext cx="4272464" cy="2689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sultado de imagen para congreso del estado coahui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894" y="3115142"/>
            <a:ext cx="4107924" cy="2461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679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solidFill>
                  <a:srgbClr val="002060"/>
                </a:solidFill>
              </a:rPr>
              <a:t>PRESUPUESTO DE </a:t>
            </a:r>
            <a:r>
              <a:rPr lang="es-MX" b="1" dirty="0" smtClean="0">
                <a:solidFill>
                  <a:srgbClr val="FF3E11"/>
                </a:solidFill>
              </a:rPr>
              <a:t>EGRESOS</a:t>
            </a:r>
            <a:r>
              <a:rPr lang="es-MX" dirty="0" smtClean="0">
                <a:solidFill>
                  <a:srgbClr val="002060"/>
                </a:solidFill>
              </a:rPr>
              <a:t> Y SU IMPORTANCIA</a:t>
            </a:r>
            <a:endParaRPr lang="es-MX" dirty="0">
              <a:solidFill>
                <a:srgbClr val="00206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23102" y="2160588"/>
            <a:ext cx="8596668" cy="3880773"/>
          </a:xfrm>
        </p:spPr>
        <p:txBody>
          <a:bodyPr>
            <a:noAutofit/>
          </a:bodyPr>
          <a:lstStyle/>
          <a:p>
            <a:pPr algn="just">
              <a:lnSpc>
                <a:spcPct val="160000"/>
              </a:lnSpc>
            </a:pPr>
            <a:r>
              <a:rPr lang="es-MX" b="1" dirty="0" smtClean="0">
                <a:latin typeface="+mj-lt"/>
              </a:rPr>
              <a:t>El </a:t>
            </a:r>
            <a:r>
              <a:rPr lang="es-MX" b="1" dirty="0">
                <a:latin typeface="+mj-lt"/>
              </a:rPr>
              <a:t>Presupuesto son los recursos que el Gobierno planea gastar durante el año, los cuales satisfacen las demandas y necesidades de la </a:t>
            </a:r>
            <a:r>
              <a:rPr lang="es-MX" b="1" dirty="0" smtClean="0">
                <a:latin typeface="+mj-lt"/>
              </a:rPr>
              <a:t>población.</a:t>
            </a:r>
          </a:p>
          <a:p>
            <a:pPr marL="0" indent="0" algn="just">
              <a:lnSpc>
                <a:spcPct val="160000"/>
              </a:lnSpc>
              <a:buNone/>
            </a:pPr>
            <a:endParaRPr lang="es-MX" b="1" dirty="0" smtClean="0">
              <a:latin typeface="+mj-lt"/>
            </a:endParaRPr>
          </a:p>
          <a:p>
            <a:pPr algn="just">
              <a:lnSpc>
                <a:spcPct val="160000"/>
              </a:lnSpc>
            </a:pPr>
            <a:r>
              <a:rPr lang="es-MX" b="1" dirty="0" smtClean="0">
                <a:latin typeface="+mj-lt"/>
              </a:rPr>
              <a:t>Estos </a:t>
            </a:r>
            <a:r>
              <a:rPr lang="es-MX" b="1" dirty="0">
                <a:latin typeface="+mj-lt"/>
              </a:rPr>
              <a:t>son las estimaciones de los fondos que recibe el Gobierno y de los recursos que este planea gastar. También genera un valor público en las acciones gubernamentales, y somos nosotros como ciudadanos quienes las calificamos en cuanto a los beneficios y prioridades que se </a:t>
            </a:r>
            <a:r>
              <a:rPr lang="es-MX" b="1" dirty="0" smtClean="0">
                <a:latin typeface="+mj-lt"/>
              </a:rPr>
              <a:t>obtienen</a:t>
            </a:r>
            <a:r>
              <a:rPr lang="es-MX" b="1" dirty="0">
                <a:latin typeface="+mj-lt"/>
              </a:rPr>
              <a:t>.</a:t>
            </a:r>
            <a:endParaRPr lang="es-MX" b="1" dirty="0" smtClean="0">
              <a:latin typeface="+mj-lt"/>
            </a:endParaRPr>
          </a:p>
        </p:txBody>
      </p:sp>
      <p:pic>
        <p:nvPicPr>
          <p:cNvPr id="3074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8238" y="139310"/>
            <a:ext cx="3796539" cy="195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9770" y="2160588"/>
            <a:ext cx="2975007" cy="249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48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solidFill>
                  <a:srgbClr val="002060"/>
                </a:solidFill>
              </a:rPr>
              <a:t>LA ELABORACIÓN DEL PRESUPUESTO</a:t>
            </a:r>
            <a:endParaRPr lang="es-MX" dirty="0">
              <a:solidFill>
                <a:srgbClr val="00206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60375" y="1618406"/>
            <a:ext cx="7594469" cy="4409510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es-MX" sz="2400" dirty="0"/>
              <a:t>La elaboración del Presupuesto es de vital importancia, pues el ciudadano necesita </a:t>
            </a:r>
            <a:r>
              <a:rPr lang="es-MX" sz="2600" b="1" dirty="0"/>
              <a:t>servicios y obras de calidad</a:t>
            </a:r>
            <a:r>
              <a:rPr lang="es-MX" sz="2400" dirty="0"/>
              <a:t>, los cuales el Gobierno tiene la obligación de proporcionarlos, es donde el Presupuesto nos da a conocer cuales fueron dichos trabajos, y sabemos cual es la calidad de vida a través de la economía, educación, atención en salud, seguridad pública, entre otros.</a:t>
            </a:r>
          </a:p>
          <a:p>
            <a:pPr algn="just">
              <a:lnSpc>
                <a:spcPct val="150000"/>
              </a:lnSpc>
            </a:pPr>
            <a:endParaRPr lang="es-MX" sz="2400" dirty="0"/>
          </a:p>
          <a:p>
            <a:pPr algn="just">
              <a:lnSpc>
                <a:spcPct val="150000"/>
              </a:lnSpc>
            </a:pPr>
            <a:endParaRPr lang="es-MX" sz="2400" dirty="0"/>
          </a:p>
        </p:txBody>
      </p:sp>
      <p:pic>
        <p:nvPicPr>
          <p:cNvPr id="4100" name="Picture 4" descr="Resultado de imagen para EDUCAC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9136" y="2286780"/>
            <a:ext cx="3315375" cy="1655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Resultado de imagen para SEGURID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9136" y="4010670"/>
            <a:ext cx="3315375" cy="269050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9135" y="160338"/>
            <a:ext cx="3315375" cy="2058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39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solidFill>
                  <a:srgbClr val="002060"/>
                </a:solidFill>
              </a:rPr>
              <a:t>¿CÓMO SE ORGANIZA UN PRESUPUESTO?</a:t>
            </a:r>
            <a:br>
              <a:rPr lang="es-MX" dirty="0" smtClean="0">
                <a:solidFill>
                  <a:srgbClr val="002060"/>
                </a:solidFill>
              </a:rPr>
            </a:br>
            <a:endParaRPr lang="es-MX" dirty="0">
              <a:solidFill>
                <a:srgbClr val="00206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4" y="1488613"/>
            <a:ext cx="8596668" cy="3880773"/>
          </a:xfrm>
        </p:spPr>
        <p:txBody>
          <a:bodyPr/>
          <a:lstStyle/>
          <a:p>
            <a:r>
              <a:rPr lang="es-MX" dirty="0"/>
              <a:t>El Presupuesto se elabora de las siguientes maneras:</a:t>
            </a:r>
          </a:p>
          <a:p>
            <a:endParaRPr lang="es-MX" dirty="0"/>
          </a:p>
          <a:p>
            <a:endParaRPr lang="es-MX" dirty="0"/>
          </a:p>
        </p:txBody>
      </p:sp>
      <p:sp>
        <p:nvSpPr>
          <p:cNvPr id="4" name="7 Llamada con línea 2 (barra de énfasis)"/>
          <p:cNvSpPr/>
          <p:nvPr/>
        </p:nvSpPr>
        <p:spPr>
          <a:xfrm>
            <a:off x="6326901" y="2050065"/>
            <a:ext cx="4091263" cy="1066552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52778"/>
              <a:gd name="adj6" fmla="val -42742"/>
            </a:avLst>
          </a:prstGeom>
          <a:solidFill>
            <a:srgbClr val="0066FF"/>
          </a:solidFill>
          <a:ln>
            <a:solidFill>
              <a:srgbClr val="002060"/>
            </a:solidFill>
          </a:ln>
          <a:scene3d>
            <a:camera prst="orthographicFront"/>
            <a:lightRig rig="contrasting" dir="t"/>
          </a:scene3d>
          <a:sp3d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s-MX" sz="1400" b="1" dirty="0">
                <a:solidFill>
                  <a:schemeClr val="bg1"/>
                </a:solidFill>
              </a:rPr>
              <a:t>¿Quién lo gasta?</a:t>
            </a:r>
          </a:p>
          <a:p>
            <a:pPr lvl="0" algn="just"/>
            <a:r>
              <a:rPr lang="es-MX" sz="1400" dirty="0">
                <a:solidFill>
                  <a:schemeClr val="bg1"/>
                </a:solidFill>
              </a:rPr>
              <a:t>Es la dependencia o entidad encargada de realizar el gasto, esta </a:t>
            </a:r>
            <a:r>
              <a:rPr lang="es-MX" sz="1400" dirty="0" smtClean="0">
                <a:solidFill>
                  <a:schemeClr val="bg1"/>
                </a:solidFill>
              </a:rPr>
              <a:t>Clasificación es </a:t>
            </a:r>
            <a:r>
              <a:rPr lang="es-MX" sz="1400" dirty="0">
                <a:solidFill>
                  <a:schemeClr val="bg1"/>
                </a:solidFill>
              </a:rPr>
              <a:t>Administrativa.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7914" y="2062668"/>
            <a:ext cx="1168973" cy="1366332"/>
          </a:xfrm>
          <a:prstGeom prst="rect">
            <a:avLst/>
          </a:prstGeom>
        </p:spPr>
      </p:pic>
      <p:sp>
        <p:nvSpPr>
          <p:cNvPr id="6" name="15 Llamada con línea 2 (barra de énfasis)"/>
          <p:cNvSpPr/>
          <p:nvPr/>
        </p:nvSpPr>
        <p:spPr>
          <a:xfrm>
            <a:off x="5601595" y="3397425"/>
            <a:ext cx="3872189" cy="1084634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48118"/>
              <a:gd name="adj6" fmla="val -60402"/>
            </a:avLst>
          </a:prstGeom>
          <a:solidFill>
            <a:srgbClr val="0066FF"/>
          </a:solidFill>
          <a:ln>
            <a:solidFill>
              <a:srgbClr val="002060"/>
            </a:solidFill>
          </a:ln>
          <a:scene3d>
            <a:camera prst="orthographicFront"/>
            <a:lightRig rig="balanced" dir="t"/>
          </a:scene3d>
          <a:sp3d prstMaterial="matte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endParaRPr lang="es-MX" sz="1400" b="1" dirty="0">
              <a:solidFill>
                <a:schemeClr val="tx1"/>
              </a:solidFill>
            </a:endParaRPr>
          </a:p>
          <a:p>
            <a:pPr lvl="0" algn="just"/>
            <a:r>
              <a:rPr lang="es-MX" sz="1400" b="1" dirty="0">
                <a:solidFill>
                  <a:schemeClr val="bg1"/>
                </a:solidFill>
              </a:rPr>
              <a:t>¿En qué se gasta?</a:t>
            </a:r>
          </a:p>
          <a:p>
            <a:pPr lvl="0" algn="just"/>
            <a:r>
              <a:rPr lang="es-MX" sz="1400" dirty="0">
                <a:solidFill>
                  <a:schemeClr val="bg1"/>
                </a:solidFill>
              </a:rPr>
              <a:t>En que se van a utilizar los recursos, como en inversión pública, nomina, entre otros, esta Clasificación es </a:t>
            </a:r>
            <a:r>
              <a:rPr lang="es-MX" sz="1400" dirty="0" smtClean="0">
                <a:solidFill>
                  <a:schemeClr val="bg1"/>
                </a:solidFill>
              </a:rPr>
              <a:t>Objeto </a:t>
            </a:r>
            <a:r>
              <a:rPr lang="es-MX" sz="1400" dirty="0">
                <a:solidFill>
                  <a:schemeClr val="bg1"/>
                </a:solidFill>
              </a:rPr>
              <a:t>del Gasto.</a:t>
            </a:r>
          </a:p>
          <a:p>
            <a:pPr lvl="0" algn="just"/>
            <a:r>
              <a:rPr lang="es-MX" sz="1400" dirty="0" smtClean="0">
                <a:solidFill>
                  <a:schemeClr val="tx1"/>
                </a:solidFill>
              </a:rPr>
              <a:t>.</a:t>
            </a:r>
            <a:endParaRPr lang="es-MX" sz="1400" dirty="0">
              <a:solidFill>
                <a:schemeClr val="tx1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4086" y="3314222"/>
            <a:ext cx="1983214" cy="1417719"/>
          </a:xfrm>
          <a:prstGeom prst="rect">
            <a:avLst/>
          </a:prstGeom>
        </p:spPr>
      </p:pic>
      <p:sp>
        <p:nvSpPr>
          <p:cNvPr id="8" name="14 Llamada con línea 2 (barra de énfasis)"/>
          <p:cNvSpPr/>
          <p:nvPr/>
        </p:nvSpPr>
        <p:spPr>
          <a:xfrm>
            <a:off x="6469368" y="4731941"/>
            <a:ext cx="4368520" cy="1217143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53600"/>
              <a:gd name="adj6" fmla="val -42849"/>
            </a:avLst>
          </a:prstGeom>
          <a:solidFill>
            <a:srgbClr val="0066FF"/>
          </a:solidFill>
          <a:ln>
            <a:solidFill>
              <a:srgbClr val="002060"/>
            </a:solidFill>
          </a:ln>
          <a:scene3d>
            <a:camera prst="orthographicFront"/>
            <a:lightRig rig="balanced" dir="t"/>
          </a:scene3d>
          <a:sp3d prstMaterial="matte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endParaRPr lang="es-MX" sz="1400" b="1" dirty="0">
              <a:solidFill>
                <a:schemeClr val="bg1"/>
              </a:solidFill>
            </a:endParaRPr>
          </a:p>
          <a:p>
            <a:pPr lvl="0" algn="just"/>
            <a:r>
              <a:rPr lang="es-MX" sz="1400" b="1" dirty="0">
                <a:solidFill>
                  <a:schemeClr val="bg1"/>
                </a:solidFill>
              </a:rPr>
              <a:t>¿Para qué se gasta?</a:t>
            </a:r>
          </a:p>
          <a:p>
            <a:pPr lvl="0" algn="just"/>
            <a:r>
              <a:rPr lang="es-MX" sz="1400" dirty="0">
                <a:solidFill>
                  <a:schemeClr val="bg1"/>
                </a:solidFill>
              </a:rPr>
              <a:t>El destino que tienen los recursos, como en salud, desarrollo económico, infraestructura, etc. esta Clasificación es </a:t>
            </a:r>
            <a:r>
              <a:rPr lang="es-MX" sz="1400" dirty="0" smtClean="0">
                <a:solidFill>
                  <a:schemeClr val="bg1"/>
                </a:solidFill>
              </a:rPr>
              <a:t>Funcional del Gasto.</a:t>
            </a:r>
            <a:endParaRPr lang="es-MX" sz="1400" dirty="0">
              <a:solidFill>
                <a:schemeClr val="bg1"/>
              </a:solidFill>
            </a:endParaRPr>
          </a:p>
          <a:p>
            <a:pPr lvl="0" algn="just"/>
            <a:r>
              <a:rPr lang="es-MX" sz="1400" b="1" dirty="0" smtClean="0">
                <a:solidFill>
                  <a:schemeClr val="tx1"/>
                </a:solidFill>
              </a:rPr>
              <a:t>.</a:t>
            </a:r>
            <a:endParaRPr lang="es-MX" sz="1400" b="1" dirty="0">
              <a:solidFill>
                <a:schemeClr val="tx1"/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4086" y="4932005"/>
            <a:ext cx="3152880" cy="1923509"/>
          </a:xfrm>
          <a:prstGeom prst="rect">
            <a:avLst/>
          </a:prstGeom>
        </p:spPr>
      </p:pic>
      <p:pic>
        <p:nvPicPr>
          <p:cNvPr id="10" name="Picture 17" descr="http://us.cdn4.123rf.com/168nwm/texelart/texelart1205/texelart120500001/13486766-3d-workers--team-of-work-rendered-at-high-resolution-on-a-white-background-with-diffuse-shadow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268" y="4917256"/>
            <a:ext cx="982982" cy="889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643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7529" y="269823"/>
            <a:ext cx="10505329" cy="1320800"/>
          </a:xfrm>
        </p:spPr>
        <p:txBody>
          <a:bodyPr>
            <a:normAutofit fontScale="90000"/>
          </a:bodyPr>
          <a:lstStyle/>
          <a:p>
            <a:r>
              <a:rPr lang="es-MX" dirty="0" smtClean="0">
                <a:solidFill>
                  <a:srgbClr val="002060"/>
                </a:solidFill>
              </a:rPr>
              <a:t>¿DE DÓNDE OBTIENE EL MUNICIPIO LOS INGRESOS?</a:t>
            </a:r>
            <a:br>
              <a:rPr lang="es-MX" dirty="0" smtClean="0">
                <a:solidFill>
                  <a:srgbClr val="002060"/>
                </a:solidFill>
              </a:rPr>
            </a:br>
            <a:r>
              <a:rPr lang="es-MX" dirty="0" smtClean="0">
                <a:solidFill>
                  <a:srgbClr val="002060"/>
                </a:solidFill>
              </a:rPr>
              <a:t/>
            </a:r>
            <a:br>
              <a:rPr lang="es-MX" dirty="0" smtClean="0">
                <a:solidFill>
                  <a:srgbClr val="002060"/>
                </a:solidFill>
              </a:rPr>
            </a:br>
            <a:endParaRPr lang="es-MX" dirty="0">
              <a:solidFill>
                <a:srgbClr val="00206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77529" y="930223"/>
            <a:ext cx="10910063" cy="3880773"/>
          </a:xfrm>
        </p:spPr>
        <p:txBody>
          <a:bodyPr>
            <a:normAutofit/>
          </a:bodyPr>
          <a:lstStyle/>
          <a:p>
            <a:pPr algn="just"/>
            <a:r>
              <a:rPr lang="es-MX" dirty="0"/>
              <a:t>El dinero del presupuesto proviene del </a:t>
            </a:r>
            <a:r>
              <a:rPr lang="es-MX" sz="2400" b="1" dirty="0"/>
              <a:t>pago de impuestos, servicios, multas, uso de bienes públicos, que hacemos como ciudadanos y empresas; también proviene de las transferencias </a:t>
            </a:r>
            <a:r>
              <a:rPr lang="es-MX" dirty="0"/>
              <a:t>que por ley otorga la Federación a los Municipios y que se reflejan en Aportaciones y Participaciones Federales.</a:t>
            </a:r>
          </a:p>
          <a:p>
            <a:pPr algn="just"/>
            <a:r>
              <a:rPr lang="es-MX" dirty="0"/>
              <a:t>La manera en que los ingresos se recaudan, los montos y obligaciones, se establecen en la Ley de Ingresos.</a:t>
            </a:r>
          </a:p>
          <a:p>
            <a:pPr algn="just"/>
            <a:endParaRPr lang="es-MX" dirty="0"/>
          </a:p>
          <a:p>
            <a:pPr algn="just"/>
            <a:endParaRPr lang="es-MX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267517"/>
              </p:ext>
            </p:extLst>
          </p:nvPr>
        </p:nvGraphicFramePr>
        <p:xfrm>
          <a:off x="811968" y="3147931"/>
          <a:ext cx="10568063" cy="3552675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7730548"/>
                <a:gridCol w="2837515"/>
              </a:tblGrid>
              <a:tr h="3347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u="none" strike="noStrike" dirty="0">
                          <a:effectLst/>
                        </a:rPr>
                        <a:t>ORIGEN DE INGRESOS (CRI)</a:t>
                      </a:r>
                      <a:endParaRPr lang="es-MX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u="none" strike="noStrike" dirty="0">
                          <a:effectLst/>
                        </a:rPr>
                        <a:t>IMPORTE</a:t>
                      </a:r>
                      <a:endParaRPr lang="es-MX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0235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u="none" strike="noStrike" dirty="0">
                          <a:effectLst/>
                        </a:rPr>
                        <a:t>IMPUESTOS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600" u="none" strike="noStrike" dirty="0" smtClean="0">
                          <a:effectLst/>
                        </a:rPr>
                        <a:t>485,344,768.83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melia Basic Regular" panose="02000503040000020004" pitchFamily="50" charset="0"/>
                      </a:endParaRPr>
                    </a:p>
                  </a:txBody>
                  <a:tcPr marL="7620" marT="7620" marB="0" anchor="ctr">
                    <a:solidFill>
                      <a:schemeClr val="bg1"/>
                    </a:solidFill>
                  </a:tcPr>
                </a:tc>
              </a:tr>
              <a:tr h="29155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u="none" strike="noStrike" dirty="0">
                          <a:effectLst/>
                        </a:rPr>
                        <a:t>CUOTAS Y </a:t>
                      </a:r>
                      <a:r>
                        <a:rPr lang="es-MX" sz="1600" u="none" strike="noStrike" dirty="0" smtClean="0">
                          <a:effectLst/>
                        </a:rPr>
                        <a:t>APORTACIONES </a:t>
                      </a:r>
                      <a:r>
                        <a:rPr lang="es-MX" sz="1600" u="none" strike="noStrike" dirty="0">
                          <a:effectLst/>
                        </a:rPr>
                        <a:t>DE SEGURIDAD SOCIAL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600" u="none" strike="noStrike" dirty="0" smtClean="0">
                          <a:effectLst/>
                        </a:rPr>
                        <a:t>0.00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melia Basic Regular" panose="02000503040000020004" pitchFamily="50" charset="0"/>
                      </a:endParaRPr>
                    </a:p>
                  </a:txBody>
                  <a:tcPr marL="7620" marT="7620" marB="0" anchor="ctr">
                    <a:solidFill>
                      <a:schemeClr val="bg1"/>
                    </a:solidFill>
                  </a:tcPr>
                </a:tc>
              </a:tr>
              <a:tr h="29155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u="none" strike="noStrike" dirty="0">
                          <a:effectLst/>
                        </a:rPr>
                        <a:t>CONTRIBUCIONES DE MEJORAS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600" u="none" strike="noStrike" dirty="0" smtClean="0">
                          <a:effectLst/>
                        </a:rPr>
                        <a:t>26,310,085.97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melia Basic Regular" panose="02000503040000020004" pitchFamily="50" charset="0"/>
                      </a:endParaRPr>
                    </a:p>
                  </a:txBody>
                  <a:tcPr marL="7620" marT="7620" marB="0" anchor="ctr">
                    <a:solidFill>
                      <a:schemeClr val="bg1"/>
                    </a:solidFill>
                  </a:tcPr>
                </a:tc>
              </a:tr>
              <a:tr h="29155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u="none" strike="noStrike" dirty="0">
                          <a:effectLst/>
                        </a:rPr>
                        <a:t>DERECHOS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600" u="none" strike="noStrike" dirty="0" smtClean="0">
                          <a:effectLst/>
                        </a:rPr>
                        <a:t>258,363,327.65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melia Basic Regular" panose="02000503040000020004" pitchFamily="50" charset="0"/>
                      </a:endParaRPr>
                    </a:p>
                  </a:txBody>
                  <a:tcPr marL="7620" marT="7620" marB="0" anchor="ctr">
                    <a:solidFill>
                      <a:schemeClr val="bg1"/>
                    </a:solidFill>
                  </a:tcPr>
                </a:tc>
              </a:tr>
              <a:tr h="29155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u="none" strike="noStrike" dirty="0">
                          <a:effectLst/>
                        </a:rPr>
                        <a:t>PRODUCTOS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600" u="none" strike="noStrike" dirty="0" smtClean="0">
                          <a:effectLst/>
                        </a:rPr>
                        <a:t>28,864,972.61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melia Basic Regular" panose="02000503040000020004" pitchFamily="50" charset="0"/>
                      </a:endParaRPr>
                    </a:p>
                  </a:txBody>
                  <a:tcPr marL="7620" marT="7620" marB="0" anchor="ctr">
                    <a:solidFill>
                      <a:schemeClr val="bg1"/>
                    </a:solidFill>
                  </a:tcPr>
                </a:tc>
              </a:tr>
              <a:tr h="29155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u="none" strike="noStrike" dirty="0">
                          <a:effectLst/>
                        </a:rPr>
                        <a:t>APROVECHAMIENTOS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600" u="none" strike="noStrike" dirty="0" smtClean="0">
                          <a:effectLst/>
                        </a:rPr>
                        <a:t>99,403,991.82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melia Basic Regular" panose="02000503040000020004" pitchFamily="50" charset="0"/>
                      </a:endParaRPr>
                    </a:p>
                  </a:txBody>
                  <a:tcPr marL="7620" marT="7620" marB="0" anchor="ctr">
                    <a:solidFill>
                      <a:schemeClr val="bg1"/>
                    </a:solidFill>
                  </a:tcPr>
                </a:tc>
              </a:tr>
              <a:tr h="29155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u="none" strike="noStrike" dirty="0">
                          <a:effectLst/>
                        </a:rPr>
                        <a:t>INGRESOS POR VENTAS DE BIENES Y SERVICIOS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600" u="none" strike="noStrike" dirty="0" smtClean="0">
                          <a:effectLst/>
                        </a:rPr>
                        <a:t>0.00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melia Basic Regular" panose="02000503040000020004" pitchFamily="50" charset="0"/>
                      </a:endParaRPr>
                    </a:p>
                  </a:txBody>
                  <a:tcPr marL="7620" marT="7620" marB="0" anchor="ctr">
                    <a:solidFill>
                      <a:schemeClr val="bg1"/>
                    </a:solidFill>
                  </a:tcPr>
                </a:tc>
              </a:tr>
              <a:tr h="29155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u="none" strike="noStrike" dirty="0">
                          <a:effectLst/>
                        </a:rPr>
                        <a:t>PARTICIPACIONES Y APORTACIONES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600" u="none" strike="noStrike" dirty="0" smtClean="0">
                          <a:effectLst/>
                        </a:rPr>
                        <a:t>1,379,664,454.93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melia Basic Regular" panose="02000503040000020004" pitchFamily="50" charset="0"/>
                      </a:endParaRPr>
                    </a:p>
                  </a:txBody>
                  <a:tcPr marL="7620" marT="7620" marB="0" anchor="ctr">
                    <a:solidFill>
                      <a:schemeClr val="bg1"/>
                    </a:solidFill>
                  </a:tcPr>
                </a:tc>
              </a:tr>
              <a:tr h="29155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u="none" strike="noStrike" dirty="0">
                          <a:effectLst/>
                        </a:rPr>
                        <a:t>TRANSFERENCIAS, ASIGNACIONES, SUBSIDIOS Y OTRAS AYUDAS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600" u="none" strike="noStrike" dirty="0" smtClean="0">
                          <a:effectLst/>
                        </a:rPr>
                        <a:t>0.00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melia Basic Regular" panose="02000503040000020004" pitchFamily="50" charset="0"/>
                      </a:endParaRPr>
                    </a:p>
                  </a:txBody>
                  <a:tcPr marL="7620" marT="7620" marB="0" anchor="ctr">
                    <a:solidFill>
                      <a:schemeClr val="bg1"/>
                    </a:solidFill>
                  </a:tcPr>
                </a:tc>
              </a:tr>
              <a:tr h="29155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u="none" strike="noStrike" dirty="0">
                          <a:effectLst/>
                        </a:rPr>
                        <a:t>INGRESOS DERIVADOS DE FINANCIAMIENTO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600" u="none" strike="noStrike" dirty="0" smtClean="0">
                          <a:effectLst/>
                        </a:rPr>
                        <a:t>0.00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melia Basic Regular" panose="02000503040000020004" pitchFamily="50" charset="0"/>
                      </a:endParaRPr>
                    </a:p>
                  </a:txBody>
                  <a:tcPr marL="7620" marT="7620" marB="0" anchor="ctr">
                    <a:solidFill>
                      <a:schemeClr val="bg1"/>
                    </a:solidFill>
                  </a:tcPr>
                </a:tc>
              </a:tr>
              <a:tr h="29155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1" u="none" strike="noStrike" dirty="0">
                          <a:effectLst/>
                        </a:rPr>
                        <a:t>TOTAL</a:t>
                      </a:r>
                      <a:endParaRPr lang="es-MX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T="762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600" b="1" u="none" strike="noStrike" dirty="0" smtClean="0">
                          <a:effectLst/>
                        </a:rPr>
                        <a:t>2,277,951,601.81</a:t>
                      </a:r>
                      <a:endParaRPr lang="es-MX" sz="1600" b="1" i="0" u="none" strike="noStrike" dirty="0">
                        <a:solidFill>
                          <a:schemeClr val="tx1"/>
                        </a:solidFill>
                        <a:effectLst/>
                        <a:latin typeface="Amelia Basic Regular" panose="02000503040000020004" pitchFamily="50" charset="0"/>
                      </a:endParaRPr>
                    </a:p>
                  </a:txBody>
                  <a:tcPr marL="7620" marT="762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284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7668" y="219855"/>
            <a:ext cx="8596668" cy="1320800"/>
          </a:xfrm>
        </p:spPr>
        <p:txBody>
          <a:bodyPr/>
          <a:lstStyle/>
          <a:p>
            <a:r>
              <a:rPr lang="es-MX" dirty="0" smtClean="0">
                <a:solidFill>
                  <a:srgbClr val="002060"/>
                </a:solidFill>
              </a:rPr>
              <a:t>¿PARA QUÉ SE GASTA EL PRESUPUESTO?</a:t>
            </a:r>
            <a:br>
              <a:rPr lang="es-MX" dirty="0" smtClean="0">
                <a:solidFill>
                  <a:srgbClr val="002060"/>
                </a:solidFill>
              </a:rPr>
            </a:br>
            <a:endParaRPr lang="es-MX" dirty="0">
              <a:solidFill>
                <a:srgbClr val="00206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6155" y="1030158"/>
            <a:ext cx="11479689" cy="3880773"/>
          </a:xfrm>
        </p:spPr>
        <p:txBody>
          <a:bodyPr/>
          <a:lstStyle/>
          <a:p>
            <a:pPr algn="just"/>
            <a:r>
              <a:rPr lang="es-MX" dirty="0"/>
              <a:t>La Clasificación Funcional del Gasto agrupa los gastos según los </a:t>
            </a:r>
            <a:r>
              <a:rPr lang="es-MX" sz="2400" b="1" dirty="0"/>
              <a:t>propósitos u objetivos socioeconómicos que persigue el </a:t>
            </a:r>
            <a:r>
              <a:rPr lang="es-MX" sz="2400" b="1" dirty="0" smtClean="0"/>
              <a:t>municipio.</a:t>
            </a:r>
          </a:p>
          <a:p>
            <a:pPr marL="0" indent="0" algn="just">
              <a:buNone/>
            </a:pPr>
            <a:endParaRPr lang="es-MX" dirty="0"/>
          </a:p>
          <a:p>
            <a:pPr algn="just"/>
            <a:r>
              <a:rPr lang="es-MX" dirty="0"/>
              <a:t>Presenta el gasto público según la naturaleza de los servicios gubernamentales brindados a la población.</a:t>
            </a:r>
          </a:p>
          <a:p>
            <a:pPr algn="just"/>
            <a:endParaRPr lang="es-MX" dirty="0"/>
          </a:p>
          <a:p>
            <a:pPr algn="just"/>
            <a:r>
              <a:rPr lang="es-MX" dirty="0"/>
              <a:t>Con dicha clasificación se identifica el presupuesto destinado a funciones de gobierno, desarrollo social, desarrollo económico y otras no clasificadas; permitiendo determinar los objetivos generales de las políticas públicas y los recursos financieros que se asignan para alcanzar éstos.</a:t>
            </a:r>
          </a:p>
          <a:p>
            <a:pPr algn="just"/>
            <a:endParaRPr lang="es-MX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500005"/>
              </p:ext>
            </p:extLst>
          </p:nvPr>
        </p:nvGraphicFramePr>
        <p:xfrm>
          <a:off x="1457180" y="4102366"/>
          <a:ext cx="7385483" cy="2161858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4857199"/>
                <a:gridCol w="2528284"/>
              </a:tblGrid>
              <a:tr h="58947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CLASIFICACIÓN FUNCIONAL DEL GASTO (FINALIDAD)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PRESUPUESTADO ASIGNADO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</a:tr>
              <a:tr h="282382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</a:rPr>
                        <a:t>GOBIERNO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1,389,873,347.00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T="7620" marB="0" anchor="ctr"/>
                </a:tc>
              </a:tr>
              <a:tr h="27229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</a:rPr>
                        <a:t>DESARROLLO SOCIAL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823,886,784.00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T="7620" marB="0" anchor="ctr"/>
                </a:tc>
              </a:tr>
              <a:tr h="27229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</a:rPr>
                        <a:t>DESARROLLO ECONÓMICO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64,191,470.00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T="7620" marB="0" anchor="ctr"/>
                </a:tc>
              </a:tr>
              <a:tr h="413488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>
                          <a:effectLst/>
                        </a:rPr>
                        <a:t>OTRAS CLASIFICADAS EN FUNCIONES ANTERIORES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T="7620" marB="0" anchor="ctr"/>
                </a:tc>
              </a:tr>
              <a:tr h="31263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$2,277,951,601.00</a:t>
                      </a:r>
                      <a:endParaRPr lang="es-MX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T="7620" marB="0"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115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>
                <a:solidFill>
                  <a:srgbClr val="002060"/>
                </a:solidFill>
              </a:rPr>
              <a:t>¿QUIÉN GASTA EL </a:t>
            </a:r>
            <a:r>
              <a:rPr lang="es-MX" b="1" dirty="0" smtClean="0">
                <a:solidFill>
                  <a:srgbClr val="FF3E11"/>
                </a:solidFill>
              </a:rPr>
              <a:t>PRESUPUESTO</a:t>
            </a:r>
            <a:r>
              <a:rPr lang="es-MX" dirty="0" smtClean="0">
                <a:solidFill>
                  <a:srgbClr val="002060"/>
                </a:solidFill>
              </a:rPr>
              <a:t>? </a:t>
            </a:r>
            <a:br>
              <a:rPr lang="es-MX" dirty="0" smtClean="0">
                <a:solidFill>
                  <a:srgbClr val="002060"/>
                </a:solidFill>
              </a:rPr>
            </a:br>
            <a:r>
              <a:rPr lang="es-MX" dirty="0" smtClean="0">
                <a:solidFill>
                  <a:srgbClr val="002060"/>
                </a:solidFill>
              </a:rPr>
              <a:t/>
            </a:r>
            <a:br>
              <a:rPr lang="es-MX" dirty="0" smtClean="0">
                <a:solidFill>
                  <a:srgbClr val="002060"/>
                </a:solidFill>
              </a:rPr>
            </a:br>
            <a:endParaRPr lang="es-MX" dirty="0">
              <a:solidFill>
                <a:srgbClr val="00206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45207" y="1488613"/>
            <a:ext cx="8596668" cy="3880773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s-MX" dirty="0"/>
              <a:t>La Clasificación Administrativa tiene como propósitos </a:t>
            </a:r>
            <a:r>
              <a:rPr lang="es-MX" dirty="0" smtClean="0"/>
              <a:t>básicos:</a:t>
            </a:r>
          </a:p>
          <a:p>
            <a:pPr algn="just"/>
            <a:r>
              <a:rPr lang="es-MX" dirty="0" smtClean="0"/>
              <a:t>Identificar </a:t>
            </a:r>
            <a:r>
              <a:rPr lang="es-MX" dirty="0"/>
              <a:t>las unidades administrativas a través de las cuales se realiza la asignación, gestión y rendición de los recursos financieros </a:t>
            </a:r>
            <a:r>
              <a:rPr lang="es-MX" dirty="0" smtClean="0"/>
              <a:t>públicos.</a:t>
            </a:r>
          </a:p>
          <a:p>
            <a:pPr algn="just"/>
            <a:r>
              <a:rPr lang="es-MX" dirty="0"/>
              <a:t>E</a:t>
            </a:r>
            <a:r>
              <a:rPr lang="es-MX" dirty="0" smtClean="0"/>
              <a:t>stablecer </a:t>
            </a:r>
            <a:r>
              <a:rPr lang="es-MX" dirty="0"/>
              <a:t>las bases institucionales y sectoriales para la elaboración y análisis de las estadísticas fiscales, organizadas y agregadas, mediante su integración y consolidación, tal como lo requieren las mejores prácticas y los modelos universales establecidos en la materia. </a:t>
            </a:r>
          </a:p>
          <a:p>
            <a:pPr marL="0" indent="0" algn="just">
              <a:buNone/>
            </a:pPr>
            <a:endParaRPr lang="es-MX" dirty="0" smtClean="0"/>
          </a:p>
          <a:p>
            <a:pPr marL="0" indent="0" algn="just">
              <a:buNone/>
            </a:pPr>
            <a:r>
              <a:rPr lang="es-MX" dirty="0" smtClean="0"/>
              <a:t>Esta clasificación:</a:t>
            </a:r>
          </a:p>
          <a:p>
            <a:pPr algn="just"/>
            <a:r>
              <a:rPr lang="es-MX" dirty="0" smtClean="0"/>
              <a:t>Permite </a:t>
            </a:r>
            <a:r>
              <a:rPr lang="es-MX" dirty="0"/>
              <a:t>delimitar con precisión el ámbito de </a:t>
            </a:r>
            <a:r>
              <a:rPr lang="es-MX" dirty="0" smtClean="0"/>
              <a:t>Sector </a:t>
            </a:r>
            <a:r>
              <a:rPr lang="es-MX" dirty="0"/>
              <a:t>Público </a:t>
            </a:r>
            <a:endParaRPr lang="es-MX" dirty="0" smtClean="0"/>
          </a:p>
          <a:p>
            <a:pPr marL="0" indent="0" algn="just">
              <a:buNone/>
            </a:pPr>
            <a:r>
              <a:rPr lang="es-MX" dirty="0" smtClean="0"/>
              <a:t>de </a:t>
            </a:r>
            <a:r>
              <a:rPr lang="es-MX" dirty="0"/>
              <a:t>cada orden de gobierno y por ende los alcances de su probable responsabilidad fiscal y cuasi fiscal.</a:t>
            </a:r>
          </a:p>
          <a:p>
            <a:pPr algn="just"/>
            <a:endParaRPr lang="es-MX" dirty="0"/>
          </a:p>
          <a:p>
            <a:pPr algn="just"/>
            <a:endParaRPr lang="es-MX" dirty="0"/>
          </a:p>
        </p:txBody>
      </p:sp>
      <p:pic>
        <p:nvPicPr>
          <p:cNvPr id="5124" name="Picture 4" descr="Resultado de imagen para GASTO DEL PRESUPUES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7789" y="3361764"/>
            <a:ext cx="4613188" cy="3391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87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151</TotalTime>
  <Words>1284</Words>
  <Application>Microsoft Office PowerPoint</Application>
  <PresentationFormat>Panorámica</PresentationFormat>
  <Paragraphs>163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7" baseType="lpstr">
      <vt:lpstr>Aharoni</vt:lpstr>
      <vt:lpstr>Amelia Basic Regular</vt:lpstr>
      <vt:lpstr>Arial</vt:lpstr>
      <vt:lpstr>Berlin Sans FB Demi</vt:lpstr>
      <vt:lpstr>Calibri</vt:lpstr>
      <vt:lpstr>Century Gothic</vt:lpstr>
      <vt:lpstr>Times New Roman</vt:lpstr>
      <vt:lpstr>Trebuchet MS</vt:lpstr>
      <vt:lpstr>Wingdings 2</vt:lpstr>
      <vt:lpstr>Wingdings 3</vt:lpstr>
      <vt:lpstr>Faceta</vt:lpstr>
      <vt:lpstr>PRESUPUESTO CIUDADANO 2017 </vt:lpstr>
      <vt:lpstr>¿QUÉ ES EL PRESUPUESTO CIUDADANO? </vt:lpstr>
      <vt:lpstr>¿QUÉ ES LA LEY DE INGRESOS Y  CUÁL ES SU IMPORTANCIA? </vt:lpstr>
      <vt:lpstr>PRESUPUESTO DE EGRESOS Y SU IMPORTANCIA</vt:lpstr>
      <vt:lpstr>LA ELABORACIÓN DEL PRESUPUESTO</vt:lpstr>
      <vt:lpstr>¿CÓMO SE ORGANIZA UN PRESUPUESTO? </vt:lpstr>
      <vt:lpstr>¿DE DÓNDE OBTIENE EL MUNICIPIO LOS INGRESOS?  </vt:lpstr>
      <vt:lpstr>¿PARA QUÉ SE GASTA EL PRESUPUESTO? </vt:lpstr>
      <vt:lpstr>¿QUIÉN GASTA EL PRESUPUESTO?   </vt:lpstr>
      <vt:lpstr>Presentación de PowerPoint</vt:lpstr>
      <vt:lpstr>¿EN QUÉ SE GASTA EL PRESUPUESTO? </vt:lpstr>
      <vt:lpstr>¿SE ESTÁ TRABAJANDO PARA MEJORAR EL PRESUPUESTO? 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PRESUPUESTO CIUDADANO 2017</dc:title>
  <dc:creator>Maria del Pilar Martínez Valdés</dc:creator>
  <cp:lastModifiedBy>SCERDA</cp:lastModifiedBy>
  <cp:revision>20</cp:revision>
  <cp:lastPrinted>2017-01-23T19:42:38Z</cp:lastPrinted>
  <dcterms:created xsi:type="dcterms:W3CDTF">2017-01-13T15:56:44Z</dcterms:created>
  <dcterms:modified xsi:type="dcterms:W3CDTF">2017-10-17T16:23:26Z</dcterms:modified>
</cp:coreProperties>
</file>