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8130" autoAdjust="0"/>
    <p:restoredTop sz="94660"/>
  </p:normalViewPr>
  <p:slideViewPr>
    <p:cSldViewPr>
      <p:cViewPr varScale="1">
        <p:scale>
          <a:sx n="73" d="100"/>
          <a:sy n="73" d="100"/>
        </p:scale>
        <p:origin x="-17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Tesorero Municipal </a:t>
          </a:r>
          <a:r>
            <a:rPr lang="es-MX" smtClean="0">
              <a:solidFill>
                <a:schemeClr val="tx1"/>
              </a:solidFill>
            </a:rPr>
            <a:t>$171,390.00 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$78,888.33 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$314,538.60 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ScaleX="112653" custScaleY="108414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 custScaleX="114258" custScaleY="102130" custLinFactNeighborX="1618" custLinFactNeighborY="-769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 custScaleX="103747" custScaleY="104790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310632" y="233574"/>
          <a:ext cx="3413838" cy="3285379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chemeClr val="tx1"/>
              </a:solidFill>
            </a:rPr>
            <a:t>Tesorero Municipal </a:t>
          </a:r>
          <a:r>
            <a:rPr lang="es-MX" sz="1500" kern="1200" smtClean="0">
              <a:solidFill>
                <a:schemeClr val="tx1"/>
              </a:solidFill>
            </a:rPr>
            <a:t>$171,390.00 mensuales</a:t>
          </a:r>
          <a:endParaRPr lang="es-MX" sz="1500" kern="1200" dirty="0">
            <a:solidFill>
              <a:schemeClr val="tx1"/>
            </a:solidFill>
          </a:endParaRPr>
        </a:p>
      </dsp:txBody>
      <dsp:txXfrm>
        <a:off x="2166704" y="839805"/>
        <a:ext cx="1158266" cy="1095126"/>
      </dsp:txXfrm>
    </dsp:sp>
    <dsp:sp modelId="{E9A7B5CB-2A14-42DF-9848-94AD0FAC38A5}">
      <dsp:nvSpPr>
        <dsp:cNvPr id="0" name=""/>
        <dsp:cNvSpPr/>
      </dsp:nvSpPr>
      <dsp:spPr>
        <a:xfrm>
          <a:off x="340080" y="305582"/>
          <a:ext cx="3462476" cy="3094949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chemeClr val="tx1"/>
              </a:solidFill>
            </a:rPr>
            <a:t>Contralor Municipal $78,888.33 mensuales</a:t>
          </a:r>
          <a:endParaRPr lang="es-MX" sz="1500" kern="1200" dirty="0">
            <a:solidFill>
              <a:schemeClr val="tx1"/>
            </a:solidFill>
          </a:endParaRPr>
        </a:p>
      </dsp:txBody>
      <dsp:txXfrm>
        <a:off x="1288139" y="2258348"/>
        <a:ext cx="1566358" cy="957960"/>
      </dsp:txXfrm>
    </dsp:sp>
    <dsp:sp modelId="{5B4A76BF-464E-409E-B8EF-4C75616C88A8}">
      <dsp:nvSpPr>
        <dsp:cNvPr id="0" name=""/>
        <dsp:cNvSpPr/>
      </dsp:nvSpPr>
      <dsp:spPr>
        <a:xfrm>
          <a:off x="450311" y="288582"/>
          <a:ext cx="3143950" cy="3175557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chemeClr val="tx1"/>
              </a:solidFill>
            </a:rPr>
            <a:t>Presidente Municipal $314,538.60 mensuales</a:t>
          </a:r>
          <a:endParaRPr lang="es-MX" sz="1500" kern="1200" dirty="0">
            <a:solidFill>
              <a:schemeClr val="tx1"/>
            </a:solidFill>
          </a:endParaRPr>
        </a:p>
      </dsp:txBody>
      <dsp:txXfrm>
        <a:off x="787162" y="912352"/>
        <a:ext cx="1066697" cy="10585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1636198" y="35867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Fortaleciendo las estructuras orgánicas y funcionales de las instituciones públicas.</a:t>
          </a:r>
          <a:endParaRPr lang="es-MX" sz="1400" kern="1200" dirty="0"/>
        </a:p>
      </dsp:txBody>
      <dsp:txXfrm>
        <a:off x="4079024" y="1340877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1540736" y="52421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-Regulando el ciclo presupuestarios con base en los principios de eficiencia, transparencia y honradez.</a:t>
          </a:r>
          <a:endParaRPr lang="es-MX" sz="1400" kern="1200" dirty="0"/>
        </a:p>
      </dsp:txBody>
      <dsp:txXfrm>
        <a:off x="2644339" y="353153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1445275" y="358671"/>
          <a:ext cx="4635133" cy="46351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982178" y="1340877"/>
        <a:ext cx="1655404" cy="1379503"/>
      </dsp:txXfrm>
    </dsp:sp>
    <dsp:sp modelId="{4D0BB206-B87C-4ADE-AD56-C1237689E913}">
      <dsp:nvSpPr>
        <dsp:cNvPr id="0" name=""/>
        <dsp:cNvSpPr/>
      </dsp:nvSpPr>
      <dsp:spPr>
        <a:xfrm>
          <a:off x="1349644" y="7173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253799" y="23698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1157955" y="71734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pPr/>
              <a:t>30/09/2017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pPr/>
              <a:t>30/09/2017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30/09/2017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30/09/2017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30/09/2017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30/09/2017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30/09/2017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30/09/2017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30/09/2017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30/09/2017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30/09/2017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30/09/2017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30/09/2017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pPr/>
              <a:t>30/09/2017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04.130.139.164/Transparencia/Consultadoc.aspx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ransparencia.asecoahuila.gob.mx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ESCOBEDO,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2017</a:t>
            </a:r>
            <a:endParaRPr lang="es-MX" sz="3000" dirty="0"/>
          </a:p>
        </p:txBody>
      </p:sp>
    </p:spTree>
    <p:extLst>
      <p:ext uri="{BB962C8B-B14F-4D97-AF65-F5344CB8AC3E}">
        <p14:creationId xmlns=""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11560" y="3573016"/>
          <a:ext cx="5544616" cy="3043655"/>
        </p:xfrm>
        <a:graphic>
          <a:graphicData uri="http://schemas.openxmlformats.org/drawingml/2006/table">
            <a:tbl>
              <a:tblPr/>
              <a:tblGrid>
                <a:gridCol w="1711742"/>
                <a:gridCol w="1639734"/>
                <a:gridCol w="2193140"/>
              </a:tblGrid>
              <a:tr h="3600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CAPÍTULO 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CONCEPTO 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PRESUPUESTADO ASIGNADO 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603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SERVICIOS PERSONALES 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$9,226,512.67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1533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MATERIALES Y SUMINISTROS 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$1,930,474.18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4747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3000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SERVICIOS GENERALES 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$3,486,032.20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47028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4000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TRANSFERENCIAS, ASIGNACIONES, SUBSIDIOS Y OTRAS AYUDAS 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$807,748.65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227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5000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BIENES MUEBLES, INMUEBLES E INTANGIBLES 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$91,514.02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603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6000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INVERSIÓN PÚBLICA 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$16,871,316.70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227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7000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INVERSIONES FINANCIERAS Y OTRAS PROVISIONES 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3248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8000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PARTICIPACIONES Y APORTACIONES  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603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9000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DEUDA PÚBLICA 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91420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TOTAL 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$32,413,598.42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="" xmlns:p14="http://schemas.microsoft.com/office/powerpoint/2010/main" val="1964246936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77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 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2 policías municipales y 2 estatales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=""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www.icai.org.mx</a:t>
            </a:r>
            <a:endParaRPr lang="es-MX" sz="1600" b="1" dirty="0" smtClean="0">
              <a:solidFill>
                <a:schemeClr val="tx1"/>
              </a:solidFill>
              <a:hlinkClick r:id="rId3"/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3"/>
              </a:rPr>
              <a:t>://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104.130.139.164/Transparencia/Consultadoc.aspx</a:t>
            </a:r>
            <a:r>
              <a:rPr lang="es-MX" sz="1600" b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4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=""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2017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2014-2017 – ESCOBEDO, 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=""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=""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427984" y="3789039"/>
          <a:ext cx="4176464" cy="2880322"/>
        </p:xfrm>
        <a:graphic>
          <a:graphicData uri="http://schemas.openxmlformats.org/drawingml/2006/table">
            <a:tbl>
              <a:tblPr/>
              <a:tblGrid>
                <a:gridCol w="3052705"/>
                <a:gridCol w="1123759"/>
              </a:tblGrid>
              <a:tr h="236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ORIGEN DE INGRESOS (CRI)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IMPORTE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256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IMPUESTOS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$217,760.34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56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CUOTAS Y APPORTACIONES DE SEGURIDAD SOCIAL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56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CONTRIBUCIONES DE MEJORAS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56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DERECHOS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$105,061.52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56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56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APROVECHAMIENTOS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$227,722.27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56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INGRESOS POR VENTAS DE BIENES Y SERVICIOS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56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PARTICIPACIONES Y APORTACIONES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$31,863,054.29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7616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TRANSFERENCIAS, ASIGNACIONES, SUBSIDIOS Y OTRAS AYUDAS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56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INGRESOS DERIVADOS DE FINANCIAMIENTO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6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$32,413,598.42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827584" y="4365104"/>
          <a:ext cx="4401914" cy="1817738"/>
        </p:xfrm>
        <a:graphic>
          <a:graphicData uri="http://schemas.openxmlformats.org/drawingml/2006/table">
            <a:tbl>
              <a:tblPr/>
              <a:tblGrid>
                <a:gridCol w="3295403"/>
                <a:gridCol w="1106511"/>
              </a:tblGrid>
              <a:tr h="68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CLASIFICACIÓN FUNCIONAL DEL GASTO (FINALIDAD)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PRESUPUESTADO ASIGNADO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245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GOBIERNO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$13,988,467.68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45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DESARROLLO SOCIAL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$18,077,450.74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45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DESARROLLO ECONÓMICO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$347,680.00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45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OTRAS CLASIFICADAS EN FUNCIONES ANTERIORES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52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$32,413,598.42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=""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331641" y="692705"/>
          <a:ext cx="6696744" cy="5116547"/>
        </p:xfrm>
        <a:graphic>
          <a:graphicData uri="http://schemas.openxmlformats.org/drawingml/2006/table">
            <a:tbl>
              <a:tblPr/>
              <a:tblGrid>
                <a:gridCol w="4516201"/>
                <a:gridCol w="2180543"/>
              </a:tblGrid>
              <a:tr h="362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ÓRGANO EJECUTIVO MUNICIPAL (CA)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PRESUPUESTADO ASIGNADO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01-PRESIDENCIA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$3,846,091.25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02-CABILDO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$2,382,208.00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03-CONTRALORIA MUNICIPAL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$946,660.00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05-SEGURIDAD PUBLICA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$3,035,596.11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8560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08-ECOLOGIA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$207,636.00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09-OBRAS PUBLICAS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$16,205,263.74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10-DESARROLLO RURAL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$1,283,697.65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11-SERVICIOS PUBICOS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$1,316,016.00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9528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12-SECRETARIA DEL AYUNTAMIENTO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$930,161.35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13-DESARROLLO SOCIAL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$1,133,672.29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8560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14-TESORERIA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19-D.I.F. MUNICIPAL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$1,126,596.03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21-PENSIONADOS Y JUBILADOS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25-ADMINISTRACION DE JUSTICIA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26-DEPORTES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27-TURISMO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30-FONDO FORTALECIMIENTO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32-COMUNICACION SOCIAL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35-ATENCION CIUDADANA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36-CATASTRO MUNICIPAL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38-UNIDAD DE SACRIFICIO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39-CENTRO DE REHABILITACION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40-FOMENTO ECONOMICO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41-DIRECCION DE EDUCACION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42-INFRAESTRUCTURA MUNICIPAL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856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$32,413,598.42</a:t>
                      </a:r>
                    </a:p>
                  </a:txBody>
                  <a:tcPr marL="6706" marR="6706" marT="670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15015</TotalTime>
  <Words>1215</Words>
  <Application>Microsoft Office PowerPoint</Application>
  <PresentationFormat>Presentación en pantalla (4:3)</PresentationFormat>
  <Paragraphs>185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RICARDO IZCOATL ADAN LOPEZ VALDEZ</cp:lastModifiedBy>
  <cp:revision>198</cp:revision>
  <dcterms:created xsi:type="dcterms:W3CDTF">2014-07-21T19:40:48Z</dcterms:created>
  <dcterms:modified xsi:type="dcterms:W3CDTF">2017-09-30T16:34:05Z</dcterms:modified>
</cp:coreProperties>
</file>