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F00"/>
    <a:srgbClr val="FF6969"/>
    <a:srgbClr val="FF0000"/>
    <a:srgbClr val="820000"/>
    <a:srgbClr val="F46F02"/>
    <a:srgbClr val="FD8B7F"/>
    <a:srgbClr val="FFCD64"/>
    <a:srgbClr val="986918"/>
    <a:srgbClr val="806542"/>
    <a:srgbClr val="A68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130" autoAdjust="0"/>
    <p:restoredTop sz="94660"/>
  </p:normalViewPr>
  <p:slideViewPr>
    <p:cSldViewPr>
      <p:cViewPr varScale="1">
        <p:scale>
          <a:sx n="92" d="100"/>
          <a:sy n="92" d="100"/>
        </p:scale>
        <p:origin x="142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Tesorero Municipal $38,000.00 mensuales</a:t>
          </a:r>
          <a:endParaRPr lang="es-MX" dirty="0">
            <a:solidFill>
              <a:schemeClr val="tx1"/>
            </a:solidFill>
          </a:endParaRP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Contralor Municipal $38,000.00 mensuales</a:t>
          </a:r>
          <a:endParaRPr lang="es-MX" dirty="0">
            <a:solidFill>
              <a:schemeClr val="tx1"/>
            </a:solidFill>
          </a:endParaRP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Presidente Municipal $59,180.00 mensuales</a:t>
          </a:r>
          <a:endParaRPr lang="es-MX" dirty="0">
            <a:solidFill>
              <a:schemeClr val="tx1"/>
            </a:solidFill>
          </a:endParaRP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  <dgm:t>
        <a:bodyPr/>
        <a:lstStyle/>
        <a:p>
          <a:endParaRPr lang="es-MX"/>
        </a:p>
      </dgm:t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7B5CB-2A14-42DF-9848-94AD0FAC38A5}" type="pres">
      <dgm:prSet presAssocID="{13D85802-36E5-4D6D-9A75-03C368531628}" presName="wedge2" presStyleLbl="node1" presStyleIdx="1" presStyleCnt="3"/>
      <dgm:spPr/>
      <dgm:t>
        <a:bodyPr/>
        <a:lstStyle/>
        <a:p>
          <a:endParaRPr lang="es-MX"/>
        </a:p>
      </dgm:t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A76BF-464E-409E-B8EF-4C75616C88A8}" type="pres">
      <dgm:prSet presAssocID="{13D85802-36E5-4D6D-9A75-03C368531628}" presName="wedge3" presStyleLbl="node1" presStyleIdx="2" presStyleCnt="3"/>
      <dgm:spPr/>
      <dgm:t>
        <a:bodyPr/>
        <a:lstStyle/>
        <a:p>
          <a:endParaRPr lang="es-MX"/>
        </a:p>
      </dgm:t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 smtClean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 smtClean="0"/>
            <a:t>-Regulando el ciclo presupuestarios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 smtClean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  <dgm:t>
        <a:bodyPr/>
        <a:lstStyle/>
        <a:p>
          <a:endParaRPr lang="es-MX"/>
        </a:p>
      </dgm:t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690AB6-EB7B-487C-87C3-4C698DAFCA79}" type="pres">
      <dgm:prSet presAssocID="{ECCCBD0B-7574-45BA-8DF8-265C0C6461A4}" presName="wedge2" presStyleLbl="node1" presStyleIdx="1" presStyleCnt="3"/>
      <dgm:spPr/>
      <dgm:t>
        <a:bodyPr/>
        <a:lstStyle/>
        <a:p>
          <a:endParaRPr lang="es-MX"/>
        </a:p>
      </dgm:t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F6BA63-2240-4886-9519-36EEFFC728AF}" type="pres">
      <dgm:prSet presAssocID="{ECCCBD0B-7574-45BA-8DF8-265C0C6461A4}" presName="wedge3" presStyleLbl="node1" presStyleIdx="2" presStyleCnt="3"/>
      <dgm:spPr/>
      <dgm:t>
        <a:bodyPr/>
        <a:lstStyle/>
        <a:p>
          <a:endParaRPr lang="es-MX"/>
        </a:p>
      </dgm:t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0BB206-B87C-4ADE-AD56-C1237689E913}" type="pres">
      <dgm:prSet presAssocID="{DFED068F-7ADE-48CF-BD28-65FCE2708383}" presName="arrowWedge1" presStyleLbl="fgSibTrans2D1" presStyleIdx="0" presStyleCnt="3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8A700-45C7-42A3-AC04-D24EE49ED0EB}">
      <dsp:nvSpPr>
        <dsp:cNvPr id="0" name=""/>
        <dsp:cNvSpPr/>
      </dsp:nvSpPr>
      <dsp:spPr>
        <a:xfrm>
          <a:off x="490191" y="333608"/>
          <a:ext cx="3030401" cy="3030401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Tesorero Municipal $38,000.00 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2137792" y="892789"/>
        <a:ext cx="1028171" cy="1010133"/>
      </dsp:txXfrm>
    </dsp:sp>
    <dsp:sp modelId="{E9A7B5CB-2A14-42DF-9848-94AD0FAC38A5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Contralor Municipal $38,000.00 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1324679" y="2245744"/>
        <a:ext cx="1370895" cy="937981"/>
      </dsp:txXfrm>
    </dsp:sp>
    <dsp:sp modelId="{5B4A76BF-464E-409E-B8EF-4C75616C88A8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90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Presidente Municipal $59,180.00 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819612" y="928962"/>
        <a:ext cx="1028171" cy="1010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8D56-3E42-4A6B-9288-CFACDC5B8419}">
      <dsp:nvSpPr>
        <dsp:cNvPr id="0" name=""/>
        <dsp:cNvSpPr/>
      </dsp:nvSpPr>
      <dsp:spPr>
        <a:xfrm>
          <a:off x="1636198" y="358671"/>
          <a:ext cx="4635133" cy="463513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Fortaleciendo las estructuras orgánicas y funcionales de las instituciones públicas.</a:t>
          </a:r>
          <a:endParaRPr lang="es-MX" sz="1400" kern="1200" dirty="0"/>
        </a:p>
      </dsp:txBody>
      <dsp:txXfrm>
        <a:off x="4079024" y="1340877"/>
        <a:ext cx="1655404" cy="1379503"/>
      </dsp:txXfrm>
    </dsp:sp>
    <dsp:sp modelId="{52690AB6-EB7B-487C-87C3-4C698DAFCA79}">
      <dsp:nvSpPr>
        <dsp:cNvPr id="0" name=""/>
        <dsp:cNvSpPr/>
      </dsp:nvSpPr>
      <dsp:spPr>
        <a:xfrm>
          <a:off x="1540736" y="524211"/>
          <a:ext cx="4635133" cy="463513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-Regulando el ciclo presupuestarios con base en los principios de eficiencia, transparencia y honradez.</a:t>
          </a:r>
          <a:endParaRPr lang="es-MX" sz="1400" kern="1200" dirty="0"/>
        </a:p>
      </dsp:txBody>
      <dsp:txXfrm>
        <a:off x="2644339" y="3531530"/>
        <a:ext cx="2483107" cy="1213963"/>
      </dsp:txXfrm>
    </dsp:sp>
    <dsp:sp modelId="{4BF6BA63-2240-4886-9519-36EEFFC728AF}">
      <dsp:nvSpPr>
        <dsp:cNvPr id="0" name=""/>
        <dsp:cNvSpPr/>
      </dsp:nvSpPr>
      <dsp:spPr>
        <a:xfrm>
          <a:off x="1445275" y="358671"/>
          <a:ext cx="4635133" cy="463513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 Fortaleciendo el Presupuesto basado en Resultados con la finalidad de orientar las acciones gubernamentales hacía la generación del valor público.</a:t>
          </a:r>
          <a:endParaRPr lang="es-MX" sz="1400" kern="1200" dirty="0"/>
        </a:p>
      </dsp:txBody>
      <dsp:txXfrm>
        <a:off x="1982178" y="1340877"/>
        <a:ext cx="1655404" cy="1379503"/>
      </dsp:txXfrm>
    </dsp:sp>
    <dsp:sp modelId="{4D0BB206-B87C-4ADE-AD56-C1237689E913}">
      <dsp:nvSpPr>
        <dsp:cNvPr id="0" name=""/>
        <dsp:cNvSpPr/>
      </dsp:nvSpPr>
      <dsp:spPr>
        <a:xfrm>
          <a:off x="1349644" y="71734"/>
          <a:ext cx="5209007" cy="520900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3399-0684-450A-9E78-C2C843963D59}">
      <dsp:nvSpPr>
        <dsp:cNvPr id="0" name=""/>
        <dsp:cNvSpPr/>
      </dsp:nvSpPr>
      <dsp:spPr>
        <a:xfrm>
          <a:off x="1253799" y="236981"/>
          <a:ext cx="5209007" cy="520900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C101B-06F1-4419-ACAD-4DFECD3B98D3}">
      <dsp:nvSpPr>
        <dsp:cNvPr id="0" name=""/>
        <dsp:cNvSpPr/>
      </dsp:nvSpPr>
      <dsp:spPr>
        <a:xfrm>
          <a:off x="1157955" y="71734"/>
          <a:ext cx="5209007" cy="520900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t>11/04/2017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11/04/2017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11/04/2017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11/04/2017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11/04/2017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11/04/2017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11/04/2017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11/04/2017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11/04/2017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11/04/2017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11/04/2017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11/04/2017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11/04/2017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11/04/2017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una.gob.mx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ransparencia.asecoahuila.gob.mx/" TargetMode="External"/><Relationship Id="rId5" Type="http://schemas.openxmlformats.org/officeDocument/2006/relationships/hyperlink" Target="http://104.130.139.164/Transparencia/Consultadoc.aspx" TargetMode="External"/><Relationship Id="rId4" Type="http://schemas.openxmlformats.org/officeDocument/2006/relationships/hyperlink" Target="http://www.acunaenmovimiento.com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</a:t>
            </a:r>
            <a:r>
              <a:rPr lang="es-MX" sz="3200" b="1" dirty="0" smtClean="0">
                <a:latin typeface="Berlin Sans FB Demi" pitchFamily="34" charset="0"/>
              </a:rPr>
              <a:t>ACUÑA, 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2017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187220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Clasificador por Objeto del </a:t>
            </a:r>
            <a:r>
              <a:rPr lang="es-MX" sz="1800" b="1" dirty="0" smtClean="0">
                <a:solidFill>
                  <a:schemeClr val="tx1"/>
                </a:solidFill>
              </a:rPr>
              <a:t>Gasto (COG) permite la </a:t>
            </a:r>
            <a:r>
              <a:rPr lang="es-MX" sz="1800" b="1" dirty="0">
                <a:solidFill>
                  <a:schemeClr val="tx1"/>
                </a:solidFill>
              </a:rPr>
              <a:t>obtención de información para el análisis y seguimiento de </a:t>
            </a:r>
            <a:r>
              <a:rPr lang="es-MX" sz="1800" b="1" dirty="0" smtClean="0">
                <a:solidFill>
                  <a:schemeClr val="tx1"/>
                </a:solidFill>
              </a:rPr>
              <a:t>la gestión </a:t>
            </a:r>
            <a:r>
              <a:rPr lang="es-MX" sz="1800" b="1" dirty="0">
                <a:solidFill>
                  <a:schemeClr val="tx1"/>
                </a:solidFill>
              </a:rPr>
              <a:t>financiera gubernamental, es considerado la clasificación operativa que permite conocer en qué </a:t>
            </a:r>
            <a:r>
              <a:rPr lang="es-MX" sz="1800" b="1" dirty="0" smtClean="0">
                <a:solidFill>
                  <a:schemeClr val="tx1"/>
                </a:solidFill>
              </a:rPr>
              <a:t>se gasta</a:t>
            </a:r>
            <a:r>
              <a:rPr lang="es-MX" sz="1800" b="1" dirty="0">
                <a:solidFill>
                  <a:schemeClr val="tx1"/>
                </a:solidFill>
              </a:rPr>
              <a:t>, (base del registro de las transacciones económico-financieras) y a su vez permite cuantificar </a:t>
            </a:r>
            <a:r>
              <a:rPr lang="es-MX" sz="1800" b="1" dirty="0" smtClean="0">
                <a:solidFill>
                  <a:schemeClr val="tx1"/>
                </a:solidFill>
              </a:rPr>
              <a:t>la demanda </a:t>
            </a:r>
            <a:r>
              <a:rPr lang="es-MX" sz="1800" b="1" dirty="0">
                <a:solidFill>
                  <a:schemeClr val="tx1"/>
                </a:solidFill>
              </a:rPr>
              <a:t>de bienes y servicios que realiza el Sector Público.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pic>
        <p:nvPicPr>
          <p:cNvPr id="6146" name="Picture 2" descr="http://s3-eu-west-1.amazonaws.com/rankia/images/valoraciones/0016/8193/ganar-dinero-en-internet.png?14114034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1956385" cy="19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918475"/>
              </p:ext>
            </p:extLst>
          </p:nvPr>
        </p:nvGraphicFramePr>
        <p:xfrm>
          <a:off x="971600" y="3284984"/>
          <a:ext cx="5760640" cy="24841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81588"/>
                <a:gridCol w="3610900"/>
                <a:gridCol w="1368152"/>
              </a:tblGrid>
              <a:tr h="2133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CAPÍTULO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CONCEPTO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PERSONALES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$ 200,625,000.00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2000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MATERIALES Y SUMINISTROS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$23,240,000.00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GENERALES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$83,720,000.01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4000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$65,420,000.00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5000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BIENES MUEBLES, INMUEBLES E INTANGIBLES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$9,580,000.00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6000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INVERSIÓN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$32,020,000.00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7000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INVERSIONES FINANCIERAS Y OTRAS PROVISIONES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8000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PARTICIPACIONES Y APORTACIONES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9000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DEUDA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$12,500,000.00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362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$ 427,105,000.00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71600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166075299"/>
              </p:ext>
            </p:extLst>
          </p:nvPr>
        </p:nvGraphicFramePr>
        <p:xfrm>
          <a:off x="971600" y="980728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635756" y="4697760"/>
            <a:ext cx="2508244" cy="21602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148064" y="2176988"/>
            <a:ext cx="3679272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</a:t>
            </a:r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administración </a:t>
            </a:r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pública municipal?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508104" y="3429000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1,240 plazas totales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89875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64736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619672" y="5733256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131 policías municipales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07" y="211686"/>
            <a:ext cx="1584937" cy="15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44522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/>
              <a:t>Todos estos esfuerzos se seguirán reflejando en más obras y mejores servicios públicos de calidad.</a:t>
            </a:r>
            <a:endParaRPr lang="es-MX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b="7797"/>
          <a:stretch/>
        </p:blipFill>
        <p:spPr bwMode="auto">
          <a:xfrm>
            <a:off x="5580112" y="1654521"/>
            <a:ext cx="1734511" cy="15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38065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97145597"/>
              </p:ext>
            </p:extLst>
          </p:nvPr>
        </p:nvGraphicFramePr>
        <p:xfrm>
          <a:off x="-900608" y="1412776"/>
          <a:ext cx="7716607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40" y="3861047"/>
            <a:ext cx="3980880" cy="3035421"/>
          </a:xfrm>
          <a:prstGeom prst="rect">
            <a:avLst/>
          </a:prstGeom>
        </p:spPr>
      </p:pic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</a:rPr>
              <a:t>Visitar las páginas de internet en las cuales se encuentra la información presupuestal del municipio: </a:t>
            </a: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www.acuna.gob.mx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www.acunaenmovimiento.com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5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5"/>
              </a:rPr>
              <a:t>://</a:t>
            </a:r>
            <a:r>
              <a:rPr lang="es-MX" sz="1600" b="1" dirty="0" smtClean="0">
                <a:solidFill>
                  <a:schemeClr val="tx1"/>
                </a:solidFill>
                <a:hlinkClick r:id="rId5"/>
              </a:rPr>
              <a:t>104.130.139.164/Transparencia/Consultadoc.aspx</a:t>
            </a:r>
            <a:r>
              <a:rPr lang="es-MX" sz="1600" b="1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6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6"/>
              </a:rPr>
              <a:t>://transparencia.asecoahuila.gob.mx</a:t>
            </a:r>
            <a:r>
              <a:rPr lang="es-MX" sz="1600" b="1" dirty="0" smtClean="0">
                <a:solidFill>
                  <a:schemeClr val="tx1"/>
                </a:solidFill>
                <a:hlinkClick r:id="rId6"/>
              </a:rPr>
              <a:t>/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80728"/>
            <a:ext cx="9159389" cy="1512168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400" b="1" dirty="0" smtClean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PRESUPUESTO DE </a:t>
            </a:r>
            <a:r>
              <a:rPr lang="es-MX" sz="2400" b="1" dirty="0">
                <a:solidFill>
                  <a:schemeClr val="bg1"/>
                </a:solidFill>
                <a:latin typeface="+mj-lt"/>
              </a:rPr>
              <a:t>EGRESOS </a:t>
            </a:r>
            <a:r>
              <a:rPr lang="es-MX" sz="2400" b="1" dirty="0">
                <a:solidFill>
                  <a:schemeClr val="bg1"/>
                </a:solidFill>
              </a:rPr>
              <a:t>CIUDADANO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2017</a:t>
            </a:r>
          </a:p>
          <a:p>
            <a:pPr lvl="0" algn="ctr">
              <a:spcBef>
                <a:spcPct val="20000"/>
              </a:spcBef>
            </a:pPr>
            <a:r>
              <a:rPr lang="es-MX" sz="2400" b="1" dirty="0">
                <a:solidFill>
                  <a:schemeClr val="bg1"/>
                </a:solidFill>
                <a:latin typeface="+mj-lt"/>
              </a:rPr>
              <a:t>ADMINISTRACIÓN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2014-2017 – ACUÑA, COAHUILA.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endParaRPr lang="es-MX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25240"/>
            <a:ext cx="5868144" cy="40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03157"/>
            <a:ext cx="3348940" cy="4054844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permiten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640956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publicas.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40"/>
            <a:ext cx="8642444" cy="9557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04" y="4509120"/>
            <a:ext cx="2416432" cy="23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1801847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 es de gran importancia, ya que </a:t>
            </a:r>
            <a:r>
              <a:rPr lang="es-MX" b="1" dirty="0"/>
              <a:t>ofrece información valiosa </a:t>
            </a:r>
            <a:r>
              <a:rPr lang="es-MX" b="1" dirty="0" smtClean="0"/>
              <a:t>del </a:t>
            </a:r>
            <a:r>
              <a:rPr lang="es-MX" b="1" dirty="0"/>
              <a:t>presupuesto de ingresos, indicando las contribuciones y el ingreso estimado de cada una de </a:t>
            </a:r>
            <a:r>
              <a:rPr lang="es-MX" b="1" dirty="0" smtClean="0"/>
              <a:t>ellas, </a:t>
            </a:r>
            <a:r>
              <a:rPr lang="es-MX" b="1" dirty="0"/>
              <a:t>así como los demás ingresos que espera recibir el municipio e incorporar las partidas que cada municipio estime como fuente de ingresos para cada ejercicio </a:t>
            </a:r>
            <a:r>
              <a:rPr lang="es-MX" b="1" dirty="0" smtClean="0"/>
              <a:t>fiscal.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 smtClean="0"/>
              <a:t>Además </a:t>
            </a:r>
            <a:r>
              <a:rPr lang="es-MX" b="1" dirty="0"/>
              <a:t>de ser una importante herramienta 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29614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cual es su importancia?</a:t>
            </a: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2555776" y="4005064"/>
            <a:ext cx="4104456" cy="2647379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 smtClean="0"/>
              <a:t>El </a:t>
            </a:r>
            <a:r>
              <a:rPr lang="es-MX" sz="1800" b="1" dirty="0"/>
              <a:t>Presupuesto 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800" b="1" dirty="0" smtClean="0"/>
          </a:p>
          <a:p>
            <a:pPr marL="0" indent="0" algn="just">
              <a:buNone/>
            </a:pPr>
            <a:r>
              <a:rPr lang="es-MX" sz="1800" b="1" dirty="0" smtClean="0"/>
              <a:t>Estos </a:t>
            </a:r>
            <a:r>
              <a:rPr lang="es-MX" sz="1800" b="1" dirty="0"/>
              <a:t>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</a:t>
            </a:r>
            <a:r>
              <a:rPr lang="es-MX" sz="1800" b="1" dirty="0" smtClean="0"/>
              <a:t>.</a:t>
            </a:r>
          </a:p>
          <a:p>
            <a:pPr algn="just"/>
            <a:endParaRPr lang="es-MX" sz="1800" dirty="0"/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Egresos?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3312368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elaboración del Presupuesto es de vital importancia, pues el ciudadano necesita servicios y obras de calidad, los cuales el Gobierno tiene la obligación de proporcionarlos, es donde el Presupuesto nos da a conocer cuales fueron dichos trabajos, y sabemos cual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9220" name="Picture 4" descr="http://previews.123rf.com/images/coramax/coramax1208/coramax120801167/14802329-3d-people--human-character--person-sitting-on-the-bench-and-a-read-book-3d-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50716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29200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¿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C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uál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es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la importancia del Presupuesto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de Egresos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229770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dinero del presupuesto proviene del pago de impuestos, servicios, multas, uso de bienes públicos, que hacemos como ciudadanos y empresas, también proviene de las transferencias que por ley otorga la </a:t>
            </a:r>
            <a:r>
              <a:rPr lang="es-MX" sz="1800" b="1" dirty="0" smtClean="0">
                <a:solidFill>
                  <a:schemeClr val="tx1"/>
                </a:solidFill>
              </a:rPr>
              <a:t>Federación </a:t>
            </a:r>
            <a:r>
              <a:rPr lang="es-MX" sz="1800" b="1" dirty="0">
                <a:solidFill>
                  <a:schemeClr val="tx1"/>
                </a:solidFill>
              </a:rPr>
              <a:t>a los </a:t>
            </a:r>
            <a:r>
              <a:rPr lang="es-MX" sz="1800" b="1" dirty="0" smtClean="0">
                <a:solidFill>
                  <a:schemeClr val="tx1"/>
                </a:solidFill>
              </a:rPr>
              <a:t>Municipios </a:t>
            </a:r>
            <a:r>
              <a:rPr lang="es-MX" sz="1800" b="1" dirty="0">
                <a:solidFill>
                  <a:schemeClr val="tx1"/>
                </a:solidFill>
              </a:rPr>
              <a:t>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dirty="0" smtClean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075006"/>
              </p:ext>
            </p:extLst>
          </p:nvPr>
        </p:nvGraphicFramePr>
        <p:xfrm>
          <a:off x="3569172" y="3717032"/>
          <a:ext cx="4626899" cy="24612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451100"/>
                <a:gridCol w="1175799"/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DE INGRESOS (CRI)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IMPUESTOS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$63,170,000.00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1264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CUOTAS Y </a:t>
                      </a:r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APORTACIONES </a:t>
                      </a:r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 SEGURIDAD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CONTRIBUCIONES DE MEJORAS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$2,200,00.00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DERECHOS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$59,285,000.00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PRODUCTOS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$800,000.00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APROVECHAMIENTOS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$7,650,000.00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INGRESOS POR VENTAS DE BIENES Y SERVICIOS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PARTICIPACIONES Y APORTACIONES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$266,000,00.00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$28,000,000.00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INGRESOS DERIVADOS DE FINANCIAMIENTO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$427,105,000.00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Clasificación Funcional del Gasto agrupa los gastos según los propósitos u objetivos </a:t>
            </a:r>
            <a:r>
              <a:rPr lang="es-MX" sz="1800" b="1" dirty="0" smtClean="0">
                <a:solidFill>
                  <a:schemeClr val="tx1"/>
                </a:solidFill>
              </a:rPr>
              <a:t>socioeconómicos que persigue el municipio.</a:t>
            </a:r>
            <a:r>
              <a:rPr lang="es-MX" sz="1800" b="1" dirty="0">
                <a:solidFill>
                  <a:schemeClr val="tx1"/>
                </a:solidFill>
              </a:rPr>
              <a:t> </a:t>
            </a:r>
            <a:r>
              <a:rPr lang="es-MX" sz="1800" b="1" dirty="0" smtClean="0">
                <a:solidFill>
                  <a:schemeClr val="tx1"/>
                </a:solidFill>
              </a:rPr>
              <a:t>Presenta </a:t>
            </a:r>
            <a:r>
              <a:rPr lang="es-MX" sz="1800" b="1" dirty="0">
                <a:solidFill>
                  <a:schemeClr val="tx1"/>
                </a:solidFill>
              </a:rPr>
              <a:t>el gasto público según la naturaleza de los servicios gubernamentales brindados a la población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</a:t>
            </a:r>
            <a:r>
              <a:rPr lang="es-MX" sz="1800" b="1" dirty="0" smtClean="0">
                <a:solidFill>
                  <a:schemeClr val="tx1"/>
                </a:solidFill>
              </a:rPr>
              <a:t>social, desarrollo </a:t>
            </a:r>
            <a:r>
              <a:rPr lang="es-MX" sz="1800" b="1" dirty="0">
                <a:solidFill>
                  <a:schemeClr val="tx1"/>
                </a:solidFill>
              </a:rPr>
              <a:t>económico y otras no clasificadas; permitiendo determinar los objetivos generales de las </a:t>
            </a:r>
            <a:r>
              <a:rPr lang="es-MX" sz="1800" b="1" dirty="0" smtClean="0">
                <a:solidFill>
                  <a:schemeClr val="tx1"/>
                </a:solidFill>
              </a:rPr>
              <a:t>políticas públicas </a:t>
            </a:r>
            <a:r>
              <a:rPr lang="es-MX" sz="1800" b="1" dirty="0">
                <a:solidFill>
                  <a:schemeClr val="tx1"/>
                </a:solidFill>
              </a:rPr>
              <a:t>y los recursos financieros que se asignan para alcanzar éstos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186280"/>
              </p:ext>
            </p:extLst>
          </p:nvPr>
        </p:nvGraphicFramePr>
        <p:xfrm>
          <a:off x="1115616" y="4509120"/>
          <a:ext cx="4266332" cy="1512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05832"/>
                <a:gridCol w="1460500"/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CLASIFICACIÓN FUNCIONAL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GOBIERNO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$242,800,000.00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$123,650,000.00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ECONÓMICO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$60,655,000.00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</a:rPr>
                        <a:t>OTRAS CLASIFICADAS EN FUNCIONES ANTERIORES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$427,105,000.00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luis.flores\Pictures\estructura_organizac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73624"/>
            <a:ext cx="450392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3376156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972537"/>
              </p:ext>
            </p:extLst>
          </p:nvPr>
        </p:nvGraphicFramePr>
        <p:xfrm>
          <a:off x="1475656" y="476672"/>
          <a:ext cx="6552728" cy="54006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808966"/>
                <a:gridCol w="1743762"/>
              </a:tblGrid>
              <a:tr h="6389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ÓRGANO</a:t>
                      </a:r>
                      <a:r>
                        <a:rPr lang="es-MX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EJECUTIVO MUNICIPAL</a:t>
                      </a: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(CA)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</a:tr>
              <a:tr h="28734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01-PRESIDENCIA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113,300,000.00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2770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02-CABILDO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$17,010,000.00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2770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03-CONTRALORIA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$3,610,000.00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2770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05-SEGURIDAD </a:t>
                      </a:r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PUBLICA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$41,190,000.00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2770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07-DESARROLLO URBANO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$9,690,000.00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2770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08-ECOLOGIA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$23,940,000.00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2770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09-OBRAS PUBLICAS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$19,120,000.00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2770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12-SECRETARIA DEL AYUNTAMIENTO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$23,200,000.00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2770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13-DESARROLLO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$47,480,000.00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2770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14-TESORERIA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36,205,000.00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2770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19-D.I.F.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$11,620,000.00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2770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29-IMAGEN URBANA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$36,470,000.00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2770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30-FONDO FORTALECIMIENTO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$13,940,000.00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2770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31-OFICIALIA</a:t>
                      </a:r>
                      <a:r>
                        <a:rPr lang="es-MX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MAYOR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$25,590,000.00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2770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32-JURIDICO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$3,460,000.00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2770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33-SINDICATURA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$1,280,000.00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3181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$427,105,000.00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" y="-31173"/>
            <a:ext cx="1669993" cy="1669993"/>
          </a:xfrm>
          <a:prstGeom prst="rect">
            <a:avLst/>
          </a:prstGeom>
        </p:spPr>
      </p:pic>
      <p:pic>
        <p:nvPicPr>
          <p:cNvPr id="5" name="Picture 4" descr="http://www.ctm-media.com/openads/adimage.php?filename=man-with-dollar-sign-02_2.png&amp;contenttype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7838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15002</TotalTime>
  <Words>1171</Words>
  <Application>Microsoft Office PowerPoint</Application>
  <PresentationFormat>Presentación en pantalla (4:3)</PresentationFormat>
  <Paragraphs>166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Aharoni</vt:lpstr>
      <vt:lpstr>Arial</vt:lpstr>
      <vt:lpstr>Berlin Sans FB Demi</vt:lpstr>
      <vt:lpstr>Calibri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SiifAdmin</cp:lastModifiedBy>
  <cp:revision>215</cp:revision>
  <dcterms:created xsi:type="dcterms:W3CDTF">2014-07-21T19:40:48Z</dcterms:created>
  <dcterms:modified xsi:type="dcterms:W3CDTF">2017-04-11T19:10:30Z</dcterms:modified>
</cp:coreProperties>
</file>