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F00"/>
    <a:srgbClr val="FF6969"/>
    <a:srgbClr val="FF0000"/>
    <a:srgbClr val="820000"/>
    <a:srgbClr val="F46F02"/>
    <a:srgbClr val="FD8B7F"/>
    <a:srgbClr val="FFCD64"/>
    <a:srgbClr val="986918"/>
    <a:srgbClr val="806542"/>
    <a:srgbClr val="A68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30" autoAdjust="0"/>
    <p:restoredTop sz="94660"/>
  </p:normalViewPr>
  <p:slideViewPr>
    <p:cSldViewPr>
      <p:cViewPr varScale="1">
        <p:scale>
          <a:sx n="86" d="100"/>
          <a:sy n="86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Tesorero Municipal $30,560.10 mensuales</a:t>
          </a:r>
          <a:endParaRPr lang="es-MX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Contralor Municipal $30,560.10 mensuales</a:t>
          </a:r>
          <a:endParaRPr lang="es-MX" dirty="0">
            <a:solidFill>
              <a:schemeClr val="tx1"/>
            </a:solidFill>
          </a:endParaRP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Presidente Municipal $48,990.00 mensuales</a:t>
          </a:r>
          <a:endParaRPr lang="es-MX" dirty="0">
            <a:solidFill>
              <a:schemeClr val="tx1"/>
            </a:solidFill>
          </a:endParaRP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 smtClean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 smtClean="0"/>
            <a:t>-Regulando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 smtClean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04/05/2018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04/05/2018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04/05/2018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04/05/2018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04/05/2018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04/05/2018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04/05/2018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04/05/2018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04/05/2018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04/05/2018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04/05/2018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04/05/2018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04/05/2018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04/05/2018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i.org.mx:8282/ipo/dependencia.php?dep=57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ransparencia.asecoahuila.gob.mx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SAN BUENAVENTURA,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2018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Clasificador por Objeto del </a:t>
            </a:r>
            <a:r>
              <a:rPr lang="es-MX" sz="1800" b="1" dirty="0" smtClean="0">
                <a:solidFill>
                  <a:schemeClr val="tx1"/>
                </a:solidFill>
              </a:rPr>
              <a:t>Gasto (COG) permite la </a:t>
            </a:r>
            <a:r>
              <a:rPr lang="es-MX" sz="1800" b="1" dirty="0">
                <a:solidFill>
                  <a:schemeClr val="tx1"/>
                </a:solidFill>
              </a:rPr>
              <a:t>obtención de información para el análisis y seguimiento de </a:t>
            </a:r>
            <a:r>
              <a:rPr lang="es-MX" sz="1800" b="1" dirty="0" smtClean="0">
                <a:solidFill>
                  <a:schemeClr val="tx1"/>
                </a:solidFill>
              </a:rPr>
              <a:t>la gestión </a:t>
            </a:r>
            <a:r>
              <a:rPr lang="es-MX" sz="1800" b="1" dirty="0">
                <a:solidFill>
                  <a:schemeClr val="tx1"/>
                </a:solidFill>
              </a:rPr>
              <a:t>financiera gubernamental, es considerado la clasificación operativa que permite conocer en qué </a:t>
            </a:r>
            <a:r>
              <a:rPr lang="es-MX" sz="1800" b="1" dirty="0" smtClean="0">
                <a:solidFill>
                  <a:schemeClr val="tx1"/>
                </a:solidFill>
              </a:rPr>
              <a:t>se gasta</a:t>
            </a:r>
            <a:r>
              <a:rPr lang="es-MX" sz="1800" b="1" dirty="0">
                <a:solidFill>
                  <a:schemeClr val="tx1"/>
                </a:solidFill>
              </a:rPr>
              <a:t>, (base del registro de las transacciones económico-financieras) y a su vez permite cuantificar </a:t>
            </a:r>
            <a:r>
              <a:rPr lang="es-MX" sz="1800" b="1" dirty="0" smtClean="0">
                <a:solidFill>
                  <a:schemeClr val="tx1"/>
                </a:solidFill>
              </a:rPr>
              <a:t>la demanda </a:t>
            </a:r>
            <a:r>
              <a:rPr lang="es-MX" sz="1800" b="1" dirty="0">
                <a:solidFill>
                  <a:schemeClr val="tx1"/>
                </a:solidFill>
              </a:rPr>
              <a:t>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436346"/>
              </p:ext>
            </p:extLst>
          </p:nvPr>
        </p:nvGraphicFramePr>
        <p:xfrm>
          <a:off x="971600" y="3284984"/>
          <a:ext cx="5678132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1588"/>
                <a:gridCol w="3672408"/>
                <a:gridCol w="1224136"/>
              </a:tblGrid>
              <a:tr h="2133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CAPÍTULO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$37,946,113.32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$10,514,659.26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$19,975,907.20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$7,275,370.27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5000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BIENES MUEBLES, INMUEBLES E INTANGIBLES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$414,000.00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6000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INVERSIÓN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$21,425,000.00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7000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INVERSIONES FINANCIERAS Y OTRAS PROVISIONES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8000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PARTICIPACIONES Y APORTACIONES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9000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DEUDA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$97,551,050.05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431624558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</a:t>
            </a:r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administración </a:t>
            </a:r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pública municipal?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448 plazas totales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60 policías municipales y </a:t>
            </a:r>
            <a:r>
              <a:rPr lang="es-MX" dirty="0">
                <a:solidFill>
                  <a:schemeClr val="tx1"/>
                </a:solidFill>
              </a:rPr>
              <a:t>0</a:t>
            </a:r>
            <a:r>
              <a:rPr lang="es-MX" dirty="0" smtClean="0">
                <a:solidFill>
                  <a:schemeClr val="tx1"/>
                </a:solidFill>
              </a:rPr>
              <a:t> estatales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Todos estos esfuerzos se seguirán reflejando en más obras y mejores servicios públicos de calidad.</a:t>
            </a:r>
            <a:endParaRPr lang="es-MX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97145597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www.icai.org.mx:8282/ipo/dependencia.php?dep=57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4"/>
              </a:rPr>
              <a:t>://transparencia.asecoahuila.gob.mx</a:t>
            </a: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80728"/>
            <a:ext cx="9159389" cy="1512168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 smtClean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chemeClr val="bg1"/>
                </a:solidFill>
              </a:rPr>
              <a:t>CIUDADANO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2018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2018 SAN BUENAVENTURA, COAHUILA.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13272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 smtClean="0"/>
              <a:t>El </a:t>
            </a:r>
            <a:r>
              <a:rPr lang="es-MX" sz="18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 smtClean="0"/>
          </a:p>
          <a:p>
            <a:pPr marL="0" indent="0" algn="just">
              <a:buNone/>
            </a:pPr>
            <a:r>
              <a:rPr lang="es-MX" sz="1800" b="1" dirty="0" smtClean="0"/>
              <a:t>Estos </a:t>
            </a:r>
            <a:r>
              <a:rPr lang="es-MX" sz="18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1800" b="1" dirty="0" smtClean="0"/>
              <a:t>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Egresos?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¿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C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uál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es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la importancia del Presupuesto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de Egresos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800" b="1" dirty="0" smtClean="0">
                <a:solidFill>
                  <a:schemeClr val="tx1"/>
                </a:solidFill>
              </a:rPr>
              <a:t>Federación </a:t>
            </a:r>
            <a:r>
              <a:rPr lang="es-MX" sz="1800" b="1" dirty="0">
                <a:solidFill>
                  <a:schemeClr val="tx1"/>
                </a:solidFill>
              </a:rPr>
              <a:t>a los </a:t>
            </a:r>
            <a:r>
              <a:rPr lang="es-MX" sz="1800" b="1" dirty="0" smtClean="0">
                <a:solidFill>
                  <a:schemeClr val="tx1"/>
                </a:solidFill>
              </a:rPr>
              <a:t>Municipios </a:t>
            </a:r>
            <a:r>
              <a:rPr lang="es-MX" sz="1800" b="1" dirty="0">
                <a:solidFill>
                  <a:schemeClr val="tx1"/>
                </a:solidFill>
              </a:rPr>
              <a:t>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dirty="0" smtClean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546347"/>
              </p:ext>
            </p:extLst>
          </p:nvPr>
        </p:nvGraphicFramePr>
        <p:xfrm>
          <a:off x="3569172" y="3717032"/>
          <a:ext cx="4626899" cy="24612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451100"/>
                <a:gridCol w="1175799"/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 (CRI)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$18,400,104.06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APPORTACIONES 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$11,401,656.04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$320,329.46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$1,185,129.70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VENTAS DE BIENES Y SERVICIOS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 Y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$75,107,356.24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INGRESOS DERIVADOS DE FINANCIAMIENTO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$106,414,575.50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Clasificación Funcional del Gasto agrupa los gastos según los propósitos u objetivos </a:t>
            </a:r>
            <a:r>
              <a:rPr lang="es-MX" sz="1800" b="1" dirty="0" smtClean="0">
                <a:solidFill>
                  <a:schemeClr val="tx1"/>
                </a:solidFill>
              </a:rPr>
              <a:t>socioeconómicos que persigue el municipio.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smtClean="0">
                <a:solidFill>
                  <a:schemeClr val="tx1"/>
                </a:solidFill>
              </a:rPr>
              <a:t>Presenta </a:t>
            </a:r>
            <a:r>
              <a:rPr lang="es-MX" sz="1800" b="1" dirty="0">
                <a:solidFill>
                  <a:schemeClr val="tx1"/>
                </a:solidFill>
              </a:rPr>
              <a:t>el gasto público según la naturaleza de los servicios gubernamentales brindados a la población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8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8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8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800" b="1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142202"/>
              </p:ext>
            </p:extLst>
          </p:nvPr>
        </p:nvGraphicFramePr>
        <p:xfrm>
          <a:off x="1115616" y="4509120"/>
          <a:ext cx="4266332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5832"/>
                <a:gridCol w="1460500"/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$50,571,865.06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$41,438,803.33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$5,540,381.66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$97,551,050.05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83428"/>
              </p:ext>
            </p:extLst>
          </p:nvPr>
        </p:nvGraphicFramePr>
        <p:xfrm>
          <a:off x="1547664" y="980728"/>
          <a:ext cx="6296417" cy="317635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20863"/>
                <a:gridCol w="1675554"/>
              </a:tblGrid>
              <a:tr h="444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ÓRGANO</a:t>
                      </a:r>
                      <a:r>
                        <a:rPr lang="es-MX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EJECUTIVO MUNICIPAL</a:t>
                      </a: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(CA)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</a:tr>
              <a:tr h="1997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01-PRESIDENCIA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$3,306,661.70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02-CABILDO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$9,578,729.87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03-CONTRALORIA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$999,366.74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05-SEGURIDAD PUBLICA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$16,402,328.71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08-ECOLOGIA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$2,246,237.17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09-OBRAS PUBLICAS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$26,648,741.45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10-DESARROLLO RURAL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$362,416.93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r>
                        <a:rPr lang="es-MX" sz="1000" b="1" dirty="0" smtClean="0"/>
                        <a:t>11-SERVICIOS</a:t>
                      </a:r>
                      <a:r>
                        <a:rPr lang="es-MX" sz="1000" b="1" baseline="0" dirty="0" smtClean="0"/>
                        <a:t> PUBLICOS</a:t>
                      </a:r>
                      <a:endParaRPr lang="es-MX" sz="1000" b="1" dirty="0"/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$6,173,242.22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12-SECRETARIA DEL AYUNTAMIENTO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$17,764,874,.54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13-DESARROLLO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$1,901,579.11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14-TESORERIA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$7,731,126.05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19-D.I.F.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$3,141,028.15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26-DEPORTES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$1,294,717.41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$97,551,050.05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14976</TotalTime>
  <Words>1164</Words>
  <Application>Microsoft Office PowerPoint</Application>
  <PresentationFormat>Presentación en pantalla (4:3)</PresentationFormat>
  <Paragraphs>159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Aharoni</vt:lpstr>
      <vt:lpstr>Arial</vt:lpstr>
      <vt:lpstr>Berlin Sans FB Demi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MARTITA</cp:lastModifiedBy>
  <cp:revision>205</cp:revision>
  <cp:lastPrinted>2018-04-13T17:31:14Z</cp:lastPrinted>
  <dcterms:created xsi:type="dcterms:W3CDTF">2014-07-21T19:40:48Z</dcterms:created>
  <dcterms:modified xsi:type="dcterms:W3CDTF">2018-05-04T16:52:00Z</dcterms:modified>
</cp:coreProperties>
</file>