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6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80" r:id="rId10"/>
    <p:sldId id="264" r:id="rId11"/>
    <p:sldId id="272" r:id="rId12"/>
    <p:sldId id="274" r:id="rId13"/>
    <p:sldId id="275" r:id="rId14"/>
    <p:sldId id="277" r:id="rId15"/>
  </p:sldIdLst>
  <p:sldSz cx="9144000" cy="6858000" type="screen4x3"/>
  <p:notesSz cx="7053263" cy="93091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is Alejandro Flores" initials="LAF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86918"/>
    <a:srgbClr val="806542"/>
    <a:srgbClr val="A68F70"/>
    <a:srgbClr val="C0C0C0"/>
    <a:srgbClr val="969696"/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76" autoAdjust="0"/>
    <p:restoredTop sz="94660"/>
  </p:normalViewPr>
  <p:slideViewPr>
    <p:cSldViewPr>
      <p:cViewPr varScale="1">
        <p:scale>
          <a:sx n="113" d="100"/>
          <a:sy n="113" d="100"/>
        </p:scale>
        <p:origin x="158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06/05/2018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06/05/2018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06/05/2018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06/05/2018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06/05/2018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06/05/2018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06/05/2018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06/05/2018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06/05/2018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06/05/2018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06/05/2018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06/05/2018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06/05/2018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10" Type="http://schemas.openxmlformats.org/officeDocument/2006/relationships/image" Target="../media/image23.jpeg"/><Relationship Id="rId4" Type="http://schemas.openxmlformats.org/officeDocument/2006/relationships/image" Target="../media/image17.png"/><Relationship Id="rId9" Type="http://schemas.openxmlformats.org/officeDocument/2006/relationships/image" Target="../media/image2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ai.org.mx:8282/ipo/so/panel.php" TargetMode="External"/><Relationship Id="rId2" Type="http://schemas.openxmlformats.org/officeDocument/2006/relationships/hyperlink" Target="http://transparencia.asecoahuila.gob.mx/municipio/zaragoza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58791" y="1196752"/>
            <a:ext cx="459421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0000FF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0000FF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0000FF"/>
                </a:solidFill>
                <a:latin typeface="Berlin Sans FB Demi" pitchFamily="34" charset="0"/>
              </a:rPr>
              <a:t>2018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725378" y="3250704"/>
            <a:ext cx="51125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0000FF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0000FF"/>
                </a:solidFill>
                <a:latin typeface="Berlin Sans FB Demi" pitchFamily="34" charset="0"/>
              </a:rPr>
              <a:t>ZARAGOZA, COAHUILA DE ZARAGOZA.</a:t>
            </a:r>
            <a:endParaRPr lang="es-MX" sz="3200" dirty="0">
              <a:solidFill>
                <a:srgbClr val="0000FF"/>
              </a:solidFill>
            </a:endParaRPr>
          </a:p>
        </p:txBody>
      </p:sp>
      <p:pic>
        <p:nvPicPr>
          <p:cNvPr id="1028" name="Picture 4" descr="Resultado de imagen para contabilida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34" r="3960"/>
          <a:stretch/>
        </p:blipFill>
        <p:spPr bwMode="auto">
          <a:xfrm>
            <a:off x="-89486" y="0"/>
            <a:ext cx="384509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0000FF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0000FF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653136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878990"/>
              </p:ext>
            </p:extLst>
          </p:nvPr>
        </p:nvGraphicFramePr>
        <p:xfrm>
          <a:off x="971600" y="2955465"/>
          <a:ext cx="6624736" cy="214122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949962"/>
                <a:gridCol w="4274830"/>
                <a:gridCol w="1399944"/>
              </a:tblGrid>
              <a:tr h="236220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MX" sz="1400" b="1" u="none" strike="noStrike" dirty="0">
                          <a:effectLst/>
                        </a:rPr>
                        <a:t>CAPÍTULO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u="none" strike="noStrike" dirty="0">
                          <a:effectLst/>
                        </a:rPr>
                        <a:t>IMPORTE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>
                          <a:effectLst/>
                        </a:rPr>
                        <a:t>1000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 dirty="0">
                          <a:effectLst/>
                        </a:rPr>
                        <a:t>SERVICIOS PERSONALES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24,150,021.50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>
                          <a:effectLst/>
                        </a:rPr>
                        <a:t>2000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 dirty="0">
                          <a:effectLst/>
                        </a:rPr>
                        <a:t>MATERIALES Y SUMINISTROS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13,463,231.50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>
                          <a:effectLst/>
                        </a:rPr>
                        <a:t>3000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 dirty="0">
                          <a:effectLst/>
                        </a:rPr>
                        <a:t>SERVICIOS GENERALES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13,870,101.00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>
                          <a:effectLst/>
                        </a:rPr>
                        <a:t>4000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 dirty="0">
                          <a:effectLst/>
                        </a:rPr>
                        <a:t>TRANSFERENCIAS, ASIGNACIONES, SUBSIDIOS Y OTRAS AYUDAS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3,359,450.00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>
                          <a:effectLst/>
                        </a:rPr>
                        <a:t>5000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 dirty="0">
                          <a:effectLst/>
                        </a:rPr>
                        <a:t>BIENES MUEBLES, INMUEBLES E INTANGIBLES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2,487,946.00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>
                          <a:effectLst/>
                        </a:rPr>
                        <a:t>6000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 dirty="0">
                          <a:effectLst/>
                        </a:rPr>
                        <a:t>INVERSIÓN PÚBLICA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12,869,250.00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>
                          <a:effectLst/>
                        </a:rPr>
                        <a:t>7000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 dirty="0">
                          <a:effectLst/>
                        </a:rPr>
                        <a:t>INVERSIONES FINANCIERAS Y OTRAS PROVISIONES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u="none" strike="noStrike" dirty="0">
                          <a:effectLst/>
                        </a:rPr>
                        <a:t>9000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 dirty="0">
                          <a:effectLst/>
                        </a:rPr>
                        <a:t>DEUDA PÚBLICA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3622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400" b="1" u="none" strike="noStrike" dirty="0">
                          <a:effectLst/>
                        </a:rPr>
                        <a:t>TOTAL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70,200,000.00</a:t>
                      </a:r>
                      <a:endParaRPr lang="es-MX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rgbClr val="0000FF"/>
                </a:solidFill>
              </a:rPr>
              <a:t>                          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5120080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2214086" y="1389508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0000FF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0070C0"/>
          </a:solidFill>
          <a:ln>
            <a:solidFill>
              <a:srgbClr val="0000FF"/>
            </a:solidFill>
          </a:ln>
          <a:scene3d>
            <a:camera prst="orthographicFront"/>
            <a:lightRig rig="contrasting" dir="t"/>
          </a:scene3d>
          <a:sp3d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b="1" dirty="0" smtClean="0">
                <a:solidFill>
                  <a:schemeClr val="bg1"/>
                </a:solidFill>
              </a:rPr>
              <a:t>Clasificación es </a:t>
            </a:r>
            <a:r>
              <a:rPr lang="es-MX" sz="1200" b="1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0070C0"/>
          </a:solidFill>
          <a:ln>
            <a:solidFill>
              <a:srgbClr val="0000FF"/>
            </a:solidFill>
          </a:ln>
          <a:scene3d>
            <a:camera prst="orthographicFront"/>
            <a:lightRig rig="balanced" dir="t"/>
          </a:scene3d>
          <a:sp3d prstMaterial="matte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El destino que tienen los recursos, como en salud, desarrollo económico, infraestructura, etc. esta Clasificación es </a:t>
            </a:r>
            <a:r>
              <a:rPr lang="es-MX" sz="1200" b="1" dirty="0" smtClean="0">
                <a:solidFill>
                  <a:schemeClr val="bg1"/>
                </a:solidFill>
              </a:rPr>
              <a:t>Funcional del Gasto</a:t>
            </a:r>
            <a:r>
              <a:rPr lang="es-MX" sz="1200" dirty="0" smtClean="0">
                <a:solidFill>
                  <a:schemeClr val="bg1"/>
                </a:solidFill>
              </a:rPr>
              <a:t>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0070C0"/>
          </a:solidFill>
          <a:ln>
            <a:solidFill>
              <a:srgbClr val="0000FF"/>
            </a:solidFill>
          </a:ln>
          <a:scene3d>
            <a:camera prst="orthographicFront"/>
            <a:lightRig rig="balanced" dir="t"/>
          </a:scene3d>
          <a:sp3d prstMaterial="matte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En que se van a utilizar los recursos, como en inversión pública, nomina, entre otros, esta Clasificación es </a:t>
            </a:r>
            <a:r>
              <a:rPr lang="es-MX" sz="1200" b="1" dirty="0" smtClean="0">
                <a:solidFill>
                  <a:schemeClr val="bg1"/>
                </a:solidFill>
              </a:rPr>
              <a:t>Objeto </a:t>
            </a:r>
            <a:r>
              <a:rPr lang="es-MX" sz="1200" b="1" dirty="0">
                <a:solidFill>
                  <a:schemeClr val="bg1"/>
                </a:solidFill>
              </a:rPr>
              <a:t>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76398">
            <a:off x="409800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307" y="3629797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b="1" dirty="0" smtClean="0">
                <a:solidFill>
                  <a:srgbClr val="0000FF"/>
                </a:solidFill>
              </a:rPr>
              <a:t>¿</a:t>
            </a:r>
            <a:r>
              <a:rPr lang="es-MX" b="1" dirty="0">
                <a:solidFill>
                  <a:srgbClr val="0000FF"/>
                </a:solidFill>
              </a:rPr>
              <a:t>Qué pueden hacer los ciudadanos</a:t>
            </a:r>
            <a:r>
              <a:rPr lang="es-MX" b="1" dirty="0" smtClean="0">
                <a:solidFill>
                  <a:srgbClr val="0000FF"/>
                </a:solidFill>
              </a:rPr>
              <a:t>?</a:t>
            </a:r>
          </a:p>
          <a:p>
            <a:pPr>
              <a:lnSpc>
                <a:spcPct val="150000"/>
              </a:lnSpc>
            </a:pP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Informarse acerca del Presupuesto que se utiliza en su municipio a través de los diferentes portales de transparencia, obteniendo el conocimiento de en que se gastan los recursos que ingresan a su municipio. Mediante los siguientes enlaces.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transparencia.asecoahuila.gob.mx/municipio/zaragoza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http://www.icai.org.mx:8282/ipo/so/panel.php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#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http://www.icai.org.mx:8282/ipo/so/panel.php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#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653136"/>
            <a:ext cx="2676401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0000FF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0000FF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0000FF"/>
                </a:solidFill>
              </a:rPr>
              <a:t>CIUDADANO </a:t>
            </a:r>
            <a:r>
              <a:rPr lang="es-MX" sz="2400" b="1" dirty="0" smtClean="0">
                <a:solidFill>
                  <a:srgbClr val="0000FF"/>
                </a:solidFill>
                <a:latin typeface="+mj-lt"/>
              </a:rPr>
              <a:t>2018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0000FF"/>
                </a:solidFill>
                <a:latin typeface="+mj-lt"/>
              </a:rPr>
              <a:t> ZARAGOZA, COAHUILA.</a:t>
            </a:r>
            <a:endParaRPr lang="es-MX" sz="2400" b="1" dirty="0">
              <a:solidFill>
                <a:srgbClr val="0000FF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86918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000" b="1" dirty="0" smtClean="0">
                <a:solidFill>
                  <a:srgbClr val="0000FF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muestran las cantidades monetarias de los ingresos municipales correspondientes a un ejercicio fiscal, identificándolos por rubro;  es de gran importancia, ofreciendo </a:t>
            </a:r>
            <a:r>
              <a:rPr lang="es-MX" b="1" dirty="0" smtClean="0"/>
              <a:t>información </a:t>
            </a:r>
            <a:r>
              <a:rPr lang="es-MX" b="1" dirty="0"/>
              <a:t>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548680"/>
            <a:ext cx="1148073" cy="1109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764704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0000FF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0000FF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26027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69059" y="2276872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1979712" y="548680"/>
            <a:ext cx="54726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>
                <a:solidFill>
                  <a:srgbClr val="0000FF"/>
                </a:solidFill>
              </a:rPr>
              <a:t>¿Qué es el Presupuesto de Egresos y cuál es su importancia?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829438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013176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0000FF"/>
                </a:solidFill>
              </a:rPr>
              <a:t>¿Qué es el Presupuesto de Egresos y cuál es su importancia</a:t>
            </a:r>
            <a:r>
              <a:rPr lang="es-MX" b="1" dirty="0" smtClean="0">
                <a:solidFill>
                  <a:srgbClr val="0000FF"/>
                </a:solidFill>
              </a:rPr>
              <a:t>?</a:t>
            </a:r>
          </a:p>
          <a:p>
            <a:endParaRPr lang="es-MX" sz="32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344308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0000FF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0000FF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0000FF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7816" y="3799003"/>
            <a:ext cx="165618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660607"/>
              </p:ext>
            </p:extLst>
          </p:nvPr>
        </p:nvGraphicFramePr>
        <p:xfrm>
          <a:off x="1223120" y="3100927"/>
          <a:ext cx="6264696" cy="305233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4582632"/>
                <a:gridCol w="1682064"/>
              </a:tblGrid>
              <a:tr h="2646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u="none" strike="noStrike" dirty="0">
                          <a:effectLst/>
                        </a:rPr>
                        <a:t>ORIGEN DE INGRESOS (CRI)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u="none" strike="noStrike" dirty="0">
                          <a:effectLst/>
                        </a:rPr>
                        <a:t>IMPORTE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3900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 dirty="0">
                          <a:effectLst/>
                        </a:rPr>
                        <a:t>IMPUESTOS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dirty="0" smtClean="0"/>
                        <a:t>6,713,903.0</a:t>
                      </a:r>
                      <a:r>
                        <a:rPr lang="es-MX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3046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 dirty="0">
                          <a:effectLst/>
                        </a:rPr>
                        <a:t>CUOTAS Y APPORTACIONES DE SEGURIDAD SOCIAL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3046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>
                          <a:effectLst/>
                        </a:rPr>
                        <a:t>CONTRIBUCIONES DE MEJORAS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315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 dirty="0">
                          <a:effectLst/>
                        </a:rPr>
                        <a:t>DERECHOS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dirty="0" smtClean="0"/>
                        <a:t>6,080,232.00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3046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>
                          <a:effectLst/>
                        </a:rPr>
                        <a:t>PRODUCTOS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dirty="0" smtClean="0"/>
                        <a:t>33,905.00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3046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>
                          <a:effectLst/>
                        </a:rPr>
                        <a:t>APROVECHAMIENTOS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dirty="0" smtClean="0"/>
                        <a:t>1,732,500.00 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3046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>
                          <a:effectLst/>
                        </a:rPr>
                        <a:t>INGRESOS POR VENTAS DE BIENES Y SERVICIOS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3046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>
                          <a:effectLst/>
                        </a:rPr>
                        <a:t>PARTICIPACIONES Y APORTACIONES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dirty="0" smtClean="0"/>
                        <a:t>38,939,460.00 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3046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>
                          <a:effectLst/>
                        </a:rPr>
                        <a:t>TRANSFERENCIAS, ASIGNACIONES, SUBSIDIOS Y OTRAS AYUDAS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dirty="0" smtClean="0"/>
                        <a:t>5,500,000.00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30469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>
                          <a:effectLst/>
                        </a:rPr>
                        <a:t>INGRESOS DERIVADOS DE FINANCIAMIENTO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dirty="0" smtClean="0"/>
                        <a:t>11,200,000.00 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30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effectLst/>
                        </a:rPr>
                        <a:t>TOTAL</a:t>
                      </a:r>
                      <a:endParaRPr lang="es-MX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dirty="0" smtClean="0"/>
                        <a:t>              70,200,000.00 </a:t>
                      </a:r>
                      <a:r>
                        <a:rPr lang="es-MX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656</a:t>
                      </a:r>
                      <a:endParaRPr lang="es-MX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344816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0000FF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103754"/>
              </p:ext>
            </p:extLst>
          </p:nvPr>
        </p:nvGraphicFramePr>
        <p:xfrm>
          <a:off x="971600" y="4509120"/>
          <a:ext cx="5778500" cy="1656183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4318000"/>
                <a:gridCol w="1460500"/>
              </a:tblGrid>
              <a:tr h="3520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u="none" strike="noStrike" dirty="0">
                          <a:effectLst/>
                        </a:rPr>
                        <a:t>CLASIFICACIÓN FUNCIONAL DEL GASTO (FINALIDAD)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u="none" strike="noStrike" dirty="0">
                          <a:effectLst/>
                        </a:rPr>
                        <a:t>PRESUPUESTADO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26081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 dirty="0">
                          <a:effectLst/>
                        </a:rPr>
                        <a:t>GOBIERNO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32,082,149.00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</a:tr>
              <a:tr h="251502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 dirty="0">
                          <a:effectLst/>
                        </a:rPr>
                        <a:t>DESARROLLO SOCIAL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34,529,010.00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</a:tr>
              <a:tr h="251502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>
                          <a:effectLst/>
                        </a:rPr>
                        <a:t>DESARROLLO ECONÓMICO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1,886,050.00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</a:tr>
              <a:tr h="251502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200" u="none" strike="noStrike" dirty="0" smtClean="0">
                          <a:effectLst/>
                        </a:rPr>
                        <a:t>OTRAS NO </a:t>
                      </a:r>
                      <a:r>
                        <a:rPr lang="es-MX" sz="1200" u="none" strike="noStrike" dirty="0">
                          <a:effectLst/>
                        </a:rPr>
                        <a:t>CLASIFICADAS EN FUNCIONES ANTERIORES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1,702,791.00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</a:tr>
              <a:tr h="28876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1" u="none" strike="noStrike" dirty="0">
                          <a:effectLst/>
                        </a:rPr>
                        <a:t>TOTAL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70,200,000.00</a:t>
                      </a:r>
                      <a:endParaRPr lang="es-MX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0000FF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943697"/>
            <a:ext cx="2952328" cy="2218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98165"/>
              </p:ext>
            </p:extLst>
          </p:nvPr>
        </p:nvGraphicFramePr>
        <p:xfrm>
          <a:off x="1547664" y="764703"/>
          <a:ext cx="6296417" cy="5383257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4620863"/>
                <a:gridCol w="1675554"/>
              </a:tblGrid>
              <a:tr h="2211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effectLst/>
                        </a:rPr>
                        <a:t>Órgano Ejecutivo Municipal (CA)</a:t>
                      </a:r>
                      <a:endParaRPr lang="es-MX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effectLst/>
                        </a:rPr>
                        <a:t>IMPORTE</a:t>
                      </a:r>
                      <a:endParaRPr lang="es-MX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9746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01-PRESIDENCIA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20,383,111.00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02-CABILDO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2,823,450.00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03-CONTRALORIA MUNICIPAL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792,172.50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05-SEGURIDAD PUBLICA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s-MX" sz="10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6,089,580.00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08-ECOLOGIA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3,191,212.50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09-OBRAS PUBLICAS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4,434,097.50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10-DESARROLLO RURAL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251,790.00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12-SECRETARIA DEL AYUNTAMIENTO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652,155.00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13-DESARROLLO SOCIAL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937,860.00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14-TESORERIA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7,416,916.50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21-PENSIONADOS Y JUBILADOS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1,780,250.00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19-D.I.F. MUNICIPAL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6,196,907.00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25-ADMINISTRACION DE JUSTICIA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942,354.00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26-DEPORTES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676,200.00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27-TURISMO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1,090,380.00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30-FONDO FORTALECIMIENTO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7,632,791.00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31-FONDO DE INFRAESTRUCTURA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3,042,840.00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 dirty="0">
                          <a:effectLst/>
                        </a:rPr>
                        <a:t>32-COMUNICACION SOCIAL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281,400.00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>
                          <a:effectLst/>
                        </a:rPr>
                        <a:t>35-ATENCION CIUDADANA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117,915.00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>
                          <a:effectLst/>
                        </a:rPr>
                        <a:t>36-CATASTRO MUNICIPAL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503,476.00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>
                          <a:effectLst/>
                        </a:rPr>
                        <a:t>38-UNIDAD DE SACRIFICIO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120,538.00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>
                          <a:effectLst/>
                        </a:rPr>
                        <a:t>39-CENTRO DE REHABILITACION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521,850.00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>
                          <a:effectLst/>
                        </a:rPr>
                        <a:t>40-FOMENTO ECONOMICO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173,880.00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000" b="1" u="none" strike="noStrike">
                          <a:effectLst/>
                        </a:rPr>
                        <a:t>41-DIRECCION DE EDUCACION</a:t>
                      </a:r>
                      <a:endParaRPr lang="es-MX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MX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146,874.00</a:t>
                      </a:r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92611">
                <a:tc>
                  <a:txBody>
                    <a:bodyPr/>
                    <a:lstStyle/>
                    <a:p>
                      <a:pPr algn="l" rtl="0" fontAlgn="ctr"/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s-MX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211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u="none" strike="noStrike" dirty="0">
                          <a:effectLst/>
                        </a:rPr>
                        <a:t>TOTAL</a:t>
                      </a:r>
                      <a:endParaRPr lang="es-MX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6366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70,200,000.00</a:t>
                      </a:r>
                      <a:endParaRPr lang="es-MX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66" marR="76388" marT="6366" marB="0" anchor="ctr"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372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15154</TotalTime>
  <Words>1217</Words>
  <Application>Microsoft Office PowerPoint</Application>
  <PresentationFormat>Presentación en pantalla (4:3)</PresentationFormat>
  <Paragraphs>210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Aharoni</vt:lpstr>
      <vt:lpstr>Arial</vt:lpstr>
      <vt:lpstr>Berlin Sans FB Demi</vt:lpstr>
      <vt:lpstr>Calibri</vt:lpstr>
      <vt:lpstr>Calibri Light</vt:lpstr>
      <vt:lpstr>Century Gothic</vt:lpstr>
      <vt:lpstr>Tema de Office</vt:lpstr>
      <vt:lpstr>   PRESUPUESTO CIUDADANO 2018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MAYELA DIAZ ROSALES</cp:lastModifiedBy>
  <cp:revision>191</cp:revision>
  <cp:lastPrinted>2018-01-24T19:31:03Z</cp:lastPrinted>
  <dcterms:created xsi:type="dcterms:W3CDTF">2014-07-21T19:40:48Z</dcterms:created>
  <dcterms:modified xsi:type="dcterms:W3CDTF">2018-05-06T22:36:53Z</dcterms:modified>
</cp:coreProperties>
</file>