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59" r:id="rId3"/>
    <p:sldId id="258" r:id="rId4"/>
    <p:sldId id="299" r:id="rId5"/>
    <p:sldId id="300" r:id="rId6"/>
    <p:sldId id="260" r:id="rId7"/>
    <p:sldId id="261" r:id="rId8"/>
    <p:sldId id="301" r:id="rId9"/>
    <p:sldId id="262" r:id="rId10"/>
    <p:sldId id="265" r:id="rId11"/>
    <p:sldId id="263" r:id="rId12"/>
    <p:sldId id="306" r:id="rId13"/>
    <p:sldId id="305" r:id="rId14"/>
    <p:sldId id="298" r:id="rId15"/>
    <p:sldId id="309" r:id="rId16"/>
    <p:sldId id="310" r:id="rId17"/>
    <p:sldId id="311" r:id="rId18"/>
    <p:sldId id="312" r:id="rId19"/>
    <p:sldId id="313" r:id="rId20"/>
    <p:sldId id="314" r:id="rId21"/>
    <p:sldId id="322" r:id="rId22"/>
    <p:sldId id="323" r:id="rId23"/>
    <p:sldId id="315" r:id="rId24"/>
    <p:sldId id="316" r:id="rId25"/>
    <p:sldId id="317" r:id="rId26"/>
    <p:sldId id="318" r:id="rId27"/>
    <p:sldId id="319" r:id="rId28"/>
    <p:sldId id="320" r:id="rId29"/>
    <p:sldId id="321" r:id="rId30"/>
    <p:sldId id="279" r:id="rId31"/>
    <p:sldId id="270" r:id="rId32"/>
    <p:sldId id="302" r:id="rId33"/>
    <p:sldId id="271" r:id="rId34"/>
    <p:sldId id="303" r:id="rId35"/>
    <p:sldId id="304" r:id="rId36"/>
    <p:sldId id="276" r:id="rId37"/>
    <p:sldId id="278" r:id="rId38"/>
    <p:sldId id="277" r:id="rId39"/>
    <p:sldId id="281" r:id="rId40"/>
    <p:sldId id="283" r:id="rId41"/>
    <p:sldId id="307" r:id="rId42"/>
    <p:sldId id="308" r:id="rId43"/>
    <p:sldId id="286" r:id="rId44"/>
    <p:sldId id="324" r:id="rId45"/>
    <p:sldId id="325" r:id="rId46"/>
    <p:sldId id="326" r:id="rId47"/>
    <p:sldId id="288" r:id="rId48"/>
    <p:sldId id="289" r:id="rId49"/>
    <p:sldId id="290" r:id="rId50"/>
    <p:sldId id="291" r:id="rId51"/>
    <p:sldId id="327" r:id="rId52"/>
    <p:sldId id="292" r:id="rId53"/>
    <p:sldId id="293" r:id="rId54"/>
    <p:sldId id="294" r:id="rId55"/>
    <p:sldId id="295" r:id="rId56"/>
    <p:sldId id="296" r:id="rId57"/>
    <p:sldId id="297" r:id="rId5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32D"/>
    <a:srgbClr val="F12F6B"/>
    <a:srgbClr val="109A3E"/>
    <a:srgbClr val="FDEFE9"/>
    <a:srgbClr val="FFCC66"/>
    <a:srgbClr val="FFCCCC"/>
    <a:srgbClr val="FFFFCC"/>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435" autoAdjust="0"/>
  </p:normalViewPr>
  <p:slideViewPr>
    <p:cSldViewPr>
      <p:cViewPr>
        <p:scale>
          <a:sx n="78" d="100"/>
          <a:sy n="78" d="100"/>
        </p:scale>
        <p:origin x="-11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lmedat\Documents\PRESUP%202018\PRESUPUESTO%20CIUDADANO%20DETALLE%2020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almedat\Documents\PRESUP%202018\Programas%20PDM%20ANEX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a:t>Origen</a:t>
            </a:r>
            <a:r>
              <a:rPr lang="es-MX" baseline="0"/>
              <a:t> de los Recursos</a:t>
            </a:r>
            <a:endParaRPr lang="es-MX"/>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0265621074351434E-3"/>
          <c:y val="0.10318971112778247"/>
          <c:w val="0.63337878721467955"/>
          <c:h val="0.85608571138174927"/>
        </c:manualLayout>
      </c:layout>
      <c:pie3DChart>
        <c:varyColors val="1"/>
        <c:ser>
          <c:idx val="0"/>
          <c:order val="0"/>
          <c:explosion val="25"/>
          <c:dPt>
            <c:idx val="0"/>
            <c:bubble3D val="0"/>
            <c:spPr>
              <a:solidFill>
                <a:srgbClr val="F8F32D"/>
              </a:solidFill>
            </c:spPr>
          </c:dPt>
          <c:dPt>
            <c:idx val="4"/>
            <c:bubble3D val="0"/>
            <c:spPr>
              <a:solidFill>
                <a:srgbClr val="109A3E"/>
              </a:solidFill>
            </c:spPr>
          </c:dPt>
          <c:dPt>
            <c:idx val="5"/>
            <c:bubble3D val="0"/>
            <c:explosion val="21"/>
            <c:spPr>
              <a:solidFill>
                <a:srgbClr val="92D050"/>
              </a:solidFill>
            </c:spPr>
          </c:dPt>
          <c:dPt>
            <c:idx val="6"/>
            <c:bubble3D val="0"/>
            <c:spPr>
              <a:solidFill>
                <a:srgbClr val="7030A0"/>
              </a:solidFill>
            </c:spPr>
          </c:dPt>
          <c:dPt>
            <c:idx val="8"/>
            <c:bubble3D val="0"/>
            <c:spPr>
              <a:solidFill>
                <a:srgbClr val="F12F6B"/>
              </a:solidFill>
            </c:spPr>
          </c:dPt>
          <c:dLbls>
            <c:dLbl>
              <c:idx val="2"/>
              <c:layout>
                <c:manualLayout>
                  <c:x val="1.4901723811452611E-3"/>
                  <c:y val="2.370670636557674E-2"/>
                </c:manualLayout>
              </c:layout>
              <c:showLegendKey val="0"/>
              <c:showVal val="0"/>
              <c:showCatName val="0"/>
              <c:showSerName val="0"/>
              <c:showPercent val="1"/>
              <c:showBubbleSize val="0"/>
            </c:dLbl>
            <c:numFmt formatCode="0.00%" sourceLinked="0"/>
            <c:showLegendKey val="0"/>
            <c:showVal val="0"/>
            <c:showCatName val="0"/>
            <c:showSerName val="0"/>
            <c:showPercent val="1"/>
            <c:showBubbleSize val="0"/>
            <c:showLeaderLines val="1"/>
          </c:dLbls>
          <c:cat>
            <c:strRef>
              <c:f>(Ingresos!$A$3:$A$10,Ingresos!$A$13)</c:f>
              <c:strCache>
                <c:ptCount val="9"/>
                <c:pt idx="0">
                  <c:v>IMPUESTOS</c:v>
                </c:pt>
                <c:pt idx="1">
                  <c:v>DERECHOS</c:v>
                </c:pt>
                <c:pt idx="2">
                  <c:v>CONTRIBUCIONES DE MEJORAS</c:v>
                </c:pt>
                <c:pt idx="3">
                  <c:v>PRODUCTOS</c:v>
                </c:pt>
                <c:pt idx="4">
                  <c:v>APROVECHAMIENTOS</c:v>
                </c:pt>
                <c:pt idx="5">
                  <c:v>VENTA DE BIENES Y SERVICIOS</c:v>
                </c:pt>
                <c:pt idx="6">
                  <c:v>PARTICIPACIONES Y APORTACIONES</c:v>
                </c:pt>
                <c:pt idx="7">
                  <c:v>TRANSFERENCIAS ASIGNACIONES SUBSIDIOS Y OTRAS AYUDAS</c:v>
                </c:pt>
                <c:pt idx="8">
                  <c:v>INGERESOS FINANCIEROS</c:v>
                </c:pt>
              </c:strCache>
            </c:strRef>
          </c:cat>
          <c:val>
            <c:numRef>
              <c:f>(Ingresos!$B$3:$B$10,Ingresos!$B$13)</c:f>
              <c:numCache>
                <c:formatCode>#,##0.00</c:formatCode>
                <c:ptCount val="9"/>
                <c:pt idx="0">
                  <c:v>286911591</c:v>
                </c:pt>
                <c:pt idx="1">
                  <c:v>160251119</c:v>
                </c:pt>
                <c:pt idx="2">
                  <c:v>27111444</c:v>
                </c:pt>
                <c:pt idx="3">
                  <c:v>323242</c:v>
                </c:pt>
                <c:pt idx="4">
                  <c:v>31634463</c:v>
                </c:pt>
                <c:pt idx="5">
                  <c:v>0</c:v>
                </c:pt>
                <c:pt idx="6">
                  <c:v>973152577</c:v>
                </c:pt>
                <c:pt idx="7">
                  <c:v>0</c:v>
                </c:pt>
                <c:pt idx="8">
                  <c:v>55261128</c:v>
                </c:pt>
              </c:numCache>
            </c:numRef>
          </c:val>
        </c:ser>
        <c:ser>
          <c:idx val="1"/>
          <c:order val="1"/>
          <c:explosion val="25"/>
          <c:dLbls>
            <c:showLegendKey val="0"/>
            <c:showVal val="0"/>
            <c:showCatName val="0"/>
            <c:showSerName val="0"/>
            <c:showPercent val="1"/>
            <c:showBubbleSize val="0"/>
            <c:showLeaderLines val="1"/>
          </c:dLbls>
          <c:cat>
            <c:strRef>
              <c:f>(Ingresos!$A$3:$A$10,Ingresos!$A$13)</c:f>
              <c:strCache>
                <c:ptCount val="9"/>
                <c:pt idx="0">
                  <c:v>IMPUESTOS</c:v>
                </c:pt>
                <c:pt idx="1">
                  <c:v>DERECHOS</c:v>
                </c:pt>
                <c:pt idx="2">
                  <c:v>CONTRIBUCIONES DE MEJORAS</c:v>
                </c:pt>
                <c:pt idx="3">
                  <c:v>PRODUCTOS</c:v>
                </c:pt>
                <c:pt idx="4">
                  <c:v>APROVECHAMIENTOS</c:v>
                </c:pt>
                <c:pt idx="5">
                  <c:v>VENTA DE BIENES Y SERVICIOS</c:v>
                </c:pt>
                <c:pt idx="6">
                  <c:v>PARTICIPACIONES Y APORTACIONES</c:v>
                </c:pt>
                <c:pt idx="7">
                  <c:v>TRANSFERENCIAS ASIGNACIONES SUBSIDIOS Y OTRAS AYUDAS</c:v>
                </c:pt>
                <c:pt idx="8">
                  <c:v>INGERESOS FINANCIEROS</c:v>
                </c:pt>
              </c:strCache>
            </c:strRef>
          </c:cat>
          <c:val>
            <c:numRef>
              <c:f>(Ingresos!$C$3:$C$10,Ingresos!$C$13)</c:f>
              <c:numCache>
                <c:formatCode>#,##0.00</c:formatCode>
                <c:ptCount val="9"/>
                <c:pt idx="0">
                  <c:v>391462107</c:v>
                </c:pt>
                <c:pt idx="1">
                  <c:v>269608807</c:v>
                </c:pt>
                <c:pt idx="2">
                  <c:v>30270869</c:v>
                </c:pt>
                <c:pt idx="3">
                  <c:v>3262400</c:v>
                </c:pt>
                <c:pt idx="4">
                  <c:v>68395055</c:v>
                </c:pt>
                <c:pt idx="5">
                  <c:v>0</c:v>
                </c:pt>
                <c:pt idx="6">
                  <c:v>1270595030</c:v>
                </c:pt>
                <c:pt idx="7">
                  <c:v>22720290</c:v>
                </c:pt>
                <c:pt idx="8">
                  <c:v>55261128</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8602588532420583"/>
          <c:y val="0.24290806473792143"/>
          <c:w val="0.30077279683085212"/>
          <c:h val="0.61737305615841298"/>
        </c:manualLayout>
      </c:layout>
      <c:overlay val="0"/>
      <c:txPr>
        <a:bodyPr/>
        <a:lstStyle/>
        <a:p>
          <a:pPr>
            <a:defRPr sz="900"/>
          </a:pPr>
          <a:endParaRPr lang="es-MX"/>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a:t>Distribucion porcentual presupuesto por ejes</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1"/>
            <c:bubble3D val="0"/>
            <c:spPr>
              <a:solidFill>
                <a:srgbClr val="FF0000"/>
              </a:solidFill>
            </c:spPr>
          </c:dPt>
          <c:dPt>
            <c:idx val="3"/>
            <c:bubble3D val="0"/>
            <c:spPr>
              <a:solidFill>
                <a:srgbClr val="7030A0"/>
              </a:solidFill>
            </c:spPr>
          </c:dPt>
          <c:dPt>
            <c:idx val="4"/>
            <c:bubble3D val="0"/>
            <c:spPr>
              <a:solidFill>
                <a:srgbClr val="EE7064"/>
              </a:solidFill>
            </c:spPr>
          </c:dPt>
          <c:dLbls>
            <c:numFmt formatCode="0.00%" sourceLinked="0"/>
            <c:txPr>
              <a:bodyPr/>
              <a:lstStyle/>
              <a:p>
                <a:pPr>
                  <a:defRPr b="1"/>
                </a:pPr>
                <a:endParaRPr lang="es-MX"/>
              </a:p>
            </c:txPr>
            <c:showLegendKey val="0"/>
            <c:showVal val="0"/>
            <c:showCatName val="0"/>
            <c:showSerName val="0"/>
            <c:showPercent val="1"/>
            <c:showBubbleSize val="0"/>
            <c:showLeaderLines val="1"/>
          </c:dLbls>
          <c:cat>
            <c:strRef>
              <c:f>'concetrado ejes'!$A$3:$A$7</c:f>
              <c:strCache>
                <c:ptCount val="5"/>
                <c:pt idx="0">
                  <c:v>I.- Buen Gobierno</c:v>
                </c:pt>
                <c:pt idx="1">
                  <c:v>II.- Desarrollo Urbano Sustentable</c:v>
                </c:pt>
                <c:pt idx="2">
                  <c:v>III.- Seguridad Social</c:v>
                </c:pt>
                <c:pt idx="3">
                  <c:v>IV.- Desarrollo Economico</c:v>
                </c:pt>
                <c:pt idx="4">
                  <c:v>V.- Desarrollo Social y Humano</c:v>
                </c:pt>
              </c:strCache>
            </c:strRef>
          </c:cat>
          <c:val>
            <c:numRef>
              <c:f>'concetrado ejes'!$B$3:$B$7</c:f>
              <c:numCache>
                <c:formatCode>_("$"* #,##0.00_);_("$"* \(#,##0.00\);_("$"* "-"??_);_(@_)</c:formatCode>
                <c:ptCount val="5"/>
                <c:pt idx="0">
                  <c:v>679722643.25</c:v>
                </c:pt>
                <c:pt idx="1">
                  <c:v>673369628.93000007</c:v>
                </c:pt>
                <c:pt idx="2">
                  <c:v>358565090.44999999</c:v>
                </c:pt>
                <c:pt idx="3">
                  <c:v>7716225.1599999992</c:v>
                </c:pt>
                <c:pt idx="4">
                  <c:v>336940971.21000004</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51B17-56FA-4B90-A3B8-9261EBA7FA2C}"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lang="es-MX"/>
        </a:p>
      </dgm:t>
    </dgm:pt>
    <dgm:pt modelId="{06C1FCF9-EA54-4884-A113-4E6236D37E0A}">
      <dgm:prSet phldrT="[Texto]"/>
      <dgm:spPr/>
      <dgm:t>
        <a:bodyPr/>
        <a:lstStyle/>
        <a:p>
          <a:r>
            <a:rPr lang="es-MX" dirty="0" smtClean="0"/>
            <a:t>LEY DE INGRESOS</a:t>
          </a:r>
          <a:endParaRPr lang="es-MX" dirty="0"/>
        </a:p>
      </dgm:t>
    </dgm:pt>
    <dgm:pt modelId="{84E6A625-B183-4D9E-88E6-0F045558A647}" type="parTrans" cxnId="{B26AF341-95A5-4A22-A79E-65790D0982B6}">
      <dgm:prSet/>
      <dgm:spPr/>
      <dgm:t>
        <a:bodyPr/>
        <a:lstStyle/>
        <a:p>
          <a:endParaRPr lang="es-MX"/>
        </a:p>
      </dgm:t>
    </dgm:pt>
    <dgm:pt modelId="{FE545CF4-92D3-4267-B090-07C15A3688C1}" type="sibTrans" cxnId="{B26AF341-95A5-4A22-A79E-65790D0982B6}">
      <dgm:prSet/>
      <dgm:spPr/>
      <dgm:t>
        <a:bodyPr/>
        <a:lstStyle/>
        <a:p>
          <a:endParaRPr lang="es-MX"/>
        </a:p>
      </dgm:t>
    </dgm:pt>
    <dgm:pt modelId="{994CF8C1-82F4-4791-910F-70BC05DE6A54}">
      <dgm:prSet phldrT="[Texto]"/>
      <dgm:spPr/>
      <dgm:t>
        <a:bodyPr/>
        <a:lstStyle/>
        <a:p>
          <a:r>
            <a:rPr lang="es-MX" dirty="0" smtClean="0"/>
            <a:t>Publicación en Periódico Oficial del Estado.</a:t>
          </a:r>
          <a:endParaRPr lang="es-MX" dirty="0"/>
        </a:p>
      </dgm:t>
    </dgm:pt>
    <dgm:pt modelId="{B8AA6355-A23B-40E2-9B16-F88D9C2AAD46}" type="parTrans" cxnId="{DC528A35-48E9-4393-A39B-ABC9DFC0CB74}">
      <dgm:prSet/>
      <dgm:spPr/>
      <dgm:t>
        <a:bodyPr/>
        <a:lstStyle/>
        <a:p>
          <a:endParaRPr lang="es-MX"/>
        </a:p>
      </dgm:t>
    </dgm:pt>
    <dgm:pt modelId="{803DBFF4-1E41-44E9-BCBD-5EE1D5E9D1F5}" type="sibTrans" cxnId="{DC528A35-48E9-4393-A39B-ABC9DFC0CB74}">
      <dgm:prSet/>
      <dgm:spPr/>
      <dgm:t>
        <a:bodyPr/>
        <a:lstStyle/>
        <a:p>
          <a:endParaRPr lang="es-MX"/>
        </a:p>
      </dgm:t>
    </dgm:pt>
    <dgm:pt modelId="{2E211319-58DC-4B15-B99D-240D72466444}">
      <dgm:prSet phldrT="[Texto]"/>
      <dgm:spPr/>
      <dgm:t>
        <a:bodyPr/>
        <a:lstStyle/>
        <a:p>
          <a:r>
            <a:rPr lang="es-MX" dirty="0" smtClean="0"/>
            <a:t>26 de Diciembre de 2017</a:t>
          </a:r>
          <a:endParaRPr lang="es-MX" dirty="0"/>
        </a:p>
      </dgm:t>
    </dgm:pt>
    <dgm:pt modelId="{21BAB7E5-C9A2-4F0C-9186-266C73A5A06A}" type="parTrans" cxnId="{03B22276-42B4-412A-B275-8EE59C2FC500}">
      <dgm:prSet/>
      <dgm:spPr/>
      <dgm:t>
        <a:bodyPr/>
        <a:lstStyle/>
        <a:p>
          <a:endParaRPr lang="es-MX"/>
        </a:p>
      </dgm:t>
    </dgm:pt>
    <dgm:pt modelId="{F6E77B8B-789A-4494-9624-64735E9864CD}" type="sibTrans" cxnId="{03B22276-42B4-412A-B275-8EE59C2FC500}">
      <dgm:prSet/>
      <dgm:spPr/>
      <dgm:t>
        <a:bodyPr/>
        <a:lstStyle/>
        <a:p>
          <a:endParaRPr lang="es-MX"/>
        </a:p>
      </dgm:t>
    </dgm:pt>
    <dgm:pt modelId="{F227B7E5-6756-4169-9EF7-FB4E0B6B3303}">
      <dgm:prSet phldrT="[Texto]"/>
      <dgm:spPr/>
      <dgm:t>
        <a:bodyPr/>
        <a:lstStyle/>
        <a:p>
          <a:r>
            <a:rPr lang="es-MX" dirty="0" smtClean="0"/>
            <a:t>PRESUPUESTO DE EGRESOS</a:t>
          </a:r>
          <a:endParaRPr lang="es-MX" dirty="0"/>
        </a:p>
      </dgm:t>
    </dgm:pt>
    <dgm:pt modelId="{0418461A-CF29-4250-89AE-FACF18A39DC0}" type="parTrans" cxnId="{8D417353-0B31-4B78-95BD-B21487F8B4E6}">
      <dgm:prSet/>
      <dgm:spPr/>
      <dgm:t>
        <a:bodyPr/>
        <a:lstStyle/>
        <a:p>
          <a:endParaRPr lang="es-MX"/>
        </a:p>
      </dgm:t>
    </dgm:pt>
    <dgm:pt modelId="{2351D1CA-C330-4916-845F-1841A90D0507}" type="sibTrans" cxnId="{8D417353-0B31-4B78-95BD-B21487F8B4E6}">
      <dgm:prSet/>
      <dgm:spPr/>
      <dgm:t>
        <a:bodyPr/>
        <a:lstStyle/>
        <a:p>
          <a:endParaRPr lang="es-MX"/>
        </a:p>
      </dgm:t>
    </dgm:pt>
    <dgm:pt modelId="{214511A0-7B46-4547-81DA-CFD386624170}">
      <dgm:prSet/>
      <dgm:spPr/>
      <dgm:t>
        <a:bodyPr/>
        <a:lstStyle/>
        <a:p>
          <a:r>
            <a:rPr lang="es-MX" dirty="0" smtClean="0"/>
            <a:t>Publicación en Periódico Oficial del Estado.</a:t>
          </a:r>
          <a:endParaRPr lang="es-MX" dirty="0"/>
        </a:p>
      </dgm:t>
    </dgm:pt>
    <dgm:pt modelId="{D8BBCF5F-9F3C-4DA6-8446-1E4F483A7F97}" type="parTrans" cxnId="{EFC84C60-1BCC-48F4-B46D-64CCDB0E6A75}">
      <dgm:prSet/>
      <dgm:spPr/>
      <dgm:t>
        <a:bodyPr/>
        <a:lstStyle/>
        <a:p>
          <a:endParaRPr lang="es-MX"/>
        </a:p>
      </dgm:t>
    </dgm:pt>
    <dgm:pt modelId="{0B35F376-F73C-42A3-B109-DE89226B46FE}" type="sibTrans" cxnId="{EFC84C60-1BCC-48F4-B46D-64CCDB0E6A75}">
      <dgm:prSet/>
      <dgm:spPr/>
      <dgm:t>
        <a:bodyPr/>
        <a:lstStyle/>
        <a:p>
          <a:endParaRPr lang="es-MX"/>
        </a:p>
      </dgm:t>
    </dgm:pt>
    <dgm:pt modelId="{3EC147AD-907A-40CC-AAE9-F69384884561}">
      <dgm:prSet/>
      <dgm:spPr/>
      <dgm:t>
        <a:bodyPr/>
        <a:lstStyle/>
        <a:p>
          <a:r>
            <a:rPr lang="es-MX" smtClean="0"/>
            <a:t>29 de Diciembre </a:t>
          </a:r>
          <a:r>
            <a:rPr lang="es-MX" dirty="0" smtClean="0"/>
            <a:t>de 2017</a:t>
          </a:r>
          <a:endParaRPr lang="es-MX" dirty="0"/>
        </a:p>
      </dgm:t>
    </dgm:pt>
    <dgm:pt modelId="{29BEF13F-076D-4DAC-B2F5-A11FF477D945}" type="parTrans" cxnId="{50119875-6A97-4C1A-951A-C5BC647A40AB}">
      <dgm:prSet/>
      <dgm:spPr/>
      <dgm:t>
        <a:bodyPr/>
        <a:lstStyle/>
        <a:p>
          <a:endParaRPr lang="es-MX"/>
        </a:p>
      </dgm:t>
    </dgm:pt>
    <dgm:pt modelId="{50C87DFB-75F6-42DE-A179-9226009AE08C}" type="sibTrans" cxnId="{50119875-6A97-4C1A-951A-C5BC647A40AB}">
      <dgm:prSet/>
      <dgm:spPr/>
      <dgm:t>
        <a:bodyPr/>
        <a:lstStyle/>
        <a:p>
          <a:endParaRPr lang="es-MX"/>
        </a:p>
      </dgm:t>
    </dgm:pt>
    <dgm:pt modelId="{12D48ED7-7D6C-43FD-9BA9-C95CF81A4724}">
      <dgm:prSet phldrT="[Texto]"/>
      <dgm:spPr>
        <a:solidFill>
          <a:srgbClr val="00B050"/>
        </a:solidFill>
      </dgm:spPr>
      <dgm:t>
        <a:bodyPr/>
        <a:lstStyle/>
        <a:p>
          <a:r>
            <a:rPr lang="es-MX" dirty="0" smtClean="0"/>
            <a:t>PRESUPUESTO CIUDADANO</a:t>
          </a:r>
          <a:endParaRPr lang="es-MX" dirty="0"/>
        </a:p>
      </dgm:t>
    </dgm:pt>
    <dgm:pt modelId="{AA149C30-4036-401B-A4AD-48B55779AACA}" type="parTrans" cxnId="{301A22EF-6EE1-47C6-9154-8862A67D5A54}">
      <dgm:prSet/>
      <dgm:spPr/>
      <dgm:t>
        <a:bodyPr/>
        <a:lstStyle/>
        <a:p>
          <a:endParaRPr lang="es-MX"/>
        </a:p>
      </dgm:t>
    </dgm:pt>
    <dgm:pt modelId="{DBA55A1E-D49A-44D6-B5D4-1FCFCB3F0A8C}" type="sibTrans" cxnId="{301A22EF-6EE1-47C6-9154-8862A67D5A54}">
      <dgm:prSet/>
      <dgm:spPr/>
      <dgm:t>
        <a:bodyPr/>
        <a:lstStyle/>
        <a:p>
          <a:endParaRPr lang="es-MX"/>
        </a:p>
      </dgm:t>
    </dgm:pt>
    <dgm:pt modelId="{DA148DCC-1F84-4DEA-9774-783D7D29B327}">
      <dgm:prSet/>
      <dgm:spPr>
        <a:solidFill>
          <a:srgbClr val="00B050"/>
        </a:solidFill>
      </dgm:spPr>
      <dgm:t>
        <a:bodyPr/>
        <a:lstStyle/>
        <a:p>
          <a:r>
            <a:rPr lang="es-MX" dirty="0" smtClean="0"/>
            <a:t>Publicación del Presupuesto Ciudadano</a:t>
          </a:r>
          <a:endParaRPr lang="es-MX" dirty="0"/>
        </a:p>
      </dgm:t>
    </dgm:pt>
    <dgm:pt modelId="{F4E9FB89-A294-4468-B66B-BC63EFA35CB7}" type="parTrans" cxnId="{6001E841-61F9-4AF0-B9C3-318E165E823A}">
      <dgm:prSet/>
      <dgm:spPr/>
      <dgm:t>
        <a:bodyPr/>
        <a:lstStyle/>
        <a:p>
          <a:endParaRPr lang="es-MX"/>
        </a:p>
      </dgm:t>
    </dgm:pt>
    <dgm:pt modelId="{D6898978-425A-453C-8768-FB34DD75C76D}" type="sibTrans" cxnId="{6001E841-61F9-4AF0-B9C3-318E165E823A}">
      <dgm:prSet/>
      <dgm:spPr/>
      <dgm:t>
        <a:bodyPr/>
        <a:lstStyle/>
        <a:p>
          <a:endParaRPr lang="es-MX"/>
        </a:p>
      </dgm:t>
    </dgm:pt>
    <dgm:pt modelId="{2165EB1B-B06A-4DF3-9FEC-451B20EFFE78}">
      <dgm:prSet/>
      <dgm:spPr>
        <a:solidFill>
          <a:srgbClr val="00B050"/>
        </a:solidFill>
      </dgm:spPr>
      <dgm:t>
        <a:bodyPr/>
        <a:lstStyle/>
        <a:p>
          <a:r>
            <a:rPr lang="es-MX" dirty="0" smtClean="0"/>
            <a:t>11 DE ABRIL 2018</a:t>
          </a:r>
          <a:endParaRPr lang="es-MX" dirty="0"/>
        </a:p>
      </dgm:t>
    </dgm:pt>
    <dgm:pt modelId="{9A1C1456-B7DE-4DE8-85DA-68CD54732B07}" type="parTrans" cxnId="{D5F9AE79-7FC2-4FC0-8DE8-60D9890C957C}">
      <dgm:prSet/>
      <dgm:spPr/>
      <dgm:t>
        <a:bodyPr/>
        <a:lstStyle/>
        <a:p>
          <a:endParaRPr lang="es-MX"/>
        </a:p>
      </dgm:t>
    </dgm:pt>
    <dgm:pt modelId="{62BCD6DD-3006-4F47-A204-9A72ABC4109C}" type="sibTrans" cxnId="{D5F9AE79-7FC2-4FC0-8DE8-60D9890C957C}">
      <dgm:prSet/>
      <dgm:spPr/>
      <dgm:t>
        <a:bodyPr/>
        <a:lstStyle/>
        <a:p>
          <a:endParaRPr lang="es-MX"/>
        </a:p>
      </dgm:t>
    </dgm:pt>
    <dgm:pt modelId="{67676725-1F97-44A5-ADD2-DA608C7B55A5}" type="pres">
      <dgm:prSet presAssocID="{69551B17-56FA-4B90-A3B8-9261EBA7FA2C}" presName="outerComposite" presStyleCnt="0">
        <dgm:presLayoutVars>
          <dgm:chMax val="5"/>
          <dgm:dir/>
          <dgm:resizeHandles val="exact"/>
        </dgm:presLayoutVars>
      </dgm:prSet>
      <dgm:spPr/>
      <dgm:t>
        <a:bodyPr/>
        <a:lstStyle/>
        <a:p>
          <a:endParaRPr lang="es-MX"/>
        </a:p>
      </dgm:t>
    </dgm:pt>
    <dgm:pt modelId="{E70B7B70-F2C2-47AC-8293-9DBC5341E2DA}" type="pres">
      <dgm:prSet presAssocID="{69551B17-56FA-4B90-A3B8-9261EBA7FA2C}" presName="dummyMaxCanvas" presStyleCnt="0">
        <dgm:presLayoutVars/>
      </dgm:prSet>
      <dgm:spPr/>
      <dgm:t>
        <a:bodyPr/>
        <a:lstStyle/>
        <a:p>
          <a:endParaRPr lang="es-MX"/>
        </a:p>
      </dgm:t>
    </dgm:pt>
    <dgm:pt modelId="{A76BC85A-8E82-421F-8525-D9F179629676}" type="pres">
      <dgm:prSet presAssocID="{69551B17-56FA-4B90-A3B8-9261EBA7FA2C}" presName="ThreeNodes_1" presStyleLbl="node1" presStyleIdx="0" presStyleCnt="3">
        <dgm:presLayoutVars>
          <dgm:bulletEnabled val="1"/>
        </dgm:presLayoutVars>
      </dgm:prSet>
      <dgm:spPr/>
      <dgm:t>
        <a:bodyPr/>
        <a:lstStyle/>
        <a:p>
          <a:endParaRPr lang="es-MX"/>
        </a:p>
      </dgm:t>
    </dgm:pt>
    <dgm:pt modelId="{27826263-3E56-4ECC-95D0-1930E59F2A00}" type="pres">
      <dgm:prSet presAssocID="{69551B17-56FA-4B90-A3B8-9261EBA7FA2C}" presName="ThreeNodes_2" presStyleLbl="node1" presStyleIdx="1" presStyleCnt="3">
        <dgm:presLayoutVars>
          <dgm:bulletEnabled val="1"/>
        </dgm:presLayoutVars>
      </dgm:prSet>
      <dgm:spPr/>
      <dgm:t>
        <a:bodyPr/>
        <a:lstStyle/>
        <a:p>
          <a:endParaRPr lang="es-MX"/>
        </a:p>
      </dgm:t>
    </dgm:pt>
    <dgm:pt modelId="{4DA73723-B717-4BAD-8786-F8A04CC1623F}" type="pres">
      <dgm:prSet presAssocID="{69551B17-56FA-4B90-A3B8-9261EBA7FA2C}" presName="ThreeNodes_3" presStyleLbl="node1" presStyleIdx="2" presStyleCnt="3">
        <dgm:presLayoutVars>
          <dgm:bulletEnabled val="1"/>
        </dgm:presLayoutVars>
      </dgm:prSet>
      <dgm:spPr/>
      <dgm:t>
        <a:bodyPr/>
        <a:lstStyle/>
        <a:p>
          <a:endParaRPr lang="es-MX"/>
        </a:p>
      </dgm:t>
    </dgm:pt>
    <dgm:pt modelId="{52F05EDF-88D7-4AE2-AF82-60EC3A8705D6}" type="pres">
      <dgm:prSet presAssocID="{69551B17-56FA-4B90-A3B8-9261EBA7FA2C}" presName="ThreeConn_1-2" presStyleLbl="fgAccFollowNode1" presStyleIdx="0" presStyleCnt="2">
        <dgm:presLayoutVars>
          <dgm:bulletEnabled val="1"/>
        </dgm:presLayoutVars>
      </dgm:prSet>
      <dgm:spPr/>
      <dgm:t>
        <a:bodyPr/>
        <a:lstStyle/>
        <a:p>
          <a:endParaRPr lang="es-MX"/>
        </a:p>
      </dgm:t>
    </dgm:pt>
    <dgm:pt modelId="{EF5BB96B-4F25-4B46-98CD-9CA92A7329C1}" type="pres">
      <dgm:prSet presAssocID="{69551B17-56FA-4B90-A3B8-9261EBA7FA2C}" presName="ThreeConn_2-3" presStyleLbl="fgAccFollowNode1" presStyleIdx="1" presStyleCnt="2">
        <dgm:presLayoutVars>
          <dgm:bulletEnabled val="1"/>
        </dgm:presLayoutVars>
      </dgm:prSet>
      <dgm:spPr/>
      <dgm:t>
        <a:bodyPr/>
        <a:lstStyle/>
        <a:p>
          <a:endParaRPr lang="es-MX"/>
        </a:p>
      </dgm:t>
    </dgm:pt>
    <dgm:pt modelId="{146AC8DD-906C-4F77-9CF9-79A315C7AB87}" type="pres">
      <dgm:prSet presAssocID="{69551B17-56FA-4B90-A3B8-9261EBA7FA2C}" presName="ThreeNodes_1_text" presStyleLbl="node1" presStyleIdx="2" presStyleCnt="3">
        <dgm:presLayoutVars>
          <dgm:bulletEnabled val="1"/>
        </dgm:presLayoutVars>
      </dgm:prSet>
      <dgm:spPr/>
      <dgm:t>
        <a:bodyPr/>
        <a:lstStyle/>
        <a:p>
          <a:endParaRPr lang="es-MX"/>
        </a:p>
      </dgm:t>
    </dgm:pt>
    <dgm:pt modelId="{2B7037B1-8CAE-45FE-9BB3-A019021CB71A}" type="pres">
      <dgm:prSet presAssocID="{69551B17-56FA-4B90-A3B8-9261EBA7FA2C}" presName="ThreeNodes_2_text" presStyleLbl="node1" presStyleIdx="2" presStyleCnt="3">
        <dgm:presLayoutVars>
          <dgm:bulletEnabled val="1"/>
        </dgm:presLayoutVars>
      </dgm:prSet>
      <dgm:spPr/>
      <dgm:t>
        <a:bodyPr/>
        <a:lstStyle/>
        <a:p>
          <a:endParaRPr lang="es-MX"/>
        </a:p>
      </dgm:t>
    </dgm:pt>
    <dgm:pt modelId="{B209F361-C92A-40B1-9F8B-D062F72E0830}" type="pres">
      <dgm:prSet presAssocID="{69551B17-56FA-4B90-A3B8-9261EBA7FA2C}" presName="ThreeNodes_3_text" presStyleLbl="node1" presStyleIdx="2" presStyleCnt="3">
        <dgm:presLayoutVars>
          <dgm:bulletEnabled val="1"/>
        </dgm:presLayoutVars>
      </dgm:prSet>
      <dgm:spPr/>
      <dgm:t>
        <a:bodyPr/>
        <a:lstStyle/>
        <a:p>
          <a:endParaRPr lang="es-MX"/>
        </a:p>
      </dgm:t>
    </dgm:pt>
  </dgm:ptLst>
  <dgm:cxnLst>
    <dgm:cxn modelId="{447876AB-8D2B-4F87-97D4-A69E0E2A4703}" type="presOf" srcId="{994CF8C1-82F4-4791-910F-70BC05DE6A54}" destId="{A76BC85A-8E82-421F-8525-D9F179629676}" srcOrd="0" destOrd="1" presId="urn:microsoft.com/office/officeart/2005/8/layout/vProcess5"/>
    <dgm:cxn modelId="{1B5145F7-B6F4-4EA7-AABB-09D07F44B3DB}" type="presOf" srcId="{06C1FCF9-EA54-4884-A113-4E6236D37E0A}" destId="{A76BC85A-8E82-421F-8525-D9F179629676}" srcOrd="0" destOrd="0" presId="urn:microsoft.com/office/officeart/2005/8/layout/vProcess5"/>
    <dgm:cxn modelId="{56DF319D-F6B8-4F84-8063-5226DAC36E97}" type="presOf" srcId="{214511A0-7B46-4547-81DA-CFD386624170}" destId="{27826263-3E56-4ECC-95D0-1930E59F2A00}" srcOrd="0" destOrd="1" presId="urn:microsoft.com/office/officeart/2005/8/layout/vProcess5"/>
    <dgm:cxn modelId="{E2C8087F-D64F-4C6A-B1D5-B19DC7F1A9F1}" type="presOf" srcId="{994CF8C1-82F4-4791-910F-70BC05DE6A54}" destId="{146AC8DD-906C-4F77-9CF9-79A315C7AB87}" srcOrd="1" destOrd="1" presId="urn:microsoft.com/office/officeart/2005/8/layout/vProcess5"/>
    <dgm:cxn modelId="{03B22276-42B4-412A-B275-8EE59C2FC500}" srcId="{06C1FCF9-EA54-4884-A113-4E6236D37E0A}" destId="{2E211319-58DC-4B15-B99D-240D72466444}" srcOrd="1" destOrd="0" parTransId="{21BAB7E5-C9A2-4F0C-9186-266C73A5A06A}" sibTransId="{F6E77B8B-789A-4494-9624-64735E9864CD}"/>
    <dgm:cxn modelId="{01B99834-731F-4CD8-BE20-5DAA8A4D4894}" type="presOf" srcId="{3EC147AD-907A-40CC-AAE9-F69384884561}" destId="{2B7037B1-8CAE-45FE-9BB3-A019021CB71A}" srcOrd="1" destOrd="2" presId="urn:microsoft.com/office/officeart/2005/8/layout/vProcess5"/>
    <dgm:cxn modelId="{E051D4B5-771B-45B1-824C-15004EE76A75}" type="presOf" srcId="{F227B7E5-6756-4169-9EF7-FB4E0B6B3303}" destId="{27826263-3E56-4ECC-95D0-1930E59F2A00}" srcOrd="0" destOrd="0" presId="urn:microsoft.com/office/officeart/2005/8/layout/vProcess5"/>
    <dgm:cxn modelId="{D5F9AE79-7FC2-4FC0-8DE8-60D9890C957C}" srcId="{12D48ED7-7D6C-43FD-9BA9-C95CF81A4724}" destId="{2165EB1B-B06A-4DF3-9FEC-451B20EFFE78}" srcOrd="1" destOrd="0" parTransId="{9A1C1456-B7DE-4DE8-85DA-68CD54732B07}" sibTransId="{62BCD6DD-3006-4F47-A204-9A72ABC4109C}"/>
    <dgm:cxn modelId="{96682E1C-F896-4B48-AFFD-E270FBBAB32F}" type="presOf" srcId="{DA148DCC-1F84-4DEA-9774-783D7D29B327}" destId="{4DA73723-B717-4BAD-8786-F8A04CC1623F}" srcOrd="0" destOrd="1" presId="urn:microsoft.com/office/officeart/2005/8/layout/vProcess5"/>
    <dgm:cxn modelId="{295F4EF5-B30B-4FD2-9603-0C1B45DD961A}" type="presOf" srcId="{2E211319-58DC-4B15-B99D-240D72466444}" destId="{A76BC85A-8E82-421F-8525-D9F179629676}" srcOrd="0" destOrd="2" presId="urn:microsoft.com/office/officeart/2005/8/layout/vProcess5"/>
    <dgm:cxn modelId="{50119875-6A97-4C1A-951A-C5BC647A40AB}" srcId="{F227B7E5-6756-4169-9EF7-FB4E0B6B3303}" destId="{3EC147AD-907A-40CC-AAE9-F69384884561}" srcOrd="1" destOrd="0" parTransId="{29BEF13F-076D-4DAC-B2F5-A11FF477D945}" sibTransId="{50C87DFB-75F6-42DE-A179-9226009AE08C}"/>
    <dgm:cxn modelId="{DAEFB860-CF3F-44E1-BAD8-210CCB90F360}" type="presOf" srcId="{214511A0-7B46-4547-81DA-CFD386624170}" destId="{2B7037B1-8CAE-45FE-9BB3-A019021CB71A}" srcOrd="1" destOrd="1" presId="urn:microsoft.com/office/officeart/2005/8/layout/vProcess5"/>
    <dgm:cxn modelId="{8D417353-0B31-4B78-95BD-B21487F8B4E6}" srcId="{69551B17-56FA-4B90-A3B8-9261EBA7FA2C}" destId="{F227B7E5-6756-4169-9EF7-FB4E0B6B3303}" srcOrd="1" destOrd="0" parTransId="{0418461A-CF29-4250-89AE-FACF18A39DC0}" sibTransId="{2351D1CA-C330-4916-845F-1841A90D0507}"/>
    <dgm:cxn modelId="{986EA3DA-8415-4AF5-A19A-C4F8ED493E7D}" type="presOf" srcId="{2165EB1B-B06A-4DF3-9FEC-451B20EFFE78}" destId="{B209F361-C92A-40B1-9F8B-D062F72E0830}" srcOrd="1" destOrd="2" presId="urn:microsoft.com/office/officeart/2005/8/layout/vProcess5"/>
    <dgm:cxn modelId="{108B2157-C233-4BDD-8AC5-8C07CC52AC7C}" type="presOf" srcId="{12D48ED7-7D6C-43FD-9BA9-C95CF81A4724}" destId="{B209F361-C92A-40B1-9F8B-D062F72E0830}" srcOrd="1" destOrd="0" presId="urn:microsoft.com/office/officeart/2005/8/layout/vProcess5"/>
    <dgm:cxn modelId="{301A22EF-6EE1-47C6-9154-8862A67D5A54}" srcId="{69551B17-56FA-4B90-A3B8-9261EBA7FA2C}" destId="{12D48ED7-7D6C-43FD-9BA9-C95CF81A4724}" srcOrd="2" destOrd="0" parTransId="{AA149C30-4036-401B-A4AD-48B55779AACA}" sibTransId="{DBA55A1E-D49A-44D6-B5D4-1FCFCB3F0A8C}"/>
    <dgm:cxn modelId="{DC528A35-48E9-4393-A39B-ABC9DFC0CB74}" srcId="{06C1FCF9-EA54-4884-A113-4E6236D37E0A}" destId="{994CF8C1-82F4-4791-910F-70BC05DE6A54}" srcOrd="0" destOrd="0" parTransId="{B8AA6355-A23B-40E2-9B16-F88D9C2AAD46}" sibTransId="{803DBFF4-1E41-44E9-BCBD-5EE1D5E9D1F5}"/>
    <dgm:cxn modelId="{7EED5A5D-F4A4-4B14-876E-A080BBB80CF9}" type="presOf" srcId="{2E211319-58DC-4B15-B99D-240D72466444}" destId="{146AC8DD-906C-4F77-9CF9-79A315C7AB87}" srcOrd="1" destOrd="2" presId="urn:microsoft.com/office/officeart/2005/8/layout/vProcess5"/>
    <dgm:cxn modelId="{E9BEFDB3-B744-4B08-A815-9EEBF6ABA3A3}" type="presOf" srcId="{06C1FCF9-EA54-4884-A113-4E6236D37E0A}" destId="{146AC8DD-906C-4F77-9CF9-79A315C7AB87}" srcOrd="1" destOrd="0" presId="urn:microsoft.com/office/officeart/2005/8/layout/vProcess5"/>
    <dgm:cxn modelId="{4362E098-D6C8-4DBC-BE12-E5286083AAED}" type="presOf" srcId="{FE545CF4-92D3-4267-B090-07C15A3688C1}" destId="{52F05EDF-88D7-4AE2-AF82-60EC3A8705D6}" srcOrd="0" destOrd="0" presId="urn:microsoft.com/office/officeart/2005/8/layout/vProcess5"/>
    <dgm:cxn modelId="{42402D09-D203-4C70-923A-B69AE07E9FA8}" type="presOf" srcId="{F227B7E5-6756-4169-9EF7-FB4E0B6B3303}" destId="{2B7037B1-8CAE-45FE-9BB3-A019021CB71A}" srcOrd="1" destOrd="0" presId="urn:microsoft.com/office/officeart/2005/8/layout/vProcess5"/>
    <dgm:cxn modelId="{60458390-0373-42EE-9D35-168AC17A3C6F}" type="presOf" srcId="{DA148DCC-1F84-4DEA-9774-783D7D29B327}" destId="{B209F361-C92A-40B1-9F8B-D062F72E0830}" srcOrd="1" destOrd="1" presId="urn:microsoft.com/office/officeart/2005/8/layout/vProcess5"/>
    <dgm:cxn modelId="{F0001DD0-8D35-4AA9-B34E-921A82BE98B6}" type="presOf" srcId="{2351D1CA-C330-4916-845F-1841A90D0507}" destId="{EF5BB96B-4F25-4B46-98CD-9CA92A7329C1}" srcOrd="0" destOrd="0" presId="urn:microsoft.com/office/officeart/2005/8/layout/vProcess5"/>
    <dgm:cxn modelId="{EFC84C60-1BCC-48F4-B46D-64CCDB0E6A75}" srcId="{F227B7E5-6756-4169-9EF7-FB4E0B6B3303}" destId="{214511A0-7B46-4547-81DA-CFD386624170}" srcOrd="0" destOrd="0" parTransId="{D8BBCF5F-9F3C-4DA6-8446-1E4F483A7F97}" sibTransId="{0B35F376-F73C-42A3-B109-DE89226B46FE}"/>
    <dgm:cxn modelId="{32CC2F0F-31DF-42C2-9026-079412CA3EA3}" type="presOf" srcId="{3EC147AD-907A-40CC-AAE9-F69384884561}" destId="{27826263-3E56-4ECC-95D0-1930E59F2A00}" srcOrd="0" destOrd="2" presId="urn:microsoft.com/office/officeart/2005/8/layout/vProcess5"/>
    <dgm:cxn modelId="{F50AC6A3-F2E1-42D5-A31A-23D004AC04CA}" type="presOf" srcId="{12D48ED7-7D6C-43FD-9BA9-C95CF81A4724}" destId="{4DA73723-B717-4BAD-8786-F8A04CC1623F}" srcOrd="0" destOrd="0" presId="urn:microsoft.com/office/officeart/2005/8/layout/vProcess5"/>
    <dgm:cxn modelId="{6001E841-61F9-4AF0-B9C3-318E165E823A}" srcId="{12D48ED7-7D6C-43FD-9BA9-C95CF81A4724}" destId="{DA148DCC-1F84-4DEA-9774-783D7D29B327}" srcOrd="0" destOrd="0" parTransId="{F4E9FB89-A294-4468-B66B-BC63EFA35CB7}" sibTransId="{D6898978-425A-453C-8768-FB34DD75C76D}"/>
    <dgm:cxn modelId="{9AB1F8C9-80F7-446B-B8EF-1EB953594752}" type="presOf" srcId="{2165EB1B-B06A-4DF3-9FEC-451B20EFFE78}" destId="{4DA73723-B717-4BAD-8786-F8A04CC1623F}" srcOrd="0" destOrd="2" presId="urn:microsoft.com/office/officeart/2005/8/layout/vProcess5"/>
    <dgm:cxn modelId="{EDF6E1C7-B4DF-4956-A324-A8C5F75E332B}" type="presOf" srcId="{69551B17-56FA-4B90-A3B8-9261EBA7FA2C}" destId="{67676725-1F97-44A5-ADD2-DA608C7B55A5}" srcOrd="0" destOrd="0" presId="urn:microsoft.com/office/officeart/2005/8/layout/vProcess5"/>
    <dgm:cxn modelId="{B26AF341-95A5-4A22-A79E-65790D0982B6}" srcId="{69551B17-56FA-4B90-A3B8-9261EBA7FA2C}" destId="{06C1FCF9-EA54-4884-A113-4E6236D37E0A}" srcOrd="0" destOrd="0" parTransId="{84E6A625-B183-4D9E-88E6-0F045558A647}" sibTransId="{FE545CF4-92D3-4267-B090-07C15A3688C1}"/>
    <dgm:cxn modelId="{4EC42D45-2483-4365-AFEE-1228A52E5326}" type="presParOf" srcId="{67676725-1F97-44A5-ADD2-DA608C7B55A5}" destId="{E70B7B70-F2C2-47AC-8293-9DBC5341E2DA}" srcOrd="0" destOrd="0" presId="urn:microsoft.com/office/officeart/2005/8/layout/vProcess5"/>
    <dgm:cxn modelId="{B2E24DB4-4729-4B7C-AE9F-D1E33EADB7C4}" type="presParOf" srcId="{67676725-1F97-44A5-ADD2-DA608C7B55A5}" destId="{A76BC85A-8E82-421F-8525-D9F179629676}" srcOrd="1" destOrd="0" presId="urn:microsoft.com/office/officeart/2005/8/layout/vProcess5"/>
    <dgm:cxn modelId="{165A560B-1751-43B3-8ED9-95428F8401CF}" type="presParOf" srcId="{67676725-1F97-44A5-ADD2-DA608C7B55A5}" destId="{27826263-3E56-4ECC-95D0-1930E59F2A00}" srcOrd="2" destOrd="0" presId="urn:microsoft.com/office/officeart/2005/8/layout/vProcess5"/>
    <dgm:cxn modelId="{0DF831F3-E545-4C9C-BE93-FB003C77B10A}" type="presParOf" srcId="{67676725-1F97-44A5-ADD2-DA608C7B55A5}" destId="{4DA73723-B717-4BAD-8786-F8A04CC1623F}" srcOrd="3" destOrd="0" presId="urn:microsoft.com/office/officeart/2005/8/layout/vProcess5"/>
    <dgm:cxn modelId="{6EBCED7F-6C16-4E7E-BD65-CD3E568183BD}" type="presParOf" srcId="{67676725-1F97-44A5-ADD2-DA608C7B55A5}" destId="{52F05EDF-88D7-4AE2-AF82-60EC3A8705D6}" srcOrd="4" destOrd="0" presId="urn:microsoft.com/office/officeart/2005/8/layout/vProcess5"/>
    <dgm:cxn modelId="{4EE982F2-6CF6-47B8-93B3-CD2C925588E2}" type="presParOf" srcId="{67676725-1F97-44A5-ADD2-DA608C7B55A5}" destId="{EF5BB96B-4F25-4B46-98CD-9CA92A7329C1}" srcOrd="5" destOrd="0" presId="urn:microsoft.com/office/officeart/2005/8/layout/vProcess5"/>
    <dgm:cxn modelId="{FF8C26F3-E876-4C64-A2C9-A51543B3895A}" type="presParOf" srcId="{67676725-1F97-44A5-ADD2-DA608C7B55A5}" destId="{146AC8DD-906C-4F77-9CF9-79A315C7AB87}" srcOrd="6" destOrd="0" presId="urn:microsoft.com/office/officeart/2005/8/layout/vProcess5"/>
    <dgm:cxn modelId="{69338AE4-7E60-44D7-8EE5-EE093023FA3B}" type="presParOf" srcId="{67676725-1F97-44A5-ADD2-DA608C7B55A5}" destId="{2B7037B1-8CAE-45FE-9BB3-A019021CB71A}" srcOrd="7" destOrd="0" presId="urn:microsoft.com/office/officeart/2005/8/layout/vProcess5"/>
    <dgm:cxn modelId="{070C878C-FEB8-4EB0-A800-1AE07BFB853E}" type="presParOf" srcId="{67676725-1F97-44A5-ADD2-DA608C7B55A5}" destId="{B209F361-C92A-40B1-9F8B-D062F72E083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BC85A-8E82-421F-8525-D9F179629676}">
      <dsp:nvSpPr>
        <dsp:cNvPr id="0" name=""/>
        <dsp:cNvSpPr/>
      </dsp:nvSpPr>
      <dsp:spPr>
        <a:xfrm>
          <a:off x="0" y="0"/>
          <a:ext cx="5998266" cy="139201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MX" sz="2200" kern="1200" dirty="0" smtClean="0"/>
            <a:t>LEY DE INGRESOS</a:t>
          </a:r>
          <a:endParaRPr lang="es-MX" sz="2200" kern="1200" dirty="0"/>
        </a:p>
        <a:p>
          <a:pPr marL="171450" lvl="1" indent="-171450" algn="l" defTabSz="755650">
            <a:lnSpc>
              <a:spcPct val="90000"/>
            </a:lnSpc>
            <a:spcBef>
              <a:spcPct val="0"/>
            </a:spcBef>
            <a:spcAft>
              <a:spcPct val="15000"/>
            </a:spcAft>
            <a:buChar char="••"/>
          </a:pPr>
          <a:r>
            <a:rPr lang="es-MX" sz="1700" kern="1200" dirty="0" smtClean="0"/>
            <a:t>Publicación en Periódico Oficial del Estado.</a:t>
          </a:r>
          <a:endParaRPr lang="es-MX" sz="1700" kern="1200" dirty="0"/>
        </a:p>
        <a:p>
          <a:pPr marL="171450" lvl="1" indent="-171450" algn="l" defTabSz="755650">
            <a:lnSpc>
              <a:spcPct val="90000"/>
            </a:lnSpc>
            <a:spcBef>
              <a:spcPct val="0"/>
            </a:spcBef>
            <a:spcAft>
              <a:spcPct val="15000"/>
            </a:spcAft>
            <a:buChar char="••"/>
          </a:pPr>
          <a:r>
            <a:rPr lang="es-MX" sz="1700" kern="1200" dirty="0" smtClean="0"/>
            <a:t>26 de Diciembre de 2017</a:t>
          </a:r>
          <a:endParaRPr lang="es-MX" sz="1700" kern="1200" dirty="0"/>
        </a:p>
      </dsp:txBody>
      <dsp:txXfrm>
        <a:off x="40771" y="40771"/>
        <a:ext cx="4496168" cy="1310477"/>
      </dsp:txXfrm>
    </dsp:sp>
    <dsp:sp modelId="{27826263-3E56-4ECC-95D0-1930E59F2A00}">
      <dsp:nvSpPr>
        <dsp:cNvPr id="0" name=""/>
        <dsp:cNvSpPr/>
      </dsp:nvSpPr>
      <dsp:spPr>
        <a:xfrm>
          <a:off x="529258" y="1624022"/>
          <a:ext cx="5998266" cy="13920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MX" sz="2200" kern="1200" dirty="0" smtClean="0"/>
            <a:t>PRESUPUESTO DE EGRESOS</a:t>
          </a:r>
          <a:endParaRPr lang="es-MX" sz="2200" kern="1200" dirty="0"/>
        </a:p>
        <a:p>
          <a:pPr marL="171450" lvl="1" indent="-171450" algn="l" defTabSz="755650">
            <a:lnSpc>
              <a:spcPct val="90000"/>
            </a:lnSpc>
            <a:spcBef>
              <a:spcPct val="0"/>
            </a:spcBef>
            <a:spcAft>
              <a:spcPct val="15000"/>
            </a:spcAft>
            <a:buChar char="••"/>
          </a:pPr>
          <a:r>
            <a:rPr lang="es-MX" sz="1700" kern="1200" dirty="0" smtClean="0"/>
            <a:t>Publicación en Periódico Oficial del Estado.</a:t>
          </a:r>
          <a:endParaRPr lang="es-MX" sz="1700" kern="1200" dirty="0"/>
        </a:p>
        <a:p>
          <a:pPr marL="171450" lvl="1" indent="-171450" algn="l" defTabSz="755650">
            <a:lnSpc>
              <a:spcPct val="90000"/>
            </a:lnSpc>
            <a:spcBef>
              <a:spcPct val="0"/>
            </a:spcBef>
            <a:spcAft>
              <a:spcPct val="15000"/>
            </a:spcAft>
            <a:buChar char="••"/>
          </a:pPr>
          <a:r>
            <a:rPr lang="es-MX" sz="1700" kern="1200" smtClean="0"/>
            <a:t>29 de Diciembre </a:t>
          </a:r>
          <a:r>
            <a:rPr lang="es-MX" sz="1700" kern="1200" dirty="0" smtClean="0"/>
            <a:t>de 2017</a:t>
          </a:r>
          <a:endParaRPr lang="es-MX" sz="1700" kern="1200" dirty="0"/>
        </a:p>
      </dsp:txBody>
      <dsp:txXfrm>
        <a:off x="570029" y="1664793"/>
        <a:ext cx="4482653" cy="1310477"/>
      </dsp:txXfrm>
    </dsp:sp>
    <dsp:sp modelId="{4DA73723-B717-4BAD-8786-F8A04CC1623F}">
      <dsp:nvSpPr>
        <dsp:cNvPr id="0" name=""/>
        <dsp:cNvSpPr/>
      </dsp:nvSpPr>
      <dsp:spPr>
        <a:xfrm>
          <a:off x="1058517" y="3248044"/>
          <a:ext cx="5998266" cy="1392019"/>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MX" sz="2200" kern="1200" dirty="0" smtClean="0"/>
            <a:t>PRESUPUESTO CIUDADANO</a:t>
          </a:r>
          <a:endParaRPr lang="es-MX" sz="2200" kern="1200" dirty="0"/>
        </a:p>
        <a:p>
          <a:pPr marL="171450" lvl="1" indent="-171450" algn="l" defTabSz="755650">
            <a:lnSpc>
              <a:spcPct val="90000"/>
            </a:lnSpc>
            <a:spcBef>
              <a:spcPct val="0"/>
            </a:spcBef>
            <a:spcAft>
              <a:spcPct val="15000"/>
            </a:spcAft>
            <a:buChar char="••"/>
          </a:pPr>
          <a:r>
            <a:rPr lang="es-MX" sz="1700" kern="1200" dirty="0" smtClean="0"/>
            <a:t>Publicación del Presupuesto Ciudadano</a:t>
          </a:r>
          <a:endParaRPr lang="es-MX" sz="1700" kern="1200" dirty="0"/>
        </a:p>
        <a:p>
          <a:pPr marL="171450" lvl="1" indent="-171450" algn="l" defTabSz="755650">
            <a:lnSpc>
              <a:spcPct val="90000"/>
            </a:lnSpc>
            <a:spcBef>
              <a:spcPct val="0"/>
            </a:spcBef>
            <a:spcAft>
              <a:spcPct val="15000"/>
            </a:spcAft>
            <a:buChar char="••"/>
          </a:pPr>
          <a:r>
            <a:rPr lang="es-MX" sz="1700" kern="1200" dirty="0" smtClean="0"/>
            <a:t>11 DE ABRIL 2018</a:t>
          </a:r>
          <a:endParaRPr lang="es-MX" sz="1700" kern="1200" dirty="0"/>
        </a:p>
      </dsp:txBody>
      <dsp:txXfrm>
        <a:off x="1099288" y="3288815"/>
        <a:ext cx="4482653" cy="1310477"/>
      </dsp:txXfrm>
    </dsp:sp>
    <dsp:sp modelId="{52F05EDF-88D7-4AE2-AF82-60EC3A8705D6}">
      <dsp:nvSpPr>
        <dsp:cNvPr id="0" name=""/>
        <dsp:cNvSpPr/>
      </dsp:nvSpPr>
      <dsp:spPr>
        <a:xfrm>
          <a:off x="5093453" y="1055614"/>
          <a:ext cx="904812" cy="90481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5297036" y="1055614"/>
        <a:ext cx="497646" cy="680871"/>
      </dsp:txXfrm>
    </dsp:sp>
    <dsp:sp modelId="{EF5BB96B-4F25-4B46-98CD-9CA92A7329C1}">
      <dsp:nvSpPr>
        <dsp:cNvPr id="0" name=""/>
        <dsp:cNvSpPr/>
      </dsp:nvSpPr>
      <dsp:spPr>
        <a:xfrm>
          <a:off x="5622712" y="2670356"/>
          <a:ext cx="904812" cy="90481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5826295" y="2670356"/>
        <a:ext cx="497646" cy="68087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055A2-79A6-4EA4-934D-A82534D94927}" type="datetimeFigureOut">
              <a:rPr lang="es-MX" smtClean="0"/>
              <a:t>08/05/2018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1BE09B-7DA5-4ED2-98CB-A87422F1668C}" type="slidenum">
              <a:rPr lang="es-MX" smtClean="0"/>
              <a:t>‹Nº›</a:t>
            </a:fld>
            <a:endParaRPr lang="es-MX"/>
          </a:p>
        </p:txBody>
      </p:sp>
    </p:spTree>
    <p:extLst>
      <p:ext uri="{BB962C8B-B14F-4D97-AF65-F5344CB8AC3E}">
        <p14:creationId xmlns:p14="http://schemas.microsoft.com/office/powerpoint/2010/main" val="373297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AB114A3-0172-4169-987A-931B2B251860}" type="datetimeFigureOut">
              <a:rPr lang="es-MX" smtClean="0"/>
              <a:t>08/05/2018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2C491C6-578A-47B5-856F-6ED27851D505}"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AB114A3-0172-4169-987A-931B2B251860}" type="datetimeFigureOut">
              <a:rPr lang="es-MX" smtClean="0"/>
              <a:t>08/05/2018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2C491C6-578A-47B5-856F-6ED27851D505}"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AB114A3-0172-4169-987A-931B2B251860}" type="datetimeFigureOut">
              <a:rPr lang="es-MX" smtClean="0"/>
              <a:t>08/05/2018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2C491C6-578A-47B5-856F-6ED27851D505}"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AB114A3-0172-4169-987A-931B2B251860}" type="datetimeFigureOut">
              <a:rPr lang="es-MX" smtClean="0"/>
              <a:t>08/05/2018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2C491C6-578A-47B5-856F-6ED27851D505}"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2AB114A3-0172-4169-987A-931B2B251860}" type="datetimeFigureOut">
              <a:rPr lang="es-MX" smtClean="0"/>
              <a:t>08/05/2018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2C491C6-578A-47B5-856F-6ED27851D505}"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AB114A3-0172-4169-987A-931B2B251860}" type="datetimeFigureOut">
              <a:rPr lang="es-MX" smtClean="0"/>
              <a:t>08/05/2018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2C491C6-578A-47B5-856F-6ED27851D505}"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AB114A3-0172-4169-987A-931B2B251860}" type="datetimeFigureOut">
              <a:rPr lang="es-MX" smtClean="0"/>
              <a:t>08/05/2018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2C491C6-578A-47B5-856F-6ED27851D505}"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AB114A3-0172-4169-987A-931B2B251860}" type="datetimeFigureOut">
              <a:rPr lang="es-MX" smtClean="0"/>
              <a:t>08/05/2018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2C491C6-578A-47B5-856F-6ED27851D505}"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114A3-0172-4169-987A-931B2B251860}" type="datetimeFigureOut">
              <a:rPr lang="es-MX" smtClean="0"/>
              <a:t>08/05/2018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2C491C6-578A-47B5-856F-6ED27851D505}"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2AB114A3-0172-4169-987A-931B2B251860}" type="datetimeFigureOut">
              <a:rPr lang="es-MX" smtClean="0"/>
              <a:t>08/05/2018</a:t>
            </a:fld>
            <a:endParaRPr lang="es-MX"/>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2C491C6-578A-47B5-856F-6ED27851D505}"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AB114A3-0172-4169-987A-931B2B251860}" type="datetimeFigureOut">
              <a:rPr lang="es-MX" smtClean="0"/>
              <a:t>08/05/2018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2C491C6-578A-47B5-856F-6ED27851D505}"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AB114A3-0172-4169-987A-931B2B251860}" type="datetimeFigureOut">
              <a:rPr lang="es-MX" smtClean="0"/>
              <a:t>08/05/2018</a:t>
            </a:fld>
            <a:endParaRPr lang="es-MX"/>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MX"/>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2C491C6-578A-47B5-856F-6ED27851D505}"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068493"/>
            <a:ext cx="6192688" cy="4752528"/>
          </a:xfrm>
          <a:prstGeom prst="rect">
            <a:avLst/>
          </a:prstGeom>
        </p:spPr>
      </p:pic>
      <p:sp>
        <p:nvSpPr>
          <p:cNvPr id="2" name="1 Título"/>
          <p:cNvSpPr>
            <a:spLocks noGrp="1"/>
          </p:cNvSpPr>
          <p:nvPr>
            <p:ph type="ctrTitle"/>
          </p:nvPr>
        </p:nvSpPr>
        <p:spPr>
          <a:xfrm>
            <a:off x="539552" y="116632"/>
            <a:ext cx="7772400" cy="1181993"/>
          </a:xfrm>
        </p:spPr>
        <p:txBody>
          <a:bodyPr>
            <a:normAutofit/>
          </a:bodyPr>
          <a:lstStyle/>
          <a:p>
            <a:r>
              <a:rPr lang="es-MX" b="1" dirty="0" smtClean="0">
                <a:solidFill>
                  <a:schemeClr val="accent6">
                    <a:lumMod val="75000"/>
                  </a:schemeClr>
                </a:solidFill>
              </a:rPr>
              <a:t>PRESUPUESTO CIUDADANO </a:t>
            </a:r>
            <a:br>
              <a:rPr lang="es-MX" b="1" dirty="0" smtClean="0">
                <a:solidFill>
                  <a:schemeClr val="accent6">
                    <a:lumMod val="75000"/>
                  </a:schemeClr>
                </a:solidFill>
              </a:rPr>
            </a:br>
            <a:r>
              <a:rPr lang="es-MX" b="1" dirty="0" smtClean="0">
                <a:solidFill>
                  <a:schemeClr val="accent6">
                    <a:lumMod val="75000"/>
                  </a:schemeClr>
                </a:solidFill>
              </a:rPr>
              <a:t>2018</a:t>
            </a:r>
            <a:endParaRPr lang="es-MX" b="1" dirty="0">
              <a:solidFill>
                <a:schemeClr val="accent6">
                  <a:lumMod val="75000"/>
                </a:schemeClr>
              </a:solidFill>
            </a:endParaRPr>
          </a:p>
        </p:txBody>
      </p:sp>
      <p:sp>
        <p:nvSpPr>
          <p:cNvPr id="3" name="2 Subtítulo"/>
          <p:cNvSpPr>
            <a:spLocks noGrp="1"/>
          </p:cNvSpPr>
          <p:nvPr>
            <p:ph type="subTitle" idx="1"/>
          </p:nvPr>
        </p:nvSpPr>
        <p:spPr>
          <a:xfrm>
            <a:off x="3681" y="6165304"/>
            <a:ext cx="5004048" cy="576064"/>
          </a:xfrm>
        </p:spPr>
        <p:txBody>
          <a:bodyPr>
            <a:normAutofit fontScale="92500" lnSpcReduction="10000"/>
          </a:bodyPr>
          <a:lstStyle/>
          <a:p>
            <a:endParaRPr lang="es-MX" sz="1600" b="1" dirty="0" smtClean="0">
              <a:solidFill>
                <a:schemeClr val="accent6">
                  <a:lumMod val="75000"/>
                </a:schemeClr>
              </a:solidFill>
            </a:endParaRPr>
          </a:p>
          <a:p>
            <a:r>
              <a:rPr lang="es-MX" sz="1600" b="1" dirty="0" smtClean="0">
                <a:solidFill>
                  <a:schemeClr val="accent6">
                    <a:lumMod val="75000"/>
                  </a:schemeClr>
                </a:solidFill>
              </a:rPr>
              <a:t>Dirección de Egresos</a:t>
            </a:r>
            <a:endParaRPr lang="es-MX" sz="1600" b="1" dirty="0">
              <a:solidFill>
                <a:schemeClr val="accent6">
                  <a:lumMod val="75000"/>
                </a:schemeClr>
              </a:solidFill>
            </a:endParaRPr>
          </a:p>
        </p:txBody>
      </p:sp>
    </p:spTree>
    <p:extLst>
      <p:ext uri="{BB962C8B-B14F-4D97-AF65-F5344CB8AC3E}">
        <p14:creationId xmlns:p14="http://schemas.microsoft.com/office/powerpoint/2010/main" val="3500082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dirty="0" smtClean="0"/>
              <a:t>DISTRIBUCIÓN PORCENTUAL POR EJE</a:t>
            </a:r>
            <a:endParaRPr lang="es-MX" dirty="0"/>
          </a:p>
        </p:txBody>
      </p:sp>
      <p:graphicFrame>
        <p:nvGraphicFramePr>
          <p:cNvPr id="4" name="1 Gráfico"/>
          <p:cNvGraphicFramePr>
            <a:graphicFrameLocks/>
          </p:cNvGraphicFramePr>
          <p:nvPr>
            <p:extLst>
              <p:ext uri="{D42A27DB-BD31-4B8C-83A1-F6EECF244321}">
                <p14:modId xmlns:p14="http://schemas.microsoft.com/office/powerpoint/2010/main" val="404634473"/>
              </p:ext>
            </p:extLst>
          </p:nvPr>
        </p:nvGraphicFramePr>
        <p:xfrm>
          <a:off x="971600" y="1268760"/>
          <a:ext cx="6984776" cy="45818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0881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En que y para que se gasta</a:t>
            </a:r>
            <a:endParaRPr lang="es-MX" dirty="0"/>
          </a:p>
        </p:txBody>
      </p:sp>
      <p:sp>
        <p:nvSpPr>
          <p:cNvPr id="3" name="2 Marcador de contenido"/>
          <p:cNvSpPr>
            <a:spLocks noGrp="1"/>
          </p:cNvSpPr>
          <p:nvPr>
            <p:ph idx="1"/>
          </p:nvPr>
        </p:nvSpPr>
        <p:spPr>
          <a:xfrm>
            <a:off x="457200" y="1600201"/>
            <a:ext cx="8229600" cy="4637111"/>
          </a:xfrm>
        </p:spPr>
        <p:txBody>
          <a:bodyPr>
            <a:noAutofit/>
          </a:bodyPr>
          <a:lstStyle/>
          <a:p>
            <a:pPr algn="just"/>
            <a:r>
              <a:rPr lang="es-MX" dirty="0" smtClean="0"/>
              <a:t>	</a:t>
            </a:r>
            <a:r>
              <a:rPr lang="es-MX" dirty="0">
                <a:latin typeface="Arial" pitchFamily="34" charset="0"/>
                <a:cs typeface="Arial" pitchFamily="34" charset="0"/>
              </a:rPr>
              <a:t>¿EN QUE SE GASTA?</a:t>
            </a:r>
          </a:p>
          <a:p>
            <a:pPr algn="just">
              <a:lnSpc>
                <a:spcPct val="150000"/>
              </a:lnSpc>
              <a:spcBef>
                <a:spcPts val="0"/>
              </a:spcBef>
            </a:pPr>
            <a:r>
              <a:rPr lang="es-MX" b="0" dirty="0" smtClean="0">
                <a:latin typeface="Arial" pitchFamily="34" charset="0"/>
                <a:cs typeface="Arial" pitchFamily="34" charset="0"/>
              </a:rPr>
              <a:t>	</a:t>
            </a:r>
            <a:r>
              <a:rPr lang="es-MX" sz="1400" b="0" dirty="0" smtClean="0">
                <a:latin typeface="Arial" pitchFamily="34" charset="0"/>
                <a:cs typeface="Arial" pitchFamily="34" charset="0"/>
              </a:rPr>
              <a:t>En </a:t>
            </a:r>
            <a:r>
              <a:rPr lang="es-MX" sz="1400" b="0" dirty="0">
                <a:latin typeface="Arial" pitchFamily="34" charset="0"/>
                <a:cs typeface="Arial" pitchFamily="34" charset="0"/>
              </a:rPr>
              <a:t>hacer frente a las obligaciones del Municipio con los trabajadores en todas las modalidades contractuales; gastos para la adquisición de materiales y suministros; servicios básicos: energía eléctrica, teléfono, agua potable, mantenimiento de equipo de transporte y maquinaria, aseguramiento de bienes patrimoniales, arrendamiento de inmuebles y arrendamiento de edificios públicos, que hace posible a los ejecutores de gasto; en inversión pública; pago de obligaciones de los procesos de bursatilización; y, disminución de la deuda pública. </a:t>
            </a:r>
          </a:p>
          <a:p>
            <a:pPr algn="just">
              <a:lnSpc>
                <a:spcPct val="150000"/>
              </a:lnSpc>
              <a:spcBef>
                <a:spcPts val="0"/>
              </a:spcBef>
            </a:pPr>
            <a:endParaRPr lang="es-MX" dirty="0">
              <a:latin typeface="Arial" pitchFamily="34" charset="0"/>
              <a:cs typeface="Arial" pitchFamily="34" charset="0"/>
            </a:endParaRPr>
          </a:p>
          <a:p>
            <a:pPr algn="just"/>
            <a:r>
              <a:rPr lang="es-MX" dirty="0">
                <a:latin typeface="Arial" pitchFamily="34" charset="0"/>
                <a:cs typeface="Arial" pitchFamily="34" charset="0"/>
              </a:rPr>
              <a:t>¿PARA QUE SE GASTA?</a:t>
            </a:r>
          </a:p>
          <a:p>
            <a:pPr algn="just">
              <a:lnSpc>
                <a:spcPct val="150000"/>
              </a:lnSpc>
              <a:spcBef>
                <a:spcPts val="0"/>
              </a:spcBef>
            </a:pPr>
            <a:r>
              <a:rPr lang="es-MX" b="0" dirty="0" smtClean="0">
                <a:latin typeface="Arial" pitchFamily="34" charset="0"/>
                <a:cs typeface="Arial" pitchFamily="34" charset="0"/>
              </a:rPr>
              <a:t>	</a:t>
            </a:r>
            <a:r>
              <a:rPr lang="es-MX" sz="1400" b="0" dirty="0" smtClean="0">
                <a:latin typeface="Arial" pitchFamily="34" charset="0"/>
                <a:cs typeface="Arial" pitchFamily="34" charset="0"/>
              </a:rPr>
              <a:t>La </a:t>
            </a:r>
            <a:r>
              <a:rPr lang="es-MX" sz="1400" b="0" dirty="0">
                <a:latin typeface="Arial" pitchFamily="34" charset="0"/>
                <a:cs typeface="Arial" pitchFamily="34" charset="0"/>
              </a:rPr>
              <a:t>Administración Pública Municipal destina recursos para mejorar los índices de desarrollo social en Torreón invirtiendo en educación, salud, nutrición e infraestructura principalmente, focalizando las acciones en grupos vulnerables, basándonos en la estructura programática la cual está basada en el PMD nuestro documento rector y en la Clasificación Funcional</a:t>
            </a:r>
            <a:r>
              <a:rPr lang="es-MX" sz="1400" b="0" dirty="0" smtClean="0">
                <a:latin typeface="Arial" pitchFamily="34" charset="0"/>
                <a:cs typeface="Arial" pitchFamily="34" charset="0"/>
              </a:rPr>
              <a:t>.</a:t>
            </a:r>
            <a:endParaRPr lang="es-MX" sz="1400" b="0" dirty="0">
              <a:latin typeface="Arial" pitchFamily="34" charset="0"/>
              <a:cs typeface="Arial" pitchFamily="34" charset="0"/>
            </a:endParaRPr>
          </a:p>
        </p:txBody>
      </p:sp>
    </p:spTree>
    <p:extLst>
      <p:ext uri="{BB962C8B-B14F-4D97-AF65-F5344CB8AC3E}">
        <p14:creationId xmlns:p14="http://schemas.microsoft.com/office/powerpoint/2010/main" val="3869245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PRESUPUESTO AUTORIZADO 2018</a:t>
            </a:r>
            <a:endParaRPr lang="es-MX"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047753322"/>
              </p:ext>
            </p:extLst>
          </p:nvPr>
        </p:nvGraphicFramePr>
        <p:xfrm>
          <a:off x="899592" y="1124744"/>
          <a:ext cx="7128792" cy="5392541"/>
        </p:xfrm>
        <a:graphic>
          <a:graphicData uri="http://schemas.openxmlformats.org/drawingml/2006/table">
            <a:tbl>
              <a:tblPr>
                <a:tableStyleId>{3C2FFA5D-87B4-456A-9821-1D502468CF0F}</a:tableStyleId>
              </a:tblPr>
              <a:tblGrid>
                <a:gridCol w="5982559"/>
                <a:gridCol w="1146233"/>
              </a:tblGrid>
              <a:tr h="188491">
                <a:tc>
                  <a:txBody>
                    <a:bodyPr/>
                    <a:lstStyle/>
                    <a:p>
                      <a:pPr algn="ctr" fontAlgn="b"/>
                      <a:r>
                        <a:rPr lang="es-MX" sz="1100" b="1" u="none" strike="noStrike" dirty="0">
                          <a:effectLst/>
                        </a:rPr>
                        <a:t>CAPITULO</a:t>
                      </a:r>
                      <a:endParaRPr lang="es-MX" sz="1100" b="1" i="0" u="none" strike="noStrike" dirty="0">
                        <a:solidFill>
                          <a:srgbClr val="000000"/>
                        </a:solidFill>
                        <a:effectLst/>
                        <a:latin typeface="Calibri"/>
                      </a:endParaRPr>
                    </a:p>
                  </a:txBody>
                  <a:tcPr marL="4398" marR="4398" marT="4398" marB="0" anchor="b">
                    <a:solidFill>
                      <a:schemeClr val="bg1">
                        <a:lumMod val="75000"/>
                      </a:schemeClr>
                    </a:solidFill>
                  </a:tcPr>
                </a:tc>
                <a:tc>
                  <a:txBody>
                    <a:bodyPr/>
                    <a:lstStyle/>
                    <a:p>
                      <a:pPr algn="ctr" fontAlgn="b"/>
                      <a:r>
                        <a:rPr lang="es-MX" sz="1050" b="1" u="none" strike="noStrike" dirty="0">
                          <a:effectLst/>
                        </a:rPr>
                        <a:t>Presupuesto 2018</a:t>
                      </a:r>
                      <a:endParaRPr lang="es-MX" sz="1050" b="1" i="0" u="none" strike="noStrike" dirty="0">
                        <a:solidFill>
                          <a:srgbClr val="000000"/>
                        </a:solidFill>
                        <a:effectLst/>
                        <a:latin typeface="Calibri"/>
                      </a:endParaRPr>
                    </a:p>
                  </a:txBody>
                  <a:tcPr marL="4398" marR="4398" marT="4398" marB="0" anchor="b">
                    <a:solidFill>
                      <a:schemeClr val="bg1">
                        <a:lumMod val="75000"/>
                      </a:schemeClr>
                    </a:solidFill>
                  </a:tcPr>
                </a:tc>
              </a:tr>
              <a:tr h="180142">
                <a:tc>
                  <a:txBody>
                    <a:bodyPr/>
                    <a:lstStyle/>
                    <a:p>
                      <a:pPr algn="l" fontAlgn="ctr"/>
                      <a:r>
                        <a:rPr lang="es-MX" sz="1050" b="1" u="none" strike="noStrike" dirty="0">
                          <a:effectLst/>
                        </a:rPr>
                        <a:t>10000      SERVICIOS PERSONALES</a:t>
                      </a:r>
                      <a:endParaRPr lang="es-MX" sz="1050" b="1" i="0" u="none" strike="noStrike" dirty="0">
                        <a:solidFill>
                          <a:srgbClr val="000000"/>
                        </a:solidFill>
                        <a:effectLst/>
                        <a:latin typeface="Calibri"/>
                      </a:endParaRPr>
                    </a:p>
                  </a:txBody>
                  <a:tcPr marL="4398" marR="4398" marT="4398" marB="0" anchor="ctr"/>
                </a:tc>
                <a:tc>
                  <a:txBody>
                    <a:bodyPr/>
                    <a:lstStyle/>
                    <a:p>
                      <a:pPr algn="r" fontAlgn="ctr"/>
                      <a:r>
                        <a:rPr lang="es-MX" sz="1050" b="1" u="none" strike="noStrike" dirty="0">
                          <a:effectLst/>
                        </a:rPr>
                        <a:t>798,756,136.73</a:t>
                      </a:r>
                      <a:endParaRPr lang="es-MX" sz="1050" b="1" i="0" u="none" strike="noStrike" dirty="0">
                        <a:solidFill>
                          <a:srgbClr val="000000"/>
                        </a:solidFill>
                        <a:effectLst/>
                        <a:latin typeface="Calibri"/>
                      </a:endParaRPr>
                    </a:p>
                  </a:txBody>
                  <a:tcPr marL="4398" marR="4398" marT="4398" marB="0" anchor="ctr"/>
                </a:tc>
              </a:tr>
              <a:tr h="192735">
                <a:tc>
                  <a:txBody>
                    <a:bodyPr/>
                    <a:lstStyle/>
                    <a:p>
                      <a:pPr algn="l" fontAlgn="ctr"/>
                      <a:r>
                        <a:rPr lang="es-MX" sz="1000" u="none" strike="noStrike">
                          <a:effectLst/>
                        </a:rPr>
                        <a:t>  11000 REMUNERACIONES AL PERSONAL DE CARÁCTER PERMANENTE</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382,037,608.24</a:t>
                      </a:r>
                      <a:endParaRPr lang="es-MX" sz="1000" b="0" i="0" u="none" strike="noStrike">
                        <a:solidFill>
                          <a:srgbClr val="000000"/>
                        </a:solidFill>
                        <a:effectLst/>
                        <a:latin typeface="Calibri"/>
                      </a:endParaRPr>
                    </a:p>
                  </a:txBody>
                  <a:tcPr marL="4398" marR="4398" marT="4398" marB="0" anchor="ctr"/>
                </a:tc>
              </a:tr>
              <a:tr h="192735">
                <a:tc>
                  <a:txBody>
                    <a:bodyPr/>
                    <a:lstStyle/>
                    <a:p>
                      <a:pPr algn="l" fontAlgn="ctr"/>
                      <a:r>
                        <a:rPr lang="es-MX" sz="1000" u="none" strike="noStrike">
                          <a:effectLst/>
                        </a:rPr>
                        <a:t>  12000 REMUNERACIONES AL PERSONAL DE CARÁCTER TRANSITORIO</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103,150,612.96</a:t>
                      </a:r>
                      <a:endParaRPr lang="es-MX" sz="1000" b="0" i="0" u="none" strike="noStrike">
                        <a:solidFill>
                          <a:srgbClr val="000000"/>
                        </a:solidFill>
                        <a:effectLst/>
                        <a:latin typeface="Calibri"/>
                      </a:endParaRPr>
                    </a:p>
                  </a:txBody>
                  <a:tcPr marL="4398" marR="4398" marT="4398" marB="0" anchor="ctr"/>
                </a:tc>
              </a:tr>
              <a:tr h="171794">
                <a:tc>
                  <a:txBody>
                    <a:bodyPr/>
                    <a:lstStyle/>
                    <a:p>
                      <a:pPr algn="l" fontAlgn="ctr"/>
                      <a:r>
                        <a:rPr lang="es-MX" sz="1000" u="none" strike="noStrike">
                          <a:effectLst/>
                        </a:rPr>
                        <a:t>  13000 REMUNERACIONES ADICIONALES Y ESPECIALES</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128,400,687.99</a:t>
                      </a:r>
                      <a:endParaRPr lang="es-MX" sz="1000" b="0" i="0" u="none" strike="noStrike">
                        <a:solidFill>
                          <a:srgbClr val="000000"/>
                        </a:solidFill>
                        <a:effectLst/>
                        <a:latin typeface="Calibri"/>
                      </a:endParaRPr>
                    </a:p>
                  </a:txBody>
                  <a:tcPr marL="4398" marR="4398" marT="4398" marB="0" anchor="ctr"/>
                </a:tc>
              </a:tr>
              <a:tr h="171794">
                <a:tc>
                  <a:txBody>
                    <a:bodyPr/>
                    <a:lstStyle/>
                    <a:p>
                      <a:pPr algn="l" fontAlgn="ctr"/>
                      <a:r>
                        <a:rPr lang="es-MX" sz="1000" u="none" strike="noStrike">
                          <a:effectLst/>
                        </a:rPr>
                        <a:t>  14000 SEGURIDAD SOCIAL</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60,052,727.76</a:t>
                      </a:r>
                      <a:endParaRPr lang="es-MX" sz="1000" b="0" i="0" u="none" strike="noStrike">
                        <a:solidFill>
                          <a:srgbClr val="000000"/>
                        </a:solidFill>
                        <a:effectLst/>
                        <a:latin typeface="Calibri"/>
                      </a:endParaRPr>
                    </a:p>
                  </a:txBody>
                  <a:tcPr marL="4398" marR="4398" marT="4398" marB="0" anchor="ctr"/>
                </a:tc>
              </a:tr>
              <a:tr h="171794">
                <a:tc>
                  <a:txBody>
                    <a:bodyPr/>
                    <a:lstStyle/>
                    <a:p>
                      <a:pPr algn="l" fontAlgn="ctr"/>
                      <a:r>
                        <a:rPr lang="es-MX" sz="1000" u="none" strike="noStrike">
                          <a:effectLst/>
                        </a:rPr>
                        <a:t>  15000 OTRAS PRESTACIONES SOCIALES Y ECONÓMICAS</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123,747,500.65</a:t>
                      </a:r>
                      <a:endParaRPr lang="es-MX" sz="1000" b="0" i="0" u="none" strike="noStrike">
                        <a:solidFill>
                          <a:srgbClr val="000000"/>
                        </a:solidFill>
                        <a:effectLst/>
                        <a:latin typeface="Calibri"/>
                      </a:endParaRPr>
                    </a:p>
                  </a:txBody>
                  <a:tcPr marL="4398" marR="4398" marT="4398" marB="0" anchor="ctr"/>
                </a:tc>
              </a:tr>
              <a:tr h="171794">
                <a:tc>
                  <a:txBody>
                    <a:bodyPr/>
                    <a:lstStyle/>
                    <a:p>
                      <a:pPr algn="l" fontAlgn="ctr"/>
                      <a:r>
                        <a:rPr lang="es-MX" sz="1000" u="none" strike="noStrike">
                          <a:effectLst/>
                        </a:rPr>
                        <a:t>  17000 PAGO DE ESTÍMULOS A SERVIDORES PÚBLICOS</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1,366,999.13</a:t>
                      </a:r>
                      <a:endParaRPr lang="es-MX" sz="1000" b="0" i="0" u="none" strike="noStrike">
                        <a:solidFill>
                          <a:srgbClr val="000000"/>
                        </a:solidFill>
                        <a:effectLst/>
                        <a:latin typeface="Calibri"/>
                      </a:endParaRPr>
                    </a:p>
                  </a:txBody>
                  <a:tcPr marL="4398" marR="4398" marT="4398" marB="0" anchor="ctr"/>
                </a:tc>
              </a:tr>
              <a:tr h="171794">
                <a:tc>
                  <a:txBody>
                    <a:bodyPr/>
                    <a:lstStyle/>
                    <a:p>
                      <a:pPr algn="l" fontAlgn="ctr"/>
                      <a:endParaRPr lang="es-MX" sz="1000" b="0" i="0" u="none" strike="noStrike">
                        <a:solidFill>
                          <a:srgbClr val="000000"/>
                        </a:solidFill>
                        <a:effectLst/>
                        <a:latin typeface="Arial"/>
                      </a:endParaRPr>
                    </a:p>
                  </a:txBody>
                  <a:tcPr marL="4398" marR="4398" marT="4398" marB="0" anchor="ctr"/>
                </a:tc>
                <a:tc>
                  <a:txBody>
                    <a:bodyPr/>
                    <a:lstStyle/>
                    <a:p>
                      <a:pPr algn="l" fontAlgn="b"/>
                      <a:endParaRPr lang="es-MX" sz="1000" b="0" i="0" u="none" strike="noStrike">
                        <a:solidFill>
                          <a:srgbClr val="000000"/>
                        </a:solidFill>
                        <a:effectLst/>
                        <a:latin typeface="Calibri"/>
                      </a:endParaRPr>
                    </a:p>
                  </a:txBody>
                  <a:tcPr marL="4398" marR="4398" marT="4398" marB="0" anchor="b"/>
                </a:tc>
              </a:tr>
              <a:tr h="180142">
                <a:tc>
                  <a:txBody>
                    <a:bodyPr/>
                    <a:lstStyle/>
                    <a:p>
                      <a:pPr algn="l" fontAlgn="ctr"/>
                      <a:r>
                        <a:rPr lang="es-MX" sz="1050" b="1" u="none" strike="noStrike" dirty="0">
                          <a:effectLst/>
                        </a:rPr>
                        <a:t>20000      MATERIALES Y SUMINISTROS</a:t>
                      </a:r>
                      <a:endParaRPr lang="es-MX" sz="1050" b="1" i="0" u="none" strike="noStrike" dirty="0">
                        <a:solidFill>
                          <a:srgbClr val="000000"/>
                        </a:solidFill>
                        <a:effectLst/>
                        <a:latin typeface="Calibri"/>
                      </a:endParaRPr>
                    </a:p>
                  </a:txBody>
                  <a:tcPr marL="4398" marR="4398" marT="4398" marB="0" anchor="ctr"/>
                </a:tc>
                <a:tc>
                  <a:txBody>
                    <a:bodyPr/>
                    <a:lstStyle/>
                    <a:p>
                      <a:pPr algn="r" fontAlgn="ctr"/>
                      <a:r>
                        <a:rPr lang="es-MX" sz="1050" b="1" u="none" strike="noStrike" dirty="0">
                          <a:effectLst/>
                        </a:rPr>
                        <a:t>84,733,374.16</a:t>
                      </a:r>
                      <a:endParaRPr lang="es-MX" sz="1050" b="1" i="0" u="none" strike="noStrike" dirty="0">
                        <a:solidFill>
                          <a:srgbClr val="000000"/>
                        </a:solidFill>
                        <a:effectLst/>
                        <a:latin typeface="Calibri"/>
                      </a:endParaRPr>
                    </a:p>
                  </a:txBody>
                  <a:tcPr marL="4398" marR="4398" marT="4398" marB="0" anchor="ctr"/>
                </a:tc>
              </a:tr>
              <a:tr h="192735">
                <a:tc>
                  <a:txBody>
                    <a:bodyPr/>
                    <a:lstStyle/>
                    <a:p>
                      <a:pPr algn="l" fontAlgn="ctr"/>
                      <a:r>
                        <a:rPr lang="es-MX" sz="1000" u="none" strike="noStrike">
                          <a:effectLst/>
                        </a:rPr>
                        <a:t>  21000 MATERIALES DE ADMINISTRACIÓN, EMISIÓN DE DOCUMENTOS Y ARTÍCULOS OFICIALES</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7,829,426.43</a:t>
                      </a:r>
                      <a:endParaRPr lang="es-MX" sz="1000" b="0" i="0" u="none" strike="noStrike">
                        <a:solidFill>
                          <a:srgbClr val="000000"/>
                        </a:solidFill>
                        <a:effectLst/>
                        <a:latin typeface="Calibri"/>
                      </a:endParaRPr>
                    </a:p>
                  </a:txBody>
                  <a:tcPr marL="4398" marR="4398" marT="4398" marB="0" anchor="ctr"/>
                </a:tc>
              </a:tr>
              <a:tr h="171794">
                <a:tc>
                  <a:txBody>
                    <a:bodyPr/>
                    <a:lstStyle/>
                    <a:p>
                      <a:pPr algn="l" fontAlgn="ctr"/>
                      <a:r>
                        <a:rPr lang="es-MX" sz="1000" u="none" strike="noStrike">
                          <a:effectLst/>
                        </a:rPr>
                        <a:t>  22000 ALIMENTOS Y UTENSILIOS</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10,349,497.76</a:t>
                      </a:r>
                      <a:endParaRPr lang="es-MX" sz="1000" b="0" i="0" u="none" strike="noStrike">
                        <a:solidFill>
                          <a:srgbClr val="000000"/>
                        </a:solidFill>
                        <a:effectLst/>
                        <a:latin typeface="Calibri"/>
                      </a:endParaRPr>
                    </a:p>
                  </a:txBody>
                  <a:tcPr marL="4398" marR="4398" marT="4398" marB="0" anchor="ctr"/>
                </a:tc>
              </a:tr>
              <a:tr h="192735">
                <a:tc>
                  <a:txBody>
                    <a:bodyPr/>
                    <a:lstStyle/>
                    <a:p>
                      <a:pPr algn="l" fontAlgn="ctr"/>
                      <a:r>
                        <a:rPr lang="es-MX" sz="1000" u="none" strike="noStrike">
                          <a:effectLst/>
                        </a:rPr>
                        <a:t>  23000 MATERIAS PRIMAS Y MATERIALES DE PRODUCCIÓN Y COMERCIALIZACIÓN</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811,763.22</a:t>
                      </a:r>
                      <a:endParaRPr lang="es-MX" sz="1000" b="0" i="0" u="none" strike="noStrike">
                        <a:solidFill>
                          <a:srgbClr val="000000"/>
                        </a:solidFill>
                        <a:effectLst/>
                        <a:latin typeface="Calibri"/>
                      </a:endParaRPr>
                    </a:p>
                  </a:txBody>
                  <a:tcPr marL="4398" marR="4398" marT="4398" marB="0" anchor="ctr"/>
                </a:tc>
              </a:tr>
              <a:tr h="192735">
                <a:tc>
                  <a:txBody>
                    <a:bodyPr/>
                    <a:lstStyle/>
                    <a:p>
                      <a:pPr algn="l" fontAlgn="ctr"/>
                      <a:r>
                        <a:rPr lang="es-MX" sz="1000" u="none" strike="noStrike">
                          <a:effectLst/>
                        </a:rPr>
                        <a:t>  24000 MATERIALES Y ARTÍCULOS DE CONSTRUCCIÓN Y DE REPARACIÓN</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3,434,899.16</a:t>
                      </a:r>
                      <a:endParaRPr lang="es-MX" sz="1000" b="0" i="0" u="none" strike="noStrike">
                        <a:solidFill>
                          <a:srgbClr val="000000"/>
                        </a:solidFill>
                        <a:effectLst/>
                        <a:latin typeface="Calibri"/>
                      </a:endParaRPr>
                    </a:p>
                  </a:txBody>
                  <a:tcPr marL="4398" marR="4398" marT="4398" marB="0" anchor="ctr"/>
                </a:tc>
              </a:tr>
              <a:tr h="195211">
                <a:tc>
                  <a:txBody>
                    <a:bodyPr/>
                    <a:lstStyle/>
                    <a:p>
                      <a:pPr algn="l" fontAlgn="ctr"/>
                      <a:r>
                        <a:rPr lang="es-MX" sz="1000" u="none" strike="noStrike">
                          <a:effectLst/>
                        </a:rPr>
                        <a:t>  25000 PRODUCTOS QUÍMICOS, FARMACÉUTICOS Y DE LABORATORIO</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677,772.38</a:t>
                      </a:r>
                      <a:endParaRPr lang="es-MX" sz="1000" b="0" i="0" u="none" strike="noStrike">
                        <a:solidFill>
                          <a:srgbClr val="000000"/>
                        </a:solidFill>
                        <a:effectLst/>
                        <a:latin typeface="Calibri"/>
                      </a:endParaRPr>
                    </a:p>
                  </a:txBody>
                  <a:tcPr marL="4398" marR="4398" marT="4398" marB="0" anchor="ctr"/>
                </a:tc>
              </a:tr>
              <a:tr h="171794">
                <a:tc>
                  <a:txBody>
                    <a:bodyPr/>
                    <a:lstStyle/>
                    <a:p>
                      <a:pPr algn="l" fontAlgn="ctr"/>
                      <a:r>
                        <a:rPr lang="es-MX" sz="1000" u="none" strike="noStrike">
                          <a:effectLst/>
                        </a:rPr>
                        <a:t>  26000 COMBUSTIBLES, LUBRICANTES Y ADITIVOS</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47,512,830.98</a:t>
                      </a:r>
                      <a:endParaRPr lang="es-MX" sz="1000" b="0" i="0" u="none" strike="noStrike">
                        <a:solidFill>
                          <a:srgbClr val="000000"/>
                        </a:solidFill>
                        <a:effectLst/>
                        <a:latin typeface="Calibri"/>
                      </a:endParaRPr>
                    </a:p>
                  </a:txBody>
                  <a:tcPr marL="4398" marR="4398" marT="4398" marB="0" anchor="ctr"/>
                </a:tc>
              </a:tr>
              <a:tr h="192735">
                <a:tc>
                  <a:txBody>
                    <a:bodyPr/>
                    <a:lstStyle/>
                    <a:p>
                      <a:pPr algn="l" fontAlgn="ctr"/>
                      <a:r>
                        <a:rPr lang="es-MX" sz="1000" u="none" strike="noStrike">
                          <a:effectLst/>
                        </a:rPr>
                        <a:t>  27000 VESTUARIO, BLANCOS, PRENDAS DE PROTECCIÓN Y ARTÍCULOS DEPORTIVOS</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10,976,575.80</a:t>
                      </a:r>
                      <a:endParaRPr lang="es-MX" sz="1000" b="0" i="0" u="none" strike="noStrike">
                        <a:solidFill>
                          <a:srgbClr val="000000"/>
                        </a:solidFill>
                        <a:effectLst/>
                        <a:latin typeface="Calibri"/>
                      </a:endParaRPr>
                    </a:p>
                  </a:txBody>
                  <a:tcPr marL="4398" marR="4398" marT="4398" marB="0" anchor="ctr"/>
                </a:tc>
              </a:tr>
              <a:tr h="192735">
                <a:tc>
                  <a:txBody>
                    <a:bodyPr/>
                    <a:lstStyle/>
                    <a:p>
                      <a:pPr algn="l" fontAlgn="ctr"/>
                      <a:r>
                        <a:rPr lang="es-MX" sz="1000" u="none" strike="noStrike">
                          <a:effectLst/>
                        </a:rPr>
                        <a:t>  29000 HERRAMIENTAS, REFACCIONES Y ACCESORIOS MENORES</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3,140,608.43</a:t>
                      </a:r>
                      <a:endParaRPr lang="es-MX" sz="1000" b="0" i="0" u="none" strike="noStrike">
                        <a:solidFill>
                          <a:srgbClr val="000000"/>
                        </a:solidFill>
                        <a:effectLst/>
                        <a:latin typeface="Calibri"/>
                      </a:endParaRPr>
                    </a:p>
                  </a:txBody>
                  <a:tcPr marL="4398" marR="4398" marT="4398" marB="0" anchor="ctr"/>
                </a:tc>
              </a:tr>
              <a:tr h="171794">
                <a:tc>
                  <a:txBody>
                    <a:bodyPr/>
                    <a:lstStyle/>
                    <a:p>
                      <a:pPr algn="l" fontAlgn="ctr"/>
                      <a:endParaRPr lang="es-MX" sz="1000" b="0" i="0" u="none" strike="noStrike">
                        <a:solidFill>
                          <a:srgbClr val="000000"/>
                        </a:solidFill>
                        <a:effectLst/>
                        <a:latin typeface="Arial"/>
                      </a:endParaRPr>
                    </a:p>
                  </a:txBody>
                  <a:tcPr marL="4398" marR="4398" marT="4398" marB="0" anchor="ctr"/>
                </a:tc>
                <a:tc>
                  <a:txBody>
                    <a:bodyPr/>
                    <a:lstStyle/>
                    <a:p>
                      <a:pPr algn="l" fontAlgn="b"/>
                      <a:endParaRPr lang="es-MX" sz="1000" b="0" i="0" u="none" strike="noStrike">
                        <a:solidFill>
                          <a:srgbClr val="000000"/>
                        </a:solidFill>
                        <a:effectLst/>
                        <a:latin typeface="Calibri"/>
                      </a:endParaRPr>
                    </a:p>
                  </a:txBody>
                  <a:tcPr marL="4398" marR="4398" marT="4398" marB="0" anchor="b"/>
                </a:tc>
              </a:tr>
              <a:tr h="180142">
                <a:tc>
                  <a:txBody>
                    <a:bodyPr/>
                    <a:lstStyle/>
                    <a:p>
                      <a:pPr algn="l" fontAlgn="ctr"/>
                      <a:r>
                        <a:rPr lang="es-MX" sz="1050" b="1" u="none" strike="noStrike" dirty="0">
                          <a:effectLst/>
                        </a:rPr>
                        <a:t>30000      SERVICIOS GENERALES</a:t>
                      </a:r>
                      <a:endParaRPr lang="es-MX" sz="1050" b="1" i="0" u="none" strike="noStrike" dirty="0">
                        <a:solidFill>
                          <a:srgbClr val="000000"/>
                        </a:solidFill>
                        <a:effectLst/>
                        <a:latin typeface="Calibri"/>
                      </a:endParaRPr>
                    </a:p>
                  </a:txBody>
                  <a:tcPr marL="4398" marR="4398" marT="4398" marB="0" anchor="ctr"/>
                </a:tc>
                <a:tc>
                  <a:txBody>
                    <a:bodyPr/>
                    <a:lstStyle/>
                    <a:p>
                      <a:pPr algn="r" fontAlgn="ctr"/>
                      <a:r>
                        <a:rPr lang="es-MX" sz="1050" b="1" u="none" strike="noStrike" dirty="0">
                          <a:effectLst/>
                        </a:rPr>
                        <a:t>595,083,164.11</a:t>
                      </a:r>
                      <a:endParaRPr lang="es-MX" sz="1050" b="1" i="0" u="none" strike="noStrike" dirty="0">
                        <a:solidFill>
                          <a:srgbClr val="000000"/>
                        </a:solidFill>
                        <a:effectLst/>
                        <a:latin typeface="Calibri"/>
                      </a:endParaRPr>
                    </a:p>
                  </a:txBody>
                  <a:tcPr marL="4398" marR="4398" marT="4398" marB="0" anchor="ctr"/>
                </a:tc>
              </a:tr>
              <a:tr h="171794">
                <a:tc>
                  <a:txBody>
                    <a:bodyPr/>
                    <a:lstStyle/>
                    <a:p>
                      <a:pPr algn="l" fontAlgn="ctr"/>
                      <a:r>
                        <a:rPr lang="es-MX" sz="1000" u="none" strike="noStrike" dirty="0">
                          <a:effectLst/>
                        </a:rPr>
                        <a:t>  31000 SERVICIOS </a:t>
                      </a:r>
                      <a:r>
                        <a:rPr lang="es-MX" sz="1000" u="none" strike="noStrike" dirty="0" smtClean="0">
                          <a:effectLst/>
                        </a:rPr>
                        <a:t>BASICOS (</a:t>
                      </a:r>
                      <a:r>
                        <a:rPr lang="es-MX" sz="1000" u="none" strike="noStrike" baseline="0" dirty="0" smtClean="0">
                          <a:effectLst/>
                        </a:rPr>
                        <a:t> Energía </a:t>
                      </a:r>
                      <a:r>
                        <a:rPr lang="es-MX" sz="1000" u="none" strike="noStrike" baseline="0" dirty="0" err="1" smtClean="0">
                          <a:effectLst/>
                        </a:rPr>
                        <a:t>Elect</a:t>
                      </a:r>
                      <a:r>
                        <a:rPr lang="es-MX" sz="1000" u="none" strike="noStrike" baseline="0" dirty="0" smtClean="0">
                          <a:effectLst/>
                        </a:rPr>
                        <a:t>. Y Alumbrado)</a:t>
                      </a:r>
                      <a:endParaRPr lang="es-MX" sz="1000" b="0" i="0" u="none" strike="noStrike" dirty="0">
                        <a:solidFill>
                          <a:srgbClr val="000000"/>
                        </a:solidFill>
                        <a:effectLst/>
                        <a:latin typeface="Calibri"/>
                      </a:endParaRPr>
                    </a:p>
                  </a:txBody>
                  <a:tcPr marL="4398" marR="4398" marT="4398" marB="0" anchor="ctr"/>
                </a:tc>
                <a:tc>
                  <a:txBody>
                    <a:bodyPr/>
                    <a:lstStyle/>
                    <a:p>
                      <a:pPr algn="r" fontAlgn="ctr"/>
                      <a:r>
                        <a:rPr lang="es-MX" sz="1000" u="none" strike="noStrike">
                          <a:effectLst/>
                        </a:rPr>
                        <a:t>282,868,127.34</a:t>
                      </a:r>
                      <a:endParaRPr lang="es-MX" sz="1000" b="0" i="0" u="none" strike="noStrike">
                        <a:solidFill>
                          <a:srgbClr val="000000"/>
                        </a:solidFill>
                        <a:effectLst/>
                        <a:latin typeface="Calibri"/>
                      </a:endParaRPr>
                    </a:p>
                  </a:txBody>
                  <a:tcPr marL="4398" marR="4398" marT="4398" marB="0" anchor="ctr"/>
                </a:tc>
              </a:tr>
              <a:tr h="171794">
                <a:tc>
                  <a:txBody>
                    <a:bodyPr/>
                    <a:lstStyle/>
                    <a:p>
                      <a:pPr algn="l" fontAlgn="ctr"/>
                      <a:r>
                        <a:rPr lang="es-MX" sz="1000" u="none" strike="noStrike">
                          <a:effectLst/>
                        </a:rPr>
                        <a:t>  32000 SERVICIOS DE ARRENDAMIENTO</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6,645,863.55</a:t>
                      </a:r>
                      <a:endParaRPr lang="es-MX" sz="1000" b="0" i="0" u="none" strike="noStrike">
                        <a:solidFill>
                          <a:srgbClr val="000000"/>
                        </a:solidFill>
                        <a:effectLst/>
                        <a:latin typeface="Calibri"/>
                      </a:endParaRPr>
                    </a:p>
                  </a:txBody>
                  <a:tcPr marL="4398" marR="4398" marT="4398" marB="0" anchor="ctr"/>
                </a:tc>
              </a:tr>
              <a:tr h="192735">
                <a:tc>
                  <a:txBody>
                    <a:bodyPr/>
                    <a:lstStyle/>
                    <a:p>
                      <a:pPr algn="l" fontAlgn="ctr"/>
                      <a:r>
                        <a:rPr lang="es-MX" sz="1000" u="none" strike="noStrike">
                          <a:effectLst/>
                        </a:rPr>
                        <a:t>  33000 SERVICIOS PROFESIONALES, CIENTÍFICOS, TÉCNICOS Y OTROS SERVICIOS</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17,956,444.71</a:t>
                      </a:r>
                      <a:endParaRPr lang="es-MX" sz="1000" b="0" i="0" u="none" strike="noStrike">
                        <a:solidFill>
                          <a:srgbClr val="000000"/>
                        </a:solidFill>
                        <a:effectLst/>
                        <a:latin typeface="Calibri"/>
                      </a:endParaRPr>
                    </a:p>
                  </a:txBody>
                  <a:tcPr marL="4398" marR="4398" marT="4398" marB="0" anchor="ctr"/>
                </a:tc>
              </a:tr>
              <a:tr h="192735">
                <a:tc>
                  <a:txBody>
                    <a:bodyPr/>
                    <a:lstStyle/>
                    <a:p>
                      <a:pPr algn="l" fontAlgn="ctr"/>
                      <a:r>
                        <a:rPr lang="es-MX" sz="1000" u="none" strike="noStrike">
                          <a:effectLst/>
                        </a:rPr>
                        <a:t>  34000 SERVICIOS FINANCIEROS, BANCARIOS Y COMERCIALES</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10,770,993.50</a:t>
                      </a:r>
                      <a:endParaRPr lang="es-MX" sz="1000" b="0" i="0" u="none" strike="noStrike">
                        <a:solidFill>
                          <a:srgbClr val="000000"/>
                        </a:solidFill>
                        <a:effectLst/>
                        <a:latin typeface="Calibri"/>
                      </a:endParaRPr>
                    </a:p>
                  </a:txBody>
                  <a:tcPr marL="4398" marR="4398" marT="4398" marB="0" anchor="ctr"/>
                </a:tc>
              </a:tr>
              <a:tr h="192735">
                <a:tc>
                  <a:txBody>
                    <a:bodyPr/>
                    <a:lstStyle/>
                    <a:p>
                      <a:pPr algn="l" fontAlgn="ctr"/>
                      <a:r>
                        <a:rPr lang="es-MX" sz="1000" u="none" strike="noStrike" dirty="0">
                          <a:effectLst/>
                        </a:rPr>
                        <a:t>  35000 SERVICIOS DE INSTALACIÓN, REPARACIÓN, MANTENIMIENTO Y </a:t>
                      </a:r>
                      <a:r>
                        <a:rPr lang="es-MX" sz="1000" u="none" strike="noStrike" dirty="0" smtClean="0">
                          <a:effectLst/>
                        </a:rPr>
                        <a:t>CONSERVACIÓN (Pasa)</a:t>
                      </a:r>
                      <a:endParaRPr lang="es-MX" sz="1000" b="0" i="0" u="none" strike="noStrike" dirty="0">
                        <a:solidFill>
                          <a:srgbClr val="000000"/>
                        </a:solidFill>
                        <a:effectLst/>
                        <a:latin typeface="Calibri"/>
                      </a:endParaRPr>
                    </a:p>
                  </a:txBody>
                  <a:tcPr marL="4398" marR="4398" marT="4398" marB="0" anchor="ctr"/>
                </a:tc>
                <a:tc>
                  <a:txBody>
                    <a:bodyPr/>
                    <a:lstStyle/>
                    <a:p>
                      <a:pPr algn="r" fontAlgn="ctr"/>
                      <a:r>
                        <a:rPr lang="es-MX" sz="1000" u="none" strike="noStrike">
                          <a:effectLst/>
                        </a:rPr>
                        <a:t>182,718,187.74</a:t>
                      </a:r>
                      <a:endParaRPr lang="es-MX" sz="1000" b="0" i="0" u="none" strike="noStrike">
                        <a:solidFill>
                          <a:srgbClr val="000000"/>
                        </a:solidFill>
                        <a:effectLst/>
                        <a:latin typeface="Calibri"/>
                      </a:endParaRPr>
                    </a:p>
                  </a:txBody>
                  <a:tcPr marL="4398" marR="4398" marT="4398" marB="0" anchor="ctr"/>
                </a:tc>
              </a:tr>
              <a:tr h="171794">
                <a:tc>
                  <a:txBody>
                    <a:bodyPr/>
                    <a:lstStyle/>
                    <a:p>
                      <a:pPr algn="l" fontAlgn="ctr"/>
                      <a:r>
                        <a:rPr lang="es-MX" sz="1000" u="none" strike="noStrike">
                          <a:effectLst/>
                        </a:rPr>
                        <a:t>  36000 SERVICIOS DE COMUNICACIÓN SOCIAL Y PUBLICIDAD</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55,115,955.10</a:t>
                      </a:r>
                      <a:endParaRPr lang="es-MX" sz="1000" b="0" i="0" u="none" strike="noStrike">
                        <a:solidFill>
                          <a:srgbClr val="000000"/>
                        </a:solidFill>
                        <a:effectLst/>
                        <a:latin typeface="Calibri"/>
                      </a:endParaRPr>
                    </a:p>
                  </a:txBody>
                  <a:tcPr marL="4398" marR="4398" marT="4398" marB="0" anchor="ctr"/>
                </a:tc>
              </a:tr>
              <a:tr h="171794">
                <a:tc>
                  <a:txBody>
                    <a:bodyPr/>
                    <a:lstStyle/>
                    <a:p>
                      <a:pPr algn="l" fontAlgn="ctr"/>
                      <a:r>
                        <a:rPr lang="es-MX" sz="1000" u="none" strike="noStrike">
                          <a:effectLst/>
                        </a:rPr>
                        <a:t>  37000 SERVICIOS DE TRASLADO Y VIÁTICOS</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1,242,964.82</a:t>
                      </a:r>
                      <a:endParaRPr lang="es-MX" sz="1000" b="0" i="0" u="none" strike="noStrike">
                        <a:solidFill>
                          <a:srgbClr val="000000"/>
                        </a:solidFill>
                        <a:effectLst/>
                        <a:latin typeface="Calibri"/>
                      </a:endParaRPr>
                    </a:p>
                  </a:txBody>
                  <a:tcPr marL="4398" marR="4398" marT="4398" marB="0" anchor="ctr"/>
                </a:tc>
              </a:tr>
              <a:tr h="171794">
                <a:tc>
                  <a:txBody>
                    <a:bodyPr/>
                    <a:lstStyle/>
                    <a:p>
                      <a:pPr algn="l" fontAlgn="ctr"/>
                      <a:r>
                        <a:rPr lang="es-MX" sz="1000" u="none" strike="noStrike">
                          <a:effectLst/>
                        </a:rPr>
                        <a:t>  38000 SERVICIOS OFICIALES</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a:effectLst/>
                        </a:rPr>
                        <a:t>10,986,223.39</a:t>
                      </a:r>
                      <a:endParaRPr lang="es-MX" sz="1000" b="0" i="0" u="none" strike="noStrike">
                        <a:solidFill>
                          <a:srgbClr val="000000"/>
                        </a:solidFill>
                        <a:effectLst/>
                        <a:latin typeface="Calibri"/>
                      </a:endParaRPr>
                    </a:p>
                  </a:txBody>
                  <a:tcPr marL="4398" marR="4398" marT="4398" marB="0" anchor="ctr"/>
                </a:tc>
              </a:tr>
              <a:tr h="171794">
                <a:tc>
                  <a:txBody>
                    <a:bodyPr/>
                    <a:lstStyle/>
                    <a:p>
                      <a:pPr algn="l" fontAlgn="ctr"/>
                      <a:r>
                        <a:rPr lang="es-MX" sz="1000" u="none" strike="noStrike">
                          <a:effectLst/>
                        </a:rPr>
                        <a:t>  39000 OTROS SERVICIOS GENERALES</a:t>
                      </a:r>
                      <a:endParaRPr lang="es-MX" sz="1000" b="0" i="0" u="none" strike="noStrike">
                        <a:solidFill>
                          <a:srgbClr val="000000"/>
                        </a:solidFill>
                        <a:effectLst/>
                        <a:latin typeface="Calibri"/>
                      </a:endParaRPr>
                    </a:p>
                  </a:txBody>
                  <a:tcPr marL="4398" marR="4398" marT="4398" marB="0" anchor="ctr"/>
                </a:tc>
                <a:tc>
                  <a:txBody>
                    <a:bodyPr/>
                    <a:lstStyle/>
                    <a:p>
                      <a:pPr algn="r" fontAlgn="ctr"/>
                      <a:r>
                        <a:rPr lang="es-MX" sz="1000" u="none" strike="noStrike" dirty="0">
                          <a:effectLst/>
                        </a:rPr>
                        <a:t>26,778,403.96</a:t>
                      </a:r>
                      <a:endParaRPr lang="es-MX" sz="1000" b="0" i="0" u="none" strike="noStrike" dirty="0">
                        <a:solidFill>
                          <a:srgbClr val="000000"/>
                        </a:solidFill>
                        <a:effectLst/>
                        <a:latin typeface="Calibri"/>
                      </a:endParaRPr>
                    </a:p>
                  </a:txBody>
                  <a:tcPr marL="4398" marR="4398" marT="4398" marB="0" anchor="ctr"/>
                </a:tc>
              </a:tr>
            </a:tbl>
          </a:graphicData>
        </a:graphic>
      </p:graphicFrame>
    </p:spTree>
    <p:extLst>
      <p:ext uri="{BB962C8B-B14F-4D97-AF65-F5344CB8AC3E}">
        <p14:creationId xmlns:p14="http://schemas.microsoft.com/office/powerpoint/2010/main" val="3269984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PRESUPUESTO AUTORIZADO 2018</a:t>
            </a:r>
            <a:endParaRPr lang="es-MX"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217453959"/>
              </p:ext>
            </p:extLst>
          </p:nvPr>
        </p:nvGraphicFramePr>
        <p:xfrm>
          <a:off x="1259632" y="1100132"/>
          <a:ext cx="6480719" cy="4993170"/>
        </p:xfrm>
        <a:graphic>
          <a:graphicData uri="http://schemas.openxmlformats.org/drawingml/2006/table">
            <a:tbl>
              <a:tblPr>
                <a:tableStyleId>{69CF1AB2-1976-4502-BF36-3FF5EA218861}</a:tableStyleId>
              </a:tblPr>
              <a:tblGrid>
                <a:gridCol w="4653131"/>
                <a:gridCol w="1827588"/>
              </a:tblGrid>
              <a:tr h="313144">
                <a:tc>
                  <a:txBody>
                    <a:bodyPr/>
                    <a:lstStyle/>
                    <a:p>
                      <a:pPr algn="ctr" fontAlgn="b"/>
                      <a:r>
                        <a:rPr lang="es-MX" sz="1600" u="none" strike="noStrike" dirty="0">
                          <a:effectLst/>
                        </a:rPr>
                        <a:t>CAPITULO</a:t>
                      </a:r>
                      <a:endParaRPr lang="es-MX" sz="1600" b="1" i="0" u="none" strike="noStrike" dirty="0">
                        <a:solidFill>
                          <a:srgbClr val="000000"/>
                        </a:solidFill>
                        <a:effectLst/>
                        <a:latin typeface="Calibri"/>
                      </a:endParaRPr>
                    </a:p>
                  </a:txBody>
                  <a:tcPr marL="7188" marR="7188" marT="7188" marB="0" anchor="b">
                    <a:solidFill>
                      <a:schemeClr val="accent1">
                        <a:lumMod val="60000"/>
                        <a:lumOff val="40000"/>
                      </a:schemeClr>
                    </a:solidFill>
                  </a:tcPr>
                </a:tc>
                <a:tc>
                  <a:txBody>
                    <a:bodyPr/>
                    <a:lstStyle/>
                    <a:p>
                      <a:pPr algn="ctr" fontAlgn="b"/>
                      <a:r>
                        <a:rPr lang="es-MX" sz="1100" u="none" strike="noStrike" dirty="0">
                          <a:effectLst/>
                        </a:rPr>
                        <a:t>Presupuesto 2018</a:t>
                      </a:r>
                      <a:endParaRPr lang="es-MX" sz="1100" b="1" i="0" u="none" strike="noStrike" dirty="0">
                        <a:solidFill>
                          <a:srgbClr val="000000"/>
                        </a:solidFill>
                        <a:effectLst/>
                        <a:latin typeface="Calibri"/>
                      </a:endParaRPr>
                    </a:p>
                  </a:txBody>
                  <a:tcPr marL="7188" marR="7188" marT="7188" marB="0" anchor="b">
                    <a:solidFill>
                      <a:schemeClr val="accent1">
                        <a:lumMod val="60000"/>
                        <a:lumOff val="40000"/>
                      </a:schemeClr>
                    </a:solidFill>
                  </a:tcPr>
                </a:tc>
              </a:tr>
              <a:tr h="408199">
                <a:tc>
                  <a:txBody>
                    <a:bodyPr/>
                    <a:lstStyle/>
                    <a:p>
                      <a:pPr algn="l" fontAlgn="ctr"/>
                      <a:r>
                        <a:rPr lang="es-MX" sz="1050" b="1" u="none" strike="noStrike" dirty="0">
                          <a:effectLst/>
                        </a:rPr>
                        <a:t>40000 TRANSFERENCIAS, ASIGNACIONES, SUBSIDIOS Y OTRAS AYUDAS</a:t>
                      </a:r>
                      <a:endParaRPr lang="es-MX" sz="1050" b="1" i="0" u="none" strike="noStrike" dirty="0">
                        <a:solidFill>
                          <a:srgbClr val="000000"/>
                        </a:solidFill>
                        <a:effectLst/>
                        <a:latin typeface="Calibri"/>
                      </a:endParaRPr>
                    </a:p>
                  </a:txBody>
                  <a:tcPr marL="7188" marR="7188" marT="7188" marB="0" anchor="ctr"/>
                </a:tc>
                <a:tc>
                  <a:txBody>
                    <a:bodyPr/>
                    <a:lstStyle/>
                    <a:p>
                      <a:pPr algn="r" fontAlgn="ctr"/>
                      <a:r>
                        <a:rPr lang="es-MX" sz="1050" b="1" u="none" strike="noStrike" dirty="0">
                          <a:effectLst/>
                        </a:rPr>
                        <a:t>230,800,000.00</a:t>
                      </a:r>
                      <a:endParaRPr lang="es-MX" sz="1050" b="1" i="0" u="none" strike="noStrike" dirty="0">
                        <a:solidFill>
                          <a:srgbClr val="000000"/>
                        </a:solidFill>
                        <a:effectLst/>
                        <a:latin typeface="Calibri"/>
                      </a:endParaRPr>
                    </a:p>
                  </a:txBody>
                  <a:tcPr marL="7188" marR="7188" marT="7188" marB="0" anchor="ctr"/>
                </a:tc>
              </a:tr>
              <a:tr h="389189">
                <a:tc>
                  <a:txBody>
                    <a:bodyPr/>
                    <a:lstStyle/>
                    <a:p>
                      <a:pPr algn="l" fontAlgn="ctr"/>
                      <a:r>
                        <a:rPr lang="es-MX" sz="1000" u="none" strike="noStrike" dirty="0">
                          <a:effectLst/>
                        </a:rPr>
                        <a:t>  41000 TRANSFERENCIAS INTERNAS Y ASIGNACIONES AL SECTOR PÚBLICO</a:t>
                      </a:r>
                      <a:endParaRPr lang="es-MX" sz="1000" b="0" i="0" u="none" strike="noStrike" dirty="0">
                        <a:solidFill>
                          <a:srgbClr val="000000"/>
                        </a:solidFill>
                        <a:effectLst/>
                        <a:latin typeface="Calibri"/>
                      </a:endParaRPr>
                    </a:p>
                  </a:txBody>
                  <a:tcPr marL="7188" marR="7188" marT="7188" marB="0" anchor="ctr"/>
                </a:tc>
                <a:tc>
                  <a:txBody>
                    <a:bodyPr/>
                    <a:lstStyle/>
                    <a:p>
                      <a:pPr algn="r" fontAlgn="ctr"/>
                      <a:r>
                        <a:rPr lang="es-MX" sz="1000" u="none" strike="noStrike">
                          <a:effectLst/>
                        </a:rPr>
                        <a:t>230,800,000.00</a:t>
                      </a:r>
                      <a:endParaRPr lang="es-MX" sz="1000" b="0" i="0" u="none" strike="noStrike">
                        <a:solidFill>
                          <a:srgbClr val="000000"/>
                        </a:solidFill>
                        <a:effectLst/>
                        <a:latin typeface="Calibri"/>
                      </a:endParaRPr>
                    </a:p>
                  </a:txBody>
                  <a:tcPr marL="7188" marR="7188" marT="7188" marB="0" anchor="ctr"/>
                </a:tc>
              </a:tr>
              <a:tr h="199078">
                <a:tc>
                  <a:txBody>
                    <a:bodyPr/>
                    <a:lstStyle/>
                    <a:p>
                      <a:pPr algn="l" fontAlgn="ctr"/>
                      <a:r>
                        <a:rPr lang="es-MX" sz="1000" u="none" strike="noStrike">
                          <a:effectLst/>
                        </a:rPr>
                        <a:t>  43000 SUBSIDIOS Y SUBVENCIONES</a:t>
                      </a:r>
                      <a:endParaRPr lang="es-MX" sz="1000" b="0" i="0" u="none" strike="noStrike">
                        <a:solidFill>
                          <a:srgbClr val="000000"/>
                        </a:solidFill>
                        <a:effectLst/>
                        <a:latin typeface="Calibri"/>
                      </a:endParaRPr>
                    </a:p>
                  </a:txBody>
                  <a:tcPr marL="7188" marR="7188" marT="7188" marB="0" anchor="ctr"/>
                </a:tc>
                <a:tc>
                  <a:txBody>
                    <a:bodyPr/>
                    <a:lstStyle/>
                    <a:p>
                      <a:pPr algn="r" fontAlgn="ctr"/>
                      <a:r>
                        <a:rPr lang="es-MX" sz="1000" u="none" strike="noStrike">
                          <a:effectLst/>
                        </a:rPr>
                        <a:t>0.00</a:t>
                      </a:r>
                      <a:endParaRPr lang="es-MX" sz="1000" b="0" i="0" u="none" strike="noStrike">
                        <a:solidFill>
                          <a:srgbClr val="000000"/>
                        </a:solidFill>
                        <a:effectLst/>
                        <a:latin typeface="Calibri"/>
                      </a:endParaRPr>
                    </a:p>
                  </a:txBody>
                  <a:tcPr marL="7188" marR="7188" marT="7188" marB="0" anchor="ctr"/>
                </a:tc>
              </a:tr>
              <a:tr h="199078">
                <a:tc>
                  <a:txBody>
                    <a:bodyPr/>
                    <a:lstStyle/>
                    <a:p>
                      <a:pPr algn="l" fontAlgn="ctr"/>
                      <a:r>
                        <a:rPr lang="es-MX" sz="1000" u="none" strike="noStrike">
                          <a:effectLst/>
                        </a:rPr>
                        <a:t>  44000 AYUDAS SOCIALES</a:t>
                      </a:r>
                      <a:endParaRPr lang="es-MX" sz="1000" b="0" i="0" u="none" strike="noStrike">
                        <a:solidFill>
                          <a:srgbClr val="000000"/>
                        </a:solidFill>
                        <a:effectLst/>
                        <a:latin typeface="Calibri"/>
                      </a:endParaRPr>
                    </a:p>
                  </a:txBody>
                  <a:tcPr marL="7188" marR="7188" marT="7188" marB="0" anchor="ctr"/>
                </a:tc>
                <a:tc>
                  <a:txBody>
                    <a:bodyPr/>
                    <a:lstStyle/>
                    <a:p>
                      <a:pPr algn="r" fontAlgn="ctr"/>
                      <a:r>
                        <a:rPr lang="es-MX" sz="1000" u="none" strike="noStrike">
                          <a:effectLst/>
                        </a:rPr>
                        <a:t>0.00</a:t>
                      </a:r>
                      <a:endParaRPr lang="es-MX" sz="1000" b="0" i="0" u="none" strike="noStrike">
                        <a:solidFill>
                          <a:srgbClr val="000000"/>
                        </a:solidFill>
                        <a:effectLst/>
                        <a:latin typeface="Calibri"/>
                      </a:endParaRPr>
                    </a:p>
                  </a:txBody>
                  <a:tcPr marL="7188" marR="7188" marT="7188" marB="0" anchor="ctr"/>
                </a:tc>
              </a:tr>
              <a:tr h="199078">
                <a:tc>
                  <a:txBody>
                    <a:bodyPr/>
                    <a:lstStyle/>
                    <a:p>
                      <a:pPr algn="l" fontAlgn="ctr"/>
                      <a:r>
                        <a:rPr lang="es-MX" sz="1000" u="none" strike="noStrike">
                          <a:effectLst/>
                        </a:rPr>
                        <a:t>  49000 TRANSFERENCIAS AL EXTERIOR</a:t>
                      </a:r>
                      <a:endParaRPr lang="es-MX" sz="1000" b="0" i="0" u="none" strike="noStrike">
                        <a:solidFill>
                          <a:srgbClr val="000000"/>
                        </a:solidFill>
                        <a:effectLst/>
                        <a:latin typeface="Calibri"/>
                      </a:endParaRPr>
                    </a:p>
                  </a:txBody>
                  <a:tcPr marL="7188" marR="7188" marT="7188" marB="0" anchor="ctr"/>
                </a:tc>
                <a:tc>
                  <a:txBody>
                    <a:bodyPr/>
                    <a:lstStyle/>
                    <a:p>
                      <a:pPr algn="r" fontAlgn="ctr"/>
                      <a:r>
                        <a:rPr lang="es-MX" sz="1000" u="none" strike="noStrike">
                          <a:effectLst/>
                        </a:rPr>
                        <a:t>0.00</a:t>
                      </a:r>
                      <a:endParaRPr lang="es-MX" sz="1000" b="0" i="0" u="none" strike="noStrike">
                        <a:solidFill>
                          <a:srgbClr val="000000"/>
                        </a:solidFill>
                        <a:effectLst/>
                        <a:latin typeface="Calibri"/>
                      </a:endParaRPr>
                    </a:p>
                  </a:txBody>
                  <a:tcPr marL="7188" marR="7188" marT="7188" marB="0" anchor="ctr"/>
                </a:tc>
              </a:tr>
              <a:tr h="199078">
                <a:tc>
                  <a:txBody>
                    <a:bodyPr/>
                    <a:lstStyle/>
                    <a:p>
                      <a:pPr algn="l" fontAlgn="ctr"/>
                      <a:endParaRPr lang="es-MX" sz="1000" b="0" i="0" u="none" strike="noStrike">
                        <a:solidFill>
                          <a:srgbClr val="000000"/>
                        </a:solidFill>
                        <a:effectLst/>
                        <a:latin typeface="Arial"/>
                      </a:endParaRPr>
                    </a:p>
                  </a:txBody>
                  <a:tcPr marL="7188" marR="7188" marT="7188" marB="0" anchor="ctr"/>
                </a:tc>
                <a:tc>
                  <a:txBody>
                    <a:bodyPr/>
                    <a:lstStyle/>
                    <a:p>
                      <a:pPr algn="r" fontAlgn="ctr"/>
                      <a:endParaRPr lang="es-MX" sz="1000" b="0" i="0" u="none" strike="noStrike">
                        <a:solidFill>
                          <a:srgbClr val="000000"/>
                        </a:solidFill>
                        <a:effectLst/>
                        <a:latin typeface="Arial"/>
                      </a:endParaRPr>
                    </a:p>
                  </a:txBody>
                  <a:tcPr marL="7188" marR="7188" marT="7188" marB="0" anchor="ctr"/>
                </a:tc>
              </a:tr>
              <a:tr h="208584">
                <a:tc>
                  <a:txBody>
                    <a:bodyPr/>
                    <a:lstStyle/>
                    <a:p>
                      <a:pPr algn="l" fontAlgn="ctr"/>
                      <a:r>
                        <a:rPr lang="es-MX" sz="1050" b="1" u="none" strike="noStrike" dirty="0">
                          <a:effectLst/>
                        </a:rPr>
                        <a:t>50000      BIENES MUEBLES, INMUEBLES E INTANGIBLES</a:t>
                      </a:r>
                      <a:endParaRPr lang="es-MX" sz="1050" b="1" i="0" u="none" strike="noStrike" dirty="0">
                        <a:solidFill>
                          <a:srgbClr val="000000"/>
                        </a:solidFill>
                        <a:effectLst/>
                        <a:latin typeface="Calibri"/>
                      </a:endParaRPr>
                    </a:p>
                  </a:txBody>
                  <a:tcPr marL="7188" marR="7188" marT="7188" marB="0" anchor="ctr"/>
                </a:tc>
                <a:tc>
                  <a:txBody>
                    <a:bodyPr/>
                    <a:lstStyle/>
                    <a:p>
                      <a:pPr algn="r" fontAlgn="ctr"/>
                      <a:r>
                        <a:rPr lang="es-MX" sz="1050" b="1" u="none" strike="noStrike" dirty="0">
                          <a:effectLst/>
                        </a:rPr>
                        <a:t>109,291,069.18</a:t>
                      </a:r>
                      <a:endParaRPr lang="es-MX" sz="1050" b="1" i="0" u="none" strike="noStrike" dirty="0">
                        <a:solidFill>
                          <a:srgbClr val="000000"/>
                        </a:solidFill>
                        <a:effectLst/>
                        <a:latin typeface="Calibri"/>
                      </a:endParaRPr>
                    </a:p>
                  </a:txBody>
                  <a:tcPr marL="7188" marR="7188" marT="7188" marB="0" anchor="ctr"/>
                </a:tc>
              </a:tr>
              <a:tr h="199078">
                <a:tc>
                  <a:txBody>
                    <a:bodyPr/>
                    <a:lstStyle/>
                    <a:p>
                      <a:pPr algn="l" fontAlgn="ctr"/>
                      <a:r>
                        <a:rPr lang="es-MX" sz="1000" u="none" strike="noStrike">
                          <a:effectLst/>
                        </a:rPr>
                        <a:t>  51000 MOBILIARIO Y EQUIPO DE ADMINISTRACIÓN</a:t>
                      </a:r>
                      <a:endParaRPr lang="es-MX" sz="1000" b="0" i="0" u="none" strike="noStrike">
                        <a:solidFill>
                          <a:srgbClr val="000000"/>
                        </a:solidFill>
                        <a:effectLst/>
                        <a:latin typeface="Calibri"/>
                      </a:endParaRPr>
                    </a:p>
                  </a:txBody>
                  <a:tcPr marL="7188" marR="7188" marT="7188" marB="0" anchor="ctr"/>
                </a:tc>
                <a:tc>
                  <a:txBody>
                    <a:bodyPr/>
                    <a:lstStyle/>
                    <a:p>
                      <a:pPr algn="r" fontAlgn="ctr"/>
                      <a:r>
                        <a:rPr lang="es-MX" sz="1000" u="none" strike="noStrike">
                          <a:effectLst/>
                        </a:rPr>
                        <a:t>2,195,089.04</a:t>
                      </a:r>
                      <a:endParaRPr lang="es-MX" sz="1000" b="0" i="0" u="none" strike="noStrike">
                        <a:solidFill>
                          <a:srgbClr val="000000"/>
                        </a:solidFill>
                        <a:effectLst/>
                        <a:latin typeface="Calibri"/>
                      </a:endParaRPr>
                    </a:p>
                  </a:txBody>
                  <a:tcPr marL="7188" marR="7188" marT="7188" marB="0" anchor="ctr"/>
                </a:tc>
              </a:tr>
              <a:tr h="199078">
                <a:tc>
                  <a:txBody>
                    <a:bodyPr/>
                    <a:lstStyle/>
                    <a:p>
                      <a:pPr algn="l" fontAlgn="ctr"/>
                      <a:r>
                        <a:rPr lang="es-MX" sz="1000" u="none" strike="noStrike">
                          <a:effectLst/>
                        </a:rPr>
                        <a:t>  52000 MOBILIARIO Y EQUIPO EDUCACIONAL Y RECREATIVO</a:t>
                      </a:r>
                      <a:endParaRPr lang="es-MX" sz="1000" b="0" i="0" u="none" strike="noStrike">
                        <a:solidFill>
                          <a:srgbClr val="000000"/>
                        </a:solidFill>
                        <a:effectLst/>
                        <a:latin typeface="Calibri"/>
                      </a:endParaRPr>
                    </a:p>
                  </a:txBody>
                  <a:tcPr marL="7188" marR="7188" marT="7188" marB="0" anchor="ctr"/>
                </a:tc>
                <a:tc>
                  <a:txBody>
                    <a:bodyPr/>
                    <a:lstStyle/>
                    <a:p>
                      <a:pPr algn="r" fontAlgn="ctr"/>
                      <a:r>
                        <a:rPr lang="es-MX" sz="1000" u="none" strike="noStrike">
                          <a:effectLst/>
                        </a:rPr>
                        <a:t>56,000,000.00</a:t>
                      </a:r>
                      <a:endParaRPr lang="es-MX" sz="1000" b="0" i="0" u="none" strike="noStrike">
                        <a:solidFill>
                          <a:srgbClr val="000000"/>
                        </a:solidFill>
                        <a:effectLst/>
                        <a:latin typeface="Calibri"/>
                      </a:endParaRPr>
                    </a:p>
                  </a:txBody>
                  <a:tcPr marL="7188" marR="7188" marT="7188" marB="0" anchor="ctr"/>
                </a:tc>
              </a:tr>
              <a:tr h="199078">
                <a:tc>
                  <a:txBody>
                    <a:bodyPr/>
                    <a:lstStyle/>
                    <a:p>
                      <a:pPr algn="l" fontAlgn="ctr"/>
                      <a:r>
                        <a:rPr lang="es-MX" sz="1000" u="none" strike="noStrike" dirty="0">
                          <a:effectLst/>
                        </a:rPr>
                        <a:t>  54000 VEHÍCULOS Y EQUIPO DE TRANSPORTE</a:t>
                      </a:r>
                      <a:endParaRPr lang="es-MX" sz="1000" b="0" i="0" u="none" strike="noStrike" dirty="0">
                        <a:solidFill>
                          <a:srgbClr val="000000"/>
                        </a:solidFill>
                        <a:effectLst/>
                        <a:latin typeface="Calibri"/>
                      </a:endParaRPr>
                    </a:p>
                  </a:txBody>
                  <a:tcPr marL="7188" marR="7188" marT="7188" marB="0" anchor="ctr"/>
                </a:tc>
                <a:tc>
                  <a:txBody>
                    <a:bodyPr/>
                    <a:lstStyle/>
                    <a:p>
                      <a:pPr algn="r" fontAlgn="ctr"/>
                      <a:r>
                        <a:rPr lang="es-MX" sz="1000" u="none" strike="noStrike">
                          <a:effectLst/>
                        </a:rPr>
                        <a:t>51,003,367.00</a:t>
                      </a:r>
                      <a:endParaRPr lang="es-MX" sz="1000" b="0" i="0" u="none" strike="noStrike">
                        <a:solidFill>
                          <a:srgbClr val="000000"/>
                        </a:solidFill>
                        <a:effectLst/>
                        <a:latin typeface="Calibri"/>
                      </a:endParaRPr>
                    </a:p>
                  </a:txBody>
                  <a:tcPr marL="7188" marR="7188" marT="7188" marB="0" anchor="ctr"/>
                </a:tc>
              </a:tr>
              <a:tr h="199078">
                <a:tc>
                  <a:txBody>
                    <a:bodyPr/>
                    <a:lstStyle/>
                    <a:p>
                      <a:pPr algn="l" fontAlgn="ctr"/>
                      <a:r>
                        <a:rPr lang="es-MX" sz="1000" u="none" strike="noStrike">
                          <a:effectLst/>
                        </a:rPr>
                        <a:t>  56000 MAQUINARIA, OTROS EQUIPOS Y HERRAMIENTAS</a:t>
                      </a:r>
                      <a:endParaRPr lang="es-MX" sz="1000" b="0" i="0" u="none" strike="noStrike">
                        <a:solidFill>
                          <a:srgbClr val="000000"/>
                        </a:solidFill>
                        <a:effectLst/>
                        <a:latin typeface="Calibri"/>
                      </a:endParaRPr>
                    </a:p>
                  </a:txBody>
                  <a:tcPr marL="7188" marR="7188" marT="7188" marB="0" anchor="ctr"/>
                </a:tc>
                <a:tc>
                  <a:txBody>
                    <a:bodyPr/>
                    <a:lstStyle/>
                    <a:p>
                      <a:pPr algn="r" fontAlgn="ctr"/>
                      <a:r>
                        <a:rPr lang="es-MX" sz="1000" u="none" strike="noStrike">
                          <a:effectLst/>
                        </a:rPr>
                        <a:t>92,613.14</a:t>
                      </a:r>
                      <a:endParaRPr lang="es-MX" sz="1000" b="0" i="0" u="none" strike="noStrike">
                        <a:solidFill>
                          <a:srgbClr val="000000"/>
                        </a:solidFill>
                        <a:effectLst/>
                        <a:latin typeface="Calibri"/>
                      </a:endParaRPr>
                    </a:p>
                  </a:txBody>
                  <a:tcPr marL="7188" marR="7188" marT="7188" marB="0" anchor="ctr"/>
                </a:tc>
              </a:tr>
              <a:tr h="199078">
                <a:tc>
                  <a:txBody>
                    <a:bodyPr/>
                    <a:lstStyle/>
                    <a:p>
                      <a:pPr algn="l" fontAlgn="ctr"/>
                      <a:r>
                        <a:rPr lang="es-MX" sz="1000" u="none" strike="noStrike">
                          <a:effectLst/>
                        </a:rPr>
                        <a:t>  59000 ACTIVOS INTANGIBLES</a:t>
                      </a:r>
                      <a:endParaRPr lang="es-MX" sz="1000" b="0" i="0" u="none" strike="noStrike">
                        <a:solidFill>
                          <a:srgbClr val="000000"/>
                        </a:solidFill>
                        <a:effectLst/>
                        <a:latin typeface="Calibri"/>
                      </a:endParaRPr>
                    </a:p>
                  </a:txBody>
                  <a:tcPr marL="7188" marR="7188" marT="7188" marB="0" anchor="ctr"/>
                </a:tc>
                <a:tc>
                  <a:txBody>
                    <a:bodyPr/>
                    <a:lstStyle/>
                    <a:p>
                      <a:pPr algn="r" fontAlgn="ctr"/>
                      <a:endParaRPr lang="es-MX" sz="1000" b="0" i="0" u="none" strike="noStrike">
                        <a:solidFill>
                          <a:srgbClr val="000000"/>
                        </a:solidFill>
                        <a:effectLst/>
                        <a:latin typeface="Calibri"/>
                      </a:endParaRPr>
                    </a:p>
                  </a:txBody>
                  <a:tcPr marL="7188" marR="7188" marT="7188" marB="0" anchor="ctr"/>
                </a:tc>
              </a:tr>
              <a:tr h="199078">
                <a:tc>
                  <a:txBody>
                    <a:bodyPr/>
                    <a:lstStyle/>
                    <a:p>
                      <a:pPr algn="l" fontAlgn="ctr"/>
                      <a:endParaRPr lang="es-MX" sz="1000" b="0" i="0" u="none" strike="noStrike">
                        <a:solidFill>
                          <a:srgbClr val="000000"/>
                        </a:solidFill>
                        <a:effectLst/>
                        <a:latin typeface="Arial"/>
                      </a:endParaRPr>
                    </a:p>
                  </a:txBody>
                  <a:tcPr marL="7188" marR="7188" marT="7188" marB="0" anchor="ctr"/>
                </a:tc>
                <a:tc>
                  <a:txBody>
                    <a:bodyPr/>
                    <a:lstStyle/>
                    <a:p>
                      <a:pPr algn="r" fontAlgn="ctr"/>
                      <a:endParaRPr lang="es-MX" sz="1000" b="0" i="0" u="none" strike="noStrike">
                        <a:solidFill>
                          <a:srgbClr val="000000"/>
                        </a:solidFill>
                        <a:effectLst/>
                        <a:latin typeface="Arial"/>
                      </a:endParaRPr>
                    </a:p>
                  </a:txBody>
                  <a:tcPr marL="7188" marR="7188" marT="7188" marB="0" anchor="ctr"/>
                </a:tc>
              </a:tr>
              <a:tr h="208584">
                <a:tc>
                  <a:txBody>
                    <a:bodyPr/>
                    <a:lstStyle/>
                    <a:p>
                      <a:pPr algn="l" fontAlgn="ctr"/>
                      <a:r>
                        <a:rPr lang="es-MX" sz="1050" b="1" u="none" strike="noStrike" dirty="0">
                          <a:effectLst/>
                        </a:rPr>
                        <a:t>60000      INVERSIÓN PÚBLICA</a:t>
                      </a:r>
                      <a:endParaRPr lang="es-MX" sz="1050" b="1" i="0" u="none" strike="noStrike" dirty="0">
                        <a:solidFill>
                          <a:srgbClr val="000000"/>
                        </a:solidFill>
                        <a:effectLst/>
                        <a:latin typeface="Calibri"/>
                      </a:endParaRPr>
                    </a:p>
                  </a:txBody>
                  <a:tcPr marL="7188" marR="7188" marT="7188" marB="0" anchor="ctr"/>
                </a:tc>
                <a:tc>
                  <a:txBody>
                    <a:bodyPr/>
                    <a:lstStyle/>
                    <a:p>
                      <a:pPr algn="r" fontAlgn="ctr"/>
                      <a:r>
                        <a:rPr lang="es-MX" sz="1050" b="1" u="none" strike="noStrike" dirty="0">
                          <a:effectLst/>
                        </a:rPr>
                        <a:t>207,650,814.82</a:t>
                      </a:r>
                      <a:endParaRPr lang="es-MX" sz="1050" b="1" i="0" u="none" strike="noStrike" dirty="0">
                        <a:solidFill>
                          <a:srgbClr val="000000"/>
                        </a:solidFill>
                        <a:effectLst/>
                        <a:latin typeface="Calibri"/>
                      </a:endParaRPr>
                    </a:p>
                  </a:txBody>
                  <a:tcPr marL="7188" marR="7188" marT="7188" marB="0" anchor="ctr"/>
                </a:tc>
              </a:tr>
              <a:tr h="199078">
                <a:tc>
                  <a:txBody>
                    <a:bodyPr/>
                    <a:lstStyle/>
                    <a:p>
                      <a:pPr algn="l" fontAlgn="ctr"/>
                      <a:r>
                        <a:rPr lang="es-MX" sz="1000" u="none" strike="noStrike">
                          <a:effectLst/>
                        </a:rPr>
                        <a:t>  61000 OBRA PÚBLICA EN BIENES DE DOMINIO PÚBLICO</a:t>
                      </a:r>
                      <a:endParaRPr lang="es-MX" sz="1000" b="0" i="0" u="none" strike="noStrike">
                        <a:solidFill>
                          <a:srgbClr val="000000"/>
                        </a:solidFill>
                        <a:effectLst/>
                        <a:latin typeface="Calibri"/>
                      </a:endParaRPr>
                    </a:p>
                  </a:txBody>
                  <a:tcPr marL="7188" marR="7188" marT="7188" marB="0" anchor="ctr"/>
                </a:tc>
                <a:tc>
                  <a:txBody>
                    <a:bodyPr/>
                    <a:lstStyle/>
                    <a:p>
                      <a:pPr algn="r" fontAlgn="ctr"/>
                      <a:r>
                        <a:rPr lang="es-MX" sz="1000" u="none" strike="noStrike">
                          <a:effectLst/>
                        </a:rPr>
                        <a:t>193,099,625.08</a:t>
                      </a:r>
                      <a:endParaRPr lang="es-MX" sz="1000" b="0" i="0" u="none" strike="noStrike">
                        <a:solidFill>
                          <a:srgbClr val="000000"/>
                        </a:solidFill>
                        <a:effectLst/>
                        <a:latin typeface="Calibri"/>
                      </a:endParaRPr>
                    </a:p>
                  </a:txBody>
                  <a:tcPr marL="7188" marR="7188" marT="7188" marB="0" anchor="ctr"/>
                </a:tc>
              </a:tr>
              <a:tr h="199078">
                <a:tc>
                  <a:txBody>
                    <a:bodyPr/>
                    <a:lstStyle/>
                    <a:p>
                      <a:pPr algn="l" fontAlgn="ctr"/>
                      <a:r>
                        <a:rPr lang="es-MX" sz="1000" u="none" strike="noStrike">
                          <a:effectLst/>
                        </a:rPr>
                        <a:t>  62000 OBRA PÚBLICA EN BIENES PROPIOS</a:t>
                      </a:r>
                      <a:endParaRPr lang="es-MX" sz="1000" b="0" i="0" u="none" strike="noStrike">
                        <a:solidFill>
                          <a:srgbClr val="000000"/>
                        </a:solidFill>
                        <a:effectLst/>
                        <a:latin typeface="Calibri"/>
                      </a:endParaRPr>
                    </a:p>
                  </a:txBody>
                  <a:tcPr marL="7188" marR="7188" marT="7188" marB="0" anchor="ctr"/>
                </a:tc>
                <a:tc>
                  <a:txBody>
                    <a:bodyPr/>
                    <a:lstStyle/>
                    <a:p>
                      <a:pPr algn="r" fontAlgn="ctr"/>
                      <a:r>
                        <a:rPr lang="es-MX" sz="1000" u="none" strike="noStrike">
                          <a:effectLst/>
                        </a:rPr>
                        <a:t>14,551,189.74</a:t>
                      </a:r>
                      <a:endParaRPr lang="es-MX" sz="1000" b="0" i="0" u="none" strike="noStrike">
                        <a:solidFill>
                          <a:srgbClr val="000000"/>
                        </a:solidFill>
                        <a:effectLst/>
                        <a:latin typeface="Calibri"/>
                      </a:endParaRPr>
                    </a:p>
                  </a:txBody>
                  <a:tcPr marL="7188" marR="7188" marT="7188" marB="0" anchor="ctr"/>
                </a:tc>
              </a:tr>
              <a:tr h="199078">
                <a:tc>
                  <a:txBody>
                    <a:bodyPr/>
                    <a:lstStyle/>
                    <a:p>
                      <a:pPr algn="l" fontAlgn="ctr"/>
                      <a:endParaRPr lang="es-MX" sz="1000" b="0" i="0" u="none" strike="noStrike">
                        <a:solidFill>
                          <a:srgbClr val="000000"/>
                        </a:solidFill>
                        <a:effectLst/>
                        <a:latin typeface="Arial"/>
                      </a:endParaRPr>
                    </a:p>
                  </a:txBody>
                  <a:tcPr marL="7188" marR="7188" marT="7188" marB="0" anchor="ctr"/>
                </a:tc>
                <a:tc>
                  <a:txBody>
                    <a:bodyPr/>
                    <a:lstStyle/>
                    <a:p>
                      <a:pPr algn="r" fontAlgn="ctr"/>
                      <a:endParaRPr lang="es-MX" sz="1000" b="0" i="0" u="none" strike="noStrike">
                        <a:solidFill>
                          <a:srgbClr val="000000"/>
                        </a:solidFill>
                        <a:effectLst/>
                        <a:latin typeface="Calibri"/>
                      </a:endParaRPr>
                    </a:p>
                  </a:txBody>
                  <a:tcPr marL="7188" marR="7188" marT="7188" marB="0" anchor="ctr"/>
                </a:tc>
              </a:tr>
              <a:tr h="208584">
                <a:tc>
                  <a:txBody>
                    <a:bodyPr/>
                    <a:lstStyle/>
                    <a:p>
                      <a:pPr algn="l" fontAlgn="ctr"/>
                      <a:r>
                        <a:rPr lang="es-MX" sz="1050" b="1" u="none" strike="noStrike" dirty="0">
                          <a:effectLst/>
                        </a:rPr>
                        <a:t>90000      DEUDA PÚBLICA</a:t>
                      </a:r>
                      <a:endParaRPr lang="es-MX" sz="1050" b="1" i="0" u="none" strike="noStrike" dirty="0">
                        <a:solidFill>
                          <a:srgbClr val="000000"/>
                        </a:solidFill>
                        <a:effectLst/>
                        <a:latin typeface="Calibri"/>
                      </a:endParaRPr>
                    </a:p>
                  </a:txBody>
                  <a:tcPr marL="7188" marR="7188" marT="7188" marB="0" anchor="ctr"/>
                </a:tc>
                <a:tc>
                  <a:txBody>
                    <a:bodyPr/>
                    <a:lstStyle/>
                    <a:p>
                      <a:pPr algn="r" fontAlgn="ctr"/>
                      <a:r>
                        <a:rPr lang="es-MX" sz="1050" b="1" u="none" strike="noStrike" dirty="0">
                          <a:effectLst/>
                        </a:rPr>
                        <a:t>30,000,000.00</a:t>
                      </a:r>
                      <a:endParaRPr lang="es-MX" sz="1050" b="1" i="0" u="none" strike="noStrike" dirty="0">
                        <a:solidFill>
                          <a:srgbClr val="000000"/>
                        </a:solidFill>
                        <a:effectLst/>
                        <a:latin typeface="Calibri"/>
                      </a:endParaRPr>
                    </a:p>
                  </a:txBody>
                  <a:tcPr marL="7188" marR="7188" marT="7188" marB="0" anchor="ctr"/>
                </a:tc>
              </a:tr>
              <a:tr h="199078">
                <a:tc>
                  <a:txBody>
                    <a:bodyPr/>
                    <a:lstStyle/>
                    <a:p>
                      <a:pPr algn="l" fontAlgn="ctr"/>
                      <a:r>
                        <a:rPr lang="es-MX" sz="1000" u="none" strike="noStrike">
                          <a:effectLst/>
                        </a:rPr>
                        <a:t>  91000 AMORTIZACIÓN DE LA DEUDA PÚBLICA</a:t>
                      </a:r>
                      <a:endParaRPr lang="es-MX" sz="1000" b="0" i="0" u="none" strike="noStrike">
                        <a:solidFill>
                          <a:srgbClr val="000000"/>
                        </a:solidFill>
                        <a:effectLst/>
                        <a:latin typeface="Calibri"/>
                      </a:endParaRPr>
                    </a:p>
                  </a:txBody>
                  <a:tcPr marL="7188" marR="7188" marT="7188" marB="0" anchor="ctr"/>
                </a:tc>
                <a:tc>
                  <a:txBody>
                    <a:bodyPr/>
                    <a:lstStyle/>
                    <a:p>
                      <a:pPr algn="r" fontAlgn="ctr"/>
                      <a:r>
                        <a:rPr lang="es-MX" sz="1000" u="none" strike="noStrike">
                          <a:effectLst/>
                        </a:rPr>
                        <a:t>23,674,739.22</a:t>
                      </a:r>
                      <a:endParaRPr lang="es-MX" sz="1000" b="0" i="0" u="none" strike="noStrike">
                        <a:solidFill>
                          <a:srgbClr val="000000"/>
                        </a:solidFill>
                        <a:effectLst/>
                        <a:latin typeface="Calibri"/>
                      </a:endParaRPr>
                    </a:p>
                  </a:txBody>
                  <a:tcPr marL="7188" marR="7188" marT="7188" marB="0" anchor="ctr"/>
                </a:tc>
              </a:tr>
              <a:tr h="261210">
                <a:tc>
                  <a:txBody>
                    <a:bodyPr/>
                    <a:lstStyle/>
                    <a:p>
                      <a:pPr algn="l" fontAlgn="ctr"/>
                      <a:r>
                        <a:rPr lang="es-MX" sz="1000" u="none" strike="noStrike" dirty="0">
                          <a:effectLst/>
                        </a:rPr>
                        <a:t>  92000 INTERESES DE LA DEUDA PÚBLICA</a:t>
                      </a:r>
                      <a:endParaRPr lang="es-MX" sz="1000" b="0" i="0" u="none" strike="noStrike" dirty="0">
                        <a:solidFill>
                          <a:srgbClr val="000000"/>
                        </a:solidFill>
                        <a:effectLst/>
                        <a:latin typeface="Calibri"/>
                      </a:endParaRPr>
                    </a:p>
                  </a:txBody>
                  <a:tcPr marL="7188" marR="7188" marT="7188" marB="0" anchor="ctr"/>
                </a:tc>
                <a:tc>
                  <a:txBody>
                    <a:bodyPr/>
                    <a:lstStyle/>
                    <a:p>
                      <a:pPr algn="r" fontAlgn="ctr"/>
                      <a:r>
                        <a:rPr lang="es-MX" sz="1000" u="none" strike="noStrike">
                          <a:effectLst/>
                        </a:rPr>
                        <a:t>6,325,260.78</a:t>
                      </a:r>
                      <a:endParaRPr lang="es-MX" sz="1000" b="0" i="0" u="none" strike="noStrike">
                        <a:solidFill>
                          <a:srgbClr val="000000"/>
                        </a:solidFill>
                        <a:effectLst/>
                        <a:latin typeface="Calibri"/>
                      </a:endParaRPr>
                    </a:p>
                  </a:txBody>
                  <a:tcPr marL="7188" marR="7188" marT="7188" marB="0" anchor="ctr"/>
                </a:tc>
              </a:tr>
              <a:tr h="208584">
                <a:tc>
                  <a:txBody>
                    <a:bodyPr/>
                    <a:lstStyle/>
                    <a:p>
                      <a:pPr algn="l" fontAlgn="ctr"/>
                      <a:r>
                        <a:rPr lang="es-MX" sz="1200" b="1" u="none" strike="noStrike" dirty="0">
                          <a:effectLst/>
                        </a:rPr>
                        <a:t>TOTAL</a:t>
                      </a:r>
                      <a:endParaRPr lang="es-MX" sz="1200" b="1" i="0" u="none" strike="noStrike" dirty="0">
                        <a:solidFill>
                          <a:srgbClr val="000000"/>
                        </a:solidFill>
                        <a:effectLst/>
                        <a:latin typeface="Calibri"/>
                      </a:endParaRPr>
                    </a:p>
                  </a:txBody>
                  <a:tcPr marL="7188" marR="7188" marT="7188" marB="0" anchor="ctr">
                    <a:solidFill>
                      <a:schemeClr val="accent1">
                        <a:lumMod val="60000"/>
                        <a:lumOff val="40000"/>
                      </a:schemeClr>
                    </a:solidFill>
                  </a:tcPr>
                </a:tc>
                <a:tc>
                  <a:txBody>
                    <a:bodyPr/>
                    <a:lstStyle/>
                    <a:p>
                      <a:pPr algn="r" fontAlgn="ctr"/>
                      <a:r>
                        <a:rPr lang="es-MX" sz="1200" b="1" u="none" strike="noStrike" dirty="0">
                          <a:effectLst/>
                        </a:rPr>
                        <a:t>2,056,314,559.00</a:t>
                      </a:r>
                      <a:endParaRPr lang="es-MX" sz="1200" b="1" i="0" u="none" strike="noStrike" dirty="0">
                        <a:solidFill>
                          <a:srgbClr val="000000"/>
                        </a:solidFill>
                        <a:effectLst/>
                        <a:latin typeface="Calibri"/>
                      </a:endParaRPr>
                    </a:p>
                  </a:txBody>
                  <a:tcPr marL="7188" marR="7188" marT="7188" marB="0" anchor="ctr">
                    <a:solidFill>
                      <a:schemeClr val="accent1">
                        <a:lumMod val="60000"/>
                        <a:lumOff val="40000"/>
                      </a:schemeClr>
                    </a:solidFill>
                  </a:tcPr>
                </a:tc>
              </a:tr>
            </a:tbl>
          </a:graphicData>
        </a:graphic>
      </p:graphicFrame>
    </p:spTree>
    <p:extLst>
      <p:ext uri="{BB962C8B-B14F-4D97-AF65-F5344CB8AC3E}">
        <p14:creationId xmlns:p14="http://schemas.microsoft.com/office/powerpoint/2010/main" val="3258293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canacoculiacan.com/wp-content/uploads/2014/03/INDICADORES10.jpg"/>
          <p:cNvPicPr>
            <a:picLocks noChangeAspect="1" noChangeArrowheads="1"/>
          </p:cNvPicPr>
          <p:nvPr/>
        </p:nvPicPr>
        <p:blipFill rotWithShape="1">
          <a:blip r:embed="rId2">
            <a:extLst>
              <a:ext uri="{28A0092B-C50C-407E-A947-70E740481C1C}">
                <a14:useLocalDpi xmlns:a14="http://schemas.microsoft.com/office/drawing/2010/main" val="0"/>
              </a:ext>
            </a:extLst>
          </a:blip>
          <a:srcRect r="14195" b="10805"/>
          <a:stretch/>
        </p:blipFill>
        <p:spPr bwMode="auto">
          <a:xfrm>
            <a:off x="1593032" y="1988840"/>
            <a:ext cx="7524328" cy="476568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685800" y="620688"/>
            <a:ext cx="7772400" cy="1470025"/>
          </a:xfrm>
        </p:spPr>
        <p:txBody>
          <a:bodyPr>
            <a:normAutofit fontScale="90000"/>
          </a:bodyPr>
          <a:lstStyle/>
          <a:p>
            <a:r>
              <a:rPr lang="es-MX" dirty="0" smtClean="0"/>
              <a:t>MEDICIÓN DEL DESEMPEÑO</a:t>
            </a:r>
            <a:br>
              <a:rPr lang="es-MX" dirty="0" smtClean="0"/>
            </a:br>
            <a:r>
              <a:rPr lang="es-MX" dirty="0"/>
              <a:t/>
            </a:r>
            <a:br>
              <a:rPr lang="es-MX" dirty="0"/>
            </a:br>
            <a:r>
              <a:rPr lang="es-MX" sz="4000" dirty="0" smtClean="0">
                <a:solidFill>
                  <a:srgbClr val="FF0000"/>
                </a:solidFill>
              </a:rPr>
              <a:t>INDICADORES DE GESTIÓN</a:t>
            </a:r>
            <a:endParaRPr lang="es-MX" sz="4000" dirty="0">
              <a:solidFill>
                <a:srgbClr val="FF0000"/>
              </a:solidFill>
            </a:endParaRPr>
          </a:p>
        </p:txBody>
      </p:sp>
      <p:sp>
        <p:nvSpPr>
          <p:cNvPr id="7" name="6 Rectángulo"/>
          <p:cNvSpPr/>
          <p:nvPr/>
        </p:nvSpPr>
        <p:spPr>
          <a:xfrm>
            <a:off x="107504" y="6380478"/>
            <a:ext cx="6534472" cy="369332"/>
          </a:xfrm>
          <a:prstGeom prst="rect">
            <a:avLst/>
          </a:prstGeom>
          <a:solidFill>
            <a:schemeClr val="bg1"/>
          </a:solidFill>
        </p:spPr>
        <p:txBody>
          <a:bodyPr wrap="square">
            <a:spAutoFit/>
          </a:bodyPr>
          <a:lstStyle/>
          <a:p>
            <a:r>
              <a:rPr lang="es-MX" dirty="0"/>
              <a:t>http://www.torreon.gob.mx/transparencia/info.cfm?e=58&amp;t=16</a:t>
            </a:r>
          </a:p>
        </p:txBody>
      </p:sp>
    </p:spTree>
    <p:extLst>
      <p:ext uri="{BB962C8B-B14F-4D97-AF65-F5344CB8AC3E}">
        <p14:creationId xmlns:p14="http://schemas.microsoft.com/office/powerpoint/2010/main" val="2830794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109572495"/>
              </p:ext>
            </p:extLst>
          </p:nvPr>
        </p:nvGraphicFramePr>
        <p:xfrm>
          <a:off x="899592" y="846004"/>
          <a:ext cx="7560841" cy="5653595"/>
        </p:xfrm>
        <a:graphic>
          <a:graphicData uri="http://schemas.openxmlformats.org/drawingml/2006/table">
            <a:tbl>
              <a:tblPr/>
              <a:tblGrid>
                <a:gridCol w="593007"/>
                <a:gridCol w="1111888"/>
                <a:gridCol w="1175425"/>
                <a:gridCol w="2520280"/>
                <a:gridCol w="1080120"/>
                <a:gridCol w="1080121"/>
              </a:tblGrid>
              <a:tr h="171342">
                <a:tc>
                  <a:txBody>
                    <a:bodyPr/>
                    <a:lstStyle/>
                    <a:p>
                      <a:pPr algn="ctr" fontAlgn="ctr"/>
                      <a:r>
                        <a:rPr lang="es-MX" sz="800" b="1" i="0" u="none" strike="noStrike" dirty="0">
                          <a:solidFill>
                            <a:srgbClr val="FFFFFF"/>
                          </a:solidFill>
                          <a:effectLst/>
                          <a:latin typeface="Arial"/>
                        </a:rPr>
                        <a:t>No.</a:t>
                      </a:r>
                    </a:p>
                  </a:txBody>
                  <a:tcPr marL="5192" marR="5192" marT="5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5793"/>
                    </a:solidFill>
                  </a:tcPr>
                </a:tc>
                <a:tc>
                  <a:txBody>
                    <a:bodyPr/>
                    <a:lstStyle/>
                    <a:p>
                      <a:pPr algn="l" fontAlgn="ctr"/>
                      <a:r>
                        <a:rPr lang="es-MX" sz="800" b="1" i="0" u="none" strike="noStrike">
                          <a:solidFill>
                            <a:srgbClr val="FFFFFF"/>
                          </a:solidFill>
                          <a:effectLst/>
                          <a:latin typeface="Arial"/>
                        </a:rPr>
                        <a:t>Programa</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5793"/>
                    </a:solidFill>
                  </a:tcPr>
                </a:tc>
                <a:tc>
                  <a:txBody>
                    <a:bodyPr/>
                    <a:lstStyle/>
                    <a:p>
                      <a:pPr algn="ctr" fontAlgn="ctr"/>
                      <a:r>
                        <a:rPr lang="es-MX" sz="800" b="1" i="0" u="none" strike="noStrike">
                          <a:solidFill>
                            <a:srgbClr val="FFFFFF"/>
                          </a:solidFill>
                          <a:effectLst/>
                          <a:latin typeface="Arial"/>
                        </a:rPr>
                        <a:t> Presupuesto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5793"/>
                    </a:solidFill>
                  </a:tcPr>
                </a:tc>
                <a:tc>
                  <a:txBody>
                    <a:bodyPr/>
                    <a:lstStyle/>
                    <a:p>
                      <a:pPr algn="l" fontAlgn="ctr"/>
                      <a:r>
                        <a:rPr lang="es-MX" sz="800" b="1" i="0" u="none" strike="noStrike">
                          <a:solidFill>
                            <a:srgbClr val="FFFFFF"/>
                          </a:solidFill>
                          <a:effectLst/>
                          <a:latin typeface="Arial"/>
                        </a:rPr>
                        <a:t>Línea de Acción</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5793"/>
                    </a:solidFill>
                  </a:tcPr>
                </a:tc>
                <a:tc>
                  <a:txBody>
                    <a:bodyPr/>
                    <a:lstStyle/>
                    <a:p>
                      <a:pPr algn="l" fontAlgn="ctr"/>
                      <a:r>
                        <a:rPr lang="es-MX" sz="800" b="1" i="0" u="none" strike="noStrike">
                          <a:solidFill>
                            <a:srgbClr val="FFFFFF"/>
                          </a:solidFill>
                          <a:effectLst/>
                          <a:latin typeface="Arial"/>
                        </a:rPr>
                        <a:t>Estrategia</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5793"/>
                    </a:solidFill>
                  </a:tcPr>
                </a:tc>
                <a:tc>
                  <a:txBody>
                    <a:bodyPr/>
                    <a:lstStyle/>
                    <a:p>
                      <a:pPr algn="l" fontAlgn="ctr"/>
                      <a:r>
                        <a:rPr lang="es-MX" sz="800" b="1" i="0" u="none" strike="noStrike">
                          <a:solidFill>
                            <a:srgbClr val="FFFFFF"/>
                          </a:solidFill>
                          <a:effectLst/>
                          <a:latin typeface="Arial"/>
                        </a:rPr>
                        <a:t>Unidad Administrativa</a:t>
                      </a:r>
                    </a:p>
                  </a:txBody>
                  <a:tcPr marL="5192" marR="5192" marT="51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5793"/>
                    </a:solidFill>
                  </a:tcPr>
                </a:tc>
              </a:tr>
              <a:tr h="603332">
                <a:tc>
                  <a:txBody>
                    <a:bodyPr/>
                    <a:lstStyle/>
                    <a:p>
                      <a:pPr algn="ctr" fontAlgn="ctr"/>
                      <a:r>
                        <a:rPr lang="es-MX" sz="900" b="0" i="0" u="none" strike="noStrike">
                          <a:solidFill>
                            <a:srgbClr val="000000"/>
                          </a:solidFill>
                          <a:effectLst/>
                          <a:latin typeface="Arial"/>
                        </a:rPr>
                        <a:t>1</a:t>
                      </a:r>
                    </a:p>
                  </a:txBody>
                  <a:tcPr marL="5192" marR="5192" marT="5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Monitor de Cabildo</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0" i="0" u="none" strike="noStrike">
                          <a:solidFill>
                            <a:srgbClr val="000000"/>
                          </a:solidFill>
                          <a:effectLst/>
                          <a:latin typeface="Arial"/>
                        </a:rPr>
                        <a:t> $            2,380,000.00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Gestionar las sesiones ordinarias y extraordinarias del H. Cabildo del Ayuntamiento de Torreón, mediante mecanismos eficaces, eficientes, efectivos y de calidad en beneficio de los ciudadanos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1.5 Gobernanza y Participación Ciudadana</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es-MX" sz="800" b="0" i="0" u="none" strike="noStrike">
                          <a:solidFill>
                            <a:srgbClr val="000000"/>
                          </a:solidFill>
                          <a:effectLst/>
                          <a:latin typeface="Arial"/>
                        </a:rPr>
                        <a:t>Secretaría del Ayuntamiento</a:t>
                      </a:r>
                    </a:p>
                  </a:txBody>
                  <a:tcPr marL="5192" marR="5192" marT="51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844">
                <a:tc rowSpan="4">
                  <a:txBody>
                    <a:bodyPr/>
                    <a:lstStyle/>
                    <a:p>
                      <a:pPr algn="ctr" fontAlgn="ctr"/>
                      <a:r>
                        <a:rPr lang="es-MX" sz="900" b="0" i="0" u="none" strike="noStrike">
                          <a:solidFill>
                            <a:srgbClr val="000000"/>
                          </a:solidFill>
                          <a:effectLst/>
                          <a:latin typeface="Arial"/>
                        </a:rPr>
                        <a:t>2</a:t>
                      </a:r>
                    </a:p>
                  </a:txBody>
                  <a:tcPr marL="5192" marR="5192" marT="5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MX" sz="800" b="0" i="0" u="none" strike="noStrike">
                          <a:solidFill>
                            <a:srgbClr val="000000"/>
                          </a:solidFill>
                          <a:effectLst/>
                          <a:latin typeface="Arial"/>
                        </a:rPr>
                        <a:t>Regulación a la reglamentación de establecimientos mercantiles y atención a las necesidades de la ciudadanía</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0" i="0" u="none" strike="noStrike">
                          <a:solidFill>
                            <a:srgbClr val="000000"/>
                          </a:solidFill>
                          <a:effectLst/>
                          <a:latin typeface="Arial"/>
                        </a:rPr>
                        <a:t> $               848,000.00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Agenda Civica</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MX" sz="800" b="0" i="0" u="none" strike="noStrike">
                          <a:solidFill>
                            <a:srgbClr val="000000"/>
                          </a:solidFill>
                          <a:effectLst/>
                          <a:latin typeface="Arial"/>
                        </a:rPr>
                        <a:t>1.6 Marco jurídico</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98652">
                <a:tc vMerge="1">
                  <a:txBody>
                    <a:bodyPr/>
                    <a:lstStyle/>
                    <a:p>
                      <a:endParaRPr lang="es-MX"/>
                    </a:p>
                  </a:txBody>
                  <a:tcPr/>
                </a:tc>
                <a:tc vMerge="1">
                  <a:txBody>
                    <a:bodyPr/>
                    <a:lstStyle/>
                    <a:p>
                      <a:endParaRPr lang="es-MX"/>
                    </a:p>
                  </a:txBody>
                  <a:tcPr/>
                </a:tc>
                <a:tc>
                  <a:txBody>
                    <a:bodyPr/>
                    <a:lstStyle/>
                    <a:p>
                      <a:pPr algn="r" fontAlgn="ctr"/>
                      <a:r>
                        <a:rPr lang="es-MX" sz="800" b="0" i="0" u="none" strike="noStrike">
                          <a:solidFill>
                            <a:srgbClr val="000000"/>
                          </a:solidFill>
                          <a:effectLst/>
                          <a:latin typeface="Arial"/>
                        </a:rPr>
                        <a:t> $                  10,600.00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Gaceta Municipal</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304262">
                <a:tc vMerge="1">
                  <a:txBody>
                    <a:bodyPr/>
                    <a:lstStyle/>
                    <a:p>
                      <a:endParaRPr lang="es-MX"/>
                    </a:p>
                  </a:txBody>
                  <a:tcPr/>
                </a:tc>
                <a:tc vMerge="1">
                  <a:txBody>
                    <a:bodyPr/>
                    <a:lstStyle/>
                    <a:p>
                      <a:endParaRPr lang="es-MX"/>
                    </a:p>
                  </a:txBody>
                  <a:tcPr/>
                </a:tc>
                <a:tc rowSpan="2">
                  <a:txBody>
                    <a:bodyPr/>
                    <a:lstStyle/>
                    <a:p>
                      <a:pPr algn="ctr" fontAlgn="ctr"/>
                      <a:r>
                        <a:rPr lang="es-MX" sz="800" b="0" i="0" u="none" strike="noStrike">
                          <a:solidFill>
                            <a:srgbClr val="000000"/>
                          </a:solidFill>
                          <a:effectLst/>
                          <a:latin typeface="Arial"/>
                        </a:rPr>
                        <a:t> $            1,565,000.00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Asegurar el cabal cumplimiento de los reglamentos de orden municipal.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37903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Desarrollar un modelo eficaz de atención ciudadana, que permita la recepción, análisis y respuesta a las demandas ciudadanas.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800" b="0" i="0" u="none" strike="noStrike">
                          <a:solidFill>
                            <a:srgbClr val="000000"/>
                          </a:solidFill>
                          <a:effectLst/>
                          <a:latin typeface="Arial"/>
                        </a:rPr>
                        <a:t>1.5 Gobernanza y Participación Ciudadana</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r>
              <a:tr h="379030">
                <a:tc>
                  <a:txBody>
                    <a:bodyPr/>
                    <a:lstStyle/>
                    <a:p>
                      <a:pPr algn="ctr" fontAlgn="ctr"/>
                      <a:r>
                        <a:rPr lang="es-MX" sz="900" b="0" i="0" u="none" strike="noStrike">
                          <a:solidFill>
                            <a:srgbClr val="000000"/>
                          </a:solidFill>
                          <a:effectLst/>
                          <a:latin typeface="Arial"/>
                        </a:rPr>
                        <a:t>3</a:t>
                      </a:r>
                    </a:p>
                  </a:txBody>
                  <a:tcPr marL="5192" marR="5192" marT="5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Gestión de la agenda pública para la gobernabilidad y la gobernanza</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MX" sz="800" b="0" i="0" u="none" strike="noStrike" dirty="0">
                          <a:solidFill>
                            <a:srgbClr val="000000"/>
                          </a:solidFill>
                          <a:effectLst/>
                          <a:latin typeface="Arial"/>
                        </a:rPr>
                        <a:t> $            7,026,930.48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Desarrollar un modelo eficaz de Atención Ciudadana, que permita la recepción, análisis y respuesta a las demandas ciudadanas.</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304262">
                <a:tc>
                  <a:txBody>
                    <a:bodyPr/>
                    <a:lstStyle/>
                    <a:p>
                      <a:pPr algn="ctr" fontAlgn="ctr"/>
                      <a:r>
                        <a:rPr lang="es-MX" sz="900" b="0" i="0" u="none" strike="noStrike">
                          <a:solidFill>
                            <a:srgbClr val="000000"/>
                          </a:solidFill>
                          <a:effectLst/>
                          <a:latin typeface="Arial"/>
                        </a:rPr>
                        <a:t>4</a:t>
                      </a:r>
                    </a:p>
                  </a:txBody>
                  <a:tcPr marL="5192" marR="5192" marT="5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Preservación de los archivos del Municipio de Torreón</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MX" sz="800" b="0" i="0" u="none" strike="noStrike">
                          <a:solidFill>
                            <a:srgbClr val="000000"/>
                          </a:solidFill>
                          <a:effectLst/>
                          <a:latin typeface="Arial"/>
                        </a:rPr>
                        <a:t> $               332,000.00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Organizar y clasificar los archivos del Ayuntamiento de Torreón</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1.1 Gobierno Abierto</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a:rPr>
                        <a:t>Archivo Municipal</a:t>
                      </a:r>
                    </a:p>
                  </a:txBody>
                  <a:tcPr marL="5192" marR="5192" marT="51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030">
                <a:tc>
                  <a:txBody>
                    <a:bodyPr/>
                    <a:lstStyle/>
                    <a:p>
                      <a:pPr algn="ctr" fontAlgn="ctr"/>
                      <a:r>
                        <a:rPr lang="es-MX" sz="900" b="0" i="0" u="none" strike="noStrike">
                          <a:solidFill>
                            <a:srgbClr val="000000"/>
                          </a:solidFill>
                          <a:effectLst/>
                          <a:latin typeface="Arial"/>
                        </a:rPr>
                        <a:t>5</a:t>
                      </a:r>
                    </a:p>
                  </a:txBody>
                  <a:tcPr marL="5192" marR="5192" marT="5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Atención Ciudadana</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0" i="0" u="none" strike="noStrike">
                          <a:solidFill>
                            <a:srgbClr val="000000"/>
                          </a:solidFill>
                          <a:effectLst/>
                          <a:latin typeface="Arial"/>
                        </a:rPr>
                        <a:t> $            5,031,612.00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Desarrollar un modelo eficaz de Atención Ciudadana, que permita la recepción, análisis y respuesta a las demandas ciudadanas.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1.5 Gobernanza y Participación Ciudadana</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800" b="0" i="0" u="none" strike="noStrike">
                          <a:solidFill>
                            <a:srgbClr val="000000"/>
                          </a:solidFill>
                          <a:effectLst/>
                          <a:latin typeface="Arial"/>
                        </a:rPr>
                        <a:t>Atención Ciudadana</a:t>
                      </a:r>
                    </a:p>
                  </a:txBody>
                  <a:tcPr marL="5192" marR="5192" marT="51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17">
                <a:tc>
                  <a:txBody>
                    <a:bodyPr/>
                    <a:lstStyle/>
                    <a:p>
                      <a:pPr algn="ctr" fontAlgn="ctr"/>
                      <a:r>
                        <a:rPr lang="es-MX" sz="900" b="0" i="0" u="none" strike="noStrike">
                          <a:solidFill>
                            <a:srgbClr val="000000"/>
                          </a:solidFill>
                          <a:effectLst/>
                          <a:latin typeface="Arial"/>
                        </a:rPr>
                        <a:t>6</a:t>
                      </a:r>
                    </a:p>
                  </a:txBody>
                  <a:tcPr marL="5192" marR="5192" marT="5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Miércoles Ciudadano</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MX" sz="800" b="0" i="0" u="none" strike="noStrike">
                          <a:solidFill>
                            <a:srgbClr val="000000"/>
                          </a:solidFill>
                          <a:effectLst/>
                          <a:latin typeface="Arial"/>
                        </a:rPr>
                        <a:t> $            1,200,000.00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Diseñar mecanismos efectivos de participación ciudadana.</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1.5 Gobernanza y Participación Ciudadana</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r>
              <a:tr h="379030">
                <a:tc>
                  <a:txBody>
                    <a:bodyPr/>
                    <a:lstStyle/>
                    <a:p>
                      <a:pPr algn="ctr" fontAlgn="ctr"/>
                      <a:r>
                        <a:rPr lang="es-MX" sz="900" b="0" i="0" u="none" strike="noStrike">
                          <a:solidFill>
                            <a:srgbClr val="000000"/>
                          </a:solidFill>
                          <a:effectLst/>
                          <a:latin typeface="Arial"/>
                        </a:rPr>
                        <a:t>7</a:t>
                      </a:r>
                    </a:p>
                  </a:txBody>
                  <a:tcPr marL="5192" marR="5192" marT="5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Desarrollo de recursos humanos</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0" i="0" u="none" strike="noStrike">
                          <a:solidFill>
                            <a:srgbClr val="000000"/>
                          </a:solidFill>
                          <a:effectLst/>
                          <a:latin typeface="Arial"/>
                        </a:rPr>
                        <a:t> $       457,851,312.27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Establecer un sistema de servicio civil de carrera en áreas estratégicas de la administración pública municipal</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1.2 Recursos humanos</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es-MX" sz="800" b="0" i="0" u="none" strike="noStrike">
                          <a:solidFill>
                            <a:srgbClr val="000000"/>
                          </a:solidFill>
                          <a:effectLst/>
                          <a:latin typeface="Arial"/>
                        </a:rPr>
                        <a:t>Dirección General de Desarrollo Institucional</a:t>
                      </a:r>
                    </a:p>
                  </a:txBody>
                  <a:tcPr marL="5192" marR="5192" marT="51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565">
                <a:tc>
                  <a:txBody>
                    <a:bodyPr/>
                    <a:lstStyle/>
                    <a:p>
                      <a:pPr algn="ctr" fontAlgn="ctr"/>
                      <a:r>
                        <a:rPr lang="es-MX" sz="900" b="0" i="0" u="none" strike="noStrike">
                          <a:solidFill>
                            <a:srgbClr val="000000"/>
                          </a:solidFill>
                          <a:effectLst/>
                          <a:latin typeface="Arial"/>
                        </a:rPr>
                        <a:t>8</a:t>
                      </a:r>
                    </a:p>
                  </a:txBody>
                  <a:tcPr marL="5192" marR="5192" marT="5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Innovación gubernamental y de calidad</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0" i="0" u="none" strike="noStrike">
                          <a:solidFill>
                            <a:srgbClr val="000000"/>
                          </a:solidFill>
                          <a:effectLst/>
                          <a:latin typeface="Arial"/>
                        </a:rPr>
                        <a:t> $            2,195,089.04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Incrementar las competencias laborales de los funcionarios en materia de Tecnología de Información y comunicación, para el correcto desempeño de sus funciones</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1.3 Innovación digital y Tecnologías de lnformación y Comunicación</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304262">
                <a:tc>
                  <a:txBody>
                    <a:bodyPr/>
                    <a:lstStyle/>
                    <a:p>
                      <a:pPr algn="ctr" fontAlgn="ctr"/>
                      <a:r>
                        <a:rPr lang="es-MX" sz="900" b="0" i="0" u="none" strike="noStrike">
                          <a:solidFill>
                            <a:srgbClr val="000000"/>
                          </a:solidFill>
                          <a:effectLst/>
                          <a:latin typeface="Arial"/>
                        </a:rPr>
                        <a:t>9</a:t>
                      </a:r>
                    </a:p>
                  </a:txBody>
                  <a:tcPr marL="5192" marR="5192" marT="5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Planeación y seguimiento del desarrollo Municipal</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0" i="0" u="none" strike="noStrike">
                          <a:solidFill>
                            <a:srgbClr val="000000"/>
                          </a:solidFill>
                          <a:effectLst/>
                          <a:latin typeface="Arial"/>
                        </a:rPr>
                        <a:t> $            2,895,461.04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Creación de Plan de Desarrollo Municipal, y seguimiento de Programas Operativos Anuales.</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1.1 Gobierno Abierto</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103844">
                <a:tc rowSpan="3">
                  <a:txBody>
                    <a:bodyPr/>
                    <a:lstStyle/>
                    <a:p>
                      <a:pPr algn="ctr" fontAlgn="ctr"/>
                      <a:r>
                        <a:rPr lang="es-MX" sz="900" b="0" i="0" u="none" strike="noStrike">
                          <a:solidFill>
                            <a:srgbClr val="000000"/>
                          </a:solidFill>
                          <a:effectLst/>
                          <a:latin typeface="Arial"/>
                        </a:rPr>
                        <a:t>10</a:t>
                      </a:r>
                    </a:p>
                  </a:txBody>
                  <a:tcPr marL="5192" marR="5192" marT="5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MX" sz="800" b="0" i="0" u="none" strike="noStrike">
                          <a:solidFill>
                            <a:srgbClr val="000000"/>
                          </a:solidFill>
                          <a:effectLst/>
                          <a:latin typeface="Arial"/>
                        </a:rPr>
                        <a:t>Transparencia y datos abiertos</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MX" sz="800" b="0" i="0" u="none" strike="noStrike">
                          <a:solidFill>
                            <a:srgbClr val="000000"/>
                          </a:solidFill>
                          <a:effectLst/>
                          <a:latin typeface="Arial"/>
                        </a:rPr>
                        <a:t> $          30,000,000.00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Finanzas Sanas</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MX" sz="800" b="0" i="0" u="none" strike="noStrike">
                          <a:solidFill>
                            <a:srgbClr val="000000"/>
                          </a:solidFill>
                          <a:effectLst/>
                          <a:latin typeface="Arial"/>
                        </a:rPr>
                        <a:t>1.4 Finanzas Públicas</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r>
              <a:tr h="166150">
                <a:tc vMerge="1">
                  <a:txBody>
                    <a:bodyPr/>
                    <a:lstStyle/>
                    <a:p>
                      <a:endParaRPr lang="es-MX"/>
                    </a:p>
                  </a:txBody>
                  <a:tcPr/>
                </a:tc>
                <a:tc vMerge="1">
                  <a:txBody>
                    <a:bodyPr/>
                    <a:lstStyle/>
                    <a:p>
                      <a:endParaRPr lang="es-MX"/>
                    </a:p>
                  </a:txBody>
                  <a:tcPr/>
                </a:tc>
                <a:tc>
                  <a:txBody>
                    <a:bodyPr/>
                    <a:lstStyle/>
                    <a:p>
                      <a:pPr algn="r" fontAlgn="ctr"/>
                      <a:r>
                        <a:rPr lang="es-MX" sz="800" b="0" i="0" u="none" strike="noStrike">
                          <a:solidFill>
                            <a:srgbClr val="000000"/>
                          </a:solidFill>
                          <a:effectLst/>
                          <a:latin typeface="Arial"/>
                        </a:rPr>
                        <a:t> $       105,189,078.00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Administracion Eficiente de los Recursos</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678100">
                <a:tc vMerge="1">
                  <a:txBody>
                    <a:bodyPr/>
                    <a:lstStyle/>
                    <a:p>
                      <a:endParaRPr lang="es-MX"/>
                    </a:p>
                  </a:txBody>
                  <a:tcPr/>
                </a:tc>
                <a:tc vMerge="1">
                  <a:txBody>
                    <a:bodyPr/>
                    <a:lstStyle/>
                    <a:p>
                      <a:endParaRPr lang="es-MX"/>
                    </a:p>
                  </a:txBody>
                  <a:tcPr/>
                </a:tc>
                <a:tc>
                  <a:txBody>
                    <a:bodyPr/>
                    <a:lstStyle/>
                    <a:p>
                      <a:pPr algn="r" fontAlgn="ctr"/>
                      <a:r>
                        <a:rPr lang="es-MX" sz="800" b="0" i="0" u="none" strike="noStrike">
                          <a:solidFill>
                            <a:srgbClr val="000000"/>
                          </a:solidFill>
                          <a:effectLst/>
                          <a:latin typeface="Arial"/>
                        </a:rPr>
                        <a:t> $            6,559,861.00 </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s-MX" sz="800" b="0" i="0" u="none" strike="noStrike" dirty="0">
                          <a:solidFill>
                            <a:srgbClr val="000000"/>
                          </a:solidFill>
                          <a:effectLst/>
                          <a:latin typeface="Arial"/>
                        </a:rPr>
                        <a:t>Promover un sistema de transparencia y rendición de cuentas en finanzas municipales, generando datos abiertos: ingresos, egresos, licitaciones, contratos y decisiones financieras del Ayuntamiento.</a:t>
                      </a:r>
                    </a:p>
                  </a:txBody>
                  <a:tcPr marL="5192" marR="5192" marT="5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bl>
          </a:graphicData>
        </a:graphic>
      </p:graphicFrame>
      <p:sp>
        <p:nvSpPr>
          <p:cNvPr id="7" name="6 CuadroTexto"/>
          <p:cNvSpPr txBox="1"/>
          <p:nvPr/>
        </p:nvSpPr>
        <p:spPr>
          <a:xfrm>
            <a:off x="2699792" y="476672"/>
            <a:ext cx="4464496" cy="369332"/>
          </a:xfrm>
          <a:prstGeom prst="rect">
            <a:avLst/>
          </a:prstGeom>
          <a:noFill/>
        </p:spPr>
        <p:txBody>
          <a:bodyPr wrap="square" rtlCol="0">
            <a:spAutoFit/>
          </a:bodyPr>
          <a:lstStyle/>
          <a:p>
            <a:pPr algn="ctr"/>
            <a:r>
              <a:rPr lang="es-MX" dirty="0" smtClean="0"/>
              <a:t>EJE 1 BUEN GOBIERNO</a:t>
            </a:r>
            <a:endParaRPr lang="es-MX" dirty="0"/>
          </a:p>
        </p:txBody>
      </p:sp>
    </p:spTree>
    <p:extLst>
      <p:ext uri="{BB962C8B-B14F-4D97-AF65-F5344CB8AC3E}">
        <p14:creationId xmlns:p14="http://schemas.microsoft.com/office/powerpoint/2010/main" val="535186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904389035"/>
              </p:ext>
            </p:extLst>
          </p:nvPr>
        </p:nvGraphicFramePr>
        <p:xfrm>
          <a:off x="971600" y="980728"/>
          <a:ext cx="7560840" cy="5632768"/>
        </p:xfrm>
        <a:graphic>
          <a:graphicData uri="http://schemas.openxmlformats.org/drawingml/2006/table">
            <a:tbl>
              <a:tblPr/>
              <a:tblGrid>
                <a:gridCol w="563041"/>
                <a:gridCol w="805111"/>
                <a:gridCol w="936104"/>
                <a:gridCol w="3147632"/>
                <a:gridCol w="1127611"/>
                <a:gridCol w="981341"/>
              </a:tblGrid>
              <a:tr h="168499">
                <a:tc>
                  <a:txBody>
                    <a:bodyPr/>
                    <a:lstStyle/>
                    <a:p>
                      <a:pPr algn="ctr" fontAlgn="ctr"/>
                      <a:r>
                        <a:rPr lang="es-MX" sz="800" b="1" i="0" u="none" strike="noStrike" dirty="0">
                          <a:solidFill>
                            <a:srgbClr val="FFFFFF"/>
                          </a:solidFill>
                          <a:effectLst/>
                          <a:latin typeface="Arial"/>
                        </a:rPr>
                        <a:t>No.</a:t>
                      </a:r>
                    </a:p>
                  </a:txBody>
                  <a:tcPr marL="3509" marR="3509" marT="35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D5793"/>
                    </a:solidFill>
                  </a:tcPr>
                </a:tc>
                <a:tc>
                  <a:txBody>
                    <a:bodyPr/>
                    <a:lstStyle/>
                    <a:p>
                      <a:pPr algn="l" fontAlgn="ctr"/>
                      <a:r>
                        <a:rPr lang="es-MX" sz="800" b="1" i="0" u="none" strike="noStrike">
                          <a:solidFill>
                            <a:srgbClr val="FFFFFF"/>
                          </a:solidFill>
                          <a:effectLst/>
                          <a:latin typeface="Arial"/>
                        </a:rPr>
                        <a:t>Programa</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D5793"/>
                    </a:solidFill>
                  </a:tcPr>
                </a:tc>
                <a:tc>
                  <a:txBody>
                    <a:bodyPr/>
                    <a:lstStyle/>
                    <a:p>
                      <a:pPr algn="ctr" fontAlgn="ctr"/>
                      <a:r>
                        <a:rPr lang="es-MX" sz="800" b="1" i="0" u="none" strike="noStrike">
                          <a:solidFill>
                            <a:srgbClr val="FFFFFF"/>
                          </a:solidFill>
                          <a:effectLst/>
                          <a:latin typeface="Arial"/>
                        </a:rPr>
                        <a:t> Presupuesto </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5793"/>
                    </a:solidFill>
                  </a:tcPr>
                </a:tc>
                <a:tc>
                  <a:txBody>
                    <a:bodyPr/>
                    <a:lstStyle/>
                    <a:p>
                      <a:pPr algn="l" fontAlgn="ctr"/>
                      <a:r>
                        <a:rPr lang="es-MX" sz="800" b="1" i="0" u="none" strike="noStrike">
                          <a:solidFill>
                            <a:srgbClr val="FFFFFF"/>
                          </a:solidFill>
                          <a:effectLst/>
                          <a:latin typeface="Arial"/>
                        </a:rPr>
                        <a:t>Línea de Acción</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D5793"/>
                    </a:solidFill>
                  </a:tcPr>
                </a:tc>
                <a:tc>
                  <a:txBody>
                    <a:bodyPr/>
                    <a:lstStyle/>
                    <a:p>
                      <a:pPr algn="l" fontAlgn="ctr"/>
                      <a:r>
                        <a:rPr lang="es-MX" sz="800" b="1" i="0" u="none" strike="noStrike">
                          <a:solidFill>
                            <a:srgbClr val="FFFFFF"/>
                          </a:solidFill>
                          <a:effectLst/>
                          <a:latin typeface="Arial"/>
                        </a:rPr>
                        <a:t>Estrategia</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D5793"/>
                    </a:solidFill>
                  </a:tcPr>
                </a:tc>
                <a:tc>
                  <a:txBody>
                    <a:bodyPr/>
                    <a:lstStyle/>
                    <a:p>
                      <a:pPr algn="l" fontAlgn="ctr"/>
                      <a:r>
                        <a:rPr lang="es-MX" sz="800" b="1" i="0" u="none" strike="noStrike">
                          <a:solidFill>
                            <a:srgbClr val="FFFFFF"/>
                          </a:solidFill>
                          <a:effectLst/>
                          <a:latin typeface="Arial"/>
                        </a:rPr>
                        <a:t>Unidad Administrativa</a:t>
                      </a:r>
                    </a:p>
                  </a:txBody>
                  <a:tcPr marL="3509" marR="3509" marT="35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D5793"/>
                    </a:solidFill>
                  </a:tcPr>
                </a:tc>
              </a:tr>
              <a:tr h="571876">
                <a:tc rowSpan="3">
                  <a:txBody>
                    <a:bodyPr/>
                    <a:lstStyle/>
                    <a:p>
                      <a:pPr algn="ctr" fontAlgn="ctr"/>
                      <a:r>
                        <a:rPr lang="es-MX" sz="900" b="0" i="0" u="none" strike="noStrike" dirty="0">
                          <a:solidFill>
                            <a:srgbClr val="000000"/>
                          </a:solidFill>
                          <a:effectLst/>
                          <a:latin typeface="Arial"/>
                        </a:rPr>
                        <a:t>11</a:t>
                      </a:r>
                    </a:p>
                  </a:txBody>
                  <a:tcPr marL="3509" marR="3509" marT="35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3">
                  <a:txBody>
                    <a:bodyPr/>
                    <a:lstStyle/>
                    <a:p>
                      <a:pPr algn="l" fontAlgn="ctr"/>
                      <a:r>
                        <a:rPr lang="es-MX" sz="800" b="0" i="0" u="none" strike="noStrike">
                          <a:solidFill>
                            <a:srgbClr val="000000"/>
                          </a:solidFill>
                          <a:effectLst/>
                          <a:latin typeface="Arial"/>
                        </a:rPr>
                        <a:t>Sistema de Información Metropolitana</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3">
                  <a:txBody>
                    <a:bodyPr/>
                    <a:lstStyle/>
                    <a:p>
                      <a:pPr algn="ctr" fontAlgn="ctr"/>
                      <a:r>
                        <a:rPr lang="es-MX" sz="800" b="0" i="0" u="none" strike="noStrike" dirty="0">
                          <a:solidFill>
                            <a:srgbClr val="000000"/>
                          </a:solidFill>
                          <a:effectLst/>
                          <a:latin typeface="Arial"/>
                        </a:rPr>
                        <a:t> </a:t>
                      </a:r>
                      <a:r>
                        <a:rPr lang="es-MX" sz="800" b="0" i="0" u="none" strike="noStrike" dirty="0" smtClean="0">
                          <a:solidFill>
                            <a:srgbClr val="000000"/>
                          </a:solidFill>
                          <a:effectLst/>
                          <a:latin typeface="Arial"/>
                        </a:rPr>
                        <a:t>$        </a:t>
                      </a:r>
                      <a:r>
                        <a:rPr lang="es-MX" sz="800" b="0" i="0" u="none" strike="noStrike" dirty="0">
                          <a:solidFill>
                            <a:srgbClr val="000000"/>
                          </a:solidFill>
                          <a:effectLst/>
                          <a:latin typeface="Arial"/>
                        </a:rPr>
                        <a:t>3,000,000.00 </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Desarrollar y fortalecer mecanismos eficientes de transparencia, rendición de cuentas y acceso a la información pública, apoyados por tecnologías eficientes de información y comunicación.</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1.1 Gobierno Abierto</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9">
                  <a:txBody>
                    <a:bodyPr/>
                    <a:lstStyle/>
                    <a:p>
                      <a:pPr algn="ctr" fontAlgn="ctr"/>
                      <a:r>
                        <a:rPr lang="es-MX" sz="800" b="0" i="0" u="none" strike="noStrike">
                          <a:solidFill>
                            <a:srgbClr val="000000"/>
                          </a:solidFill>
                          <a:effectLst/>
                          <a:latin typeface="Arial"/>
                        </a:rPr>
                        <a:t>Instituto Municipal de Planeación y Competitividad</a:t>
                      </a:r>
                    </a:p>
                  </a:txBody>
                  <a:tcPr marL="3509" marR="3509" marT="35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08484">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Desarrollar una plataforma en linea que integre los servicios, información y trámites del municipio de manera accesible, sencilla y eficaz.</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1.3 Innovación digital y Tecnologías de Información y Comunicación</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59332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 Impulsar la contraloría ciudadana, mediante un observatorio municipal que permita la generación de indicadores, evaluación por resultados, y rendición de cuentas del Municipio en materia de finanzas públicas.</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1.4 Finanzas Públicas</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446268">
                <a:tc rowSpan="2">
                  <a:txBody>
                    <a:bodyPr/>
                    <a:lstStyle/>
                    <a:p>
                      <a:pPr algn="ctr" fontAlgn="ctr"/>
                      <a:r>
                        <a:rPr lang="es-MX" sz="900" b="0" i="0" u="none" strike="noStrike">
                          <a:solidFill>
                            <a:srgbClr val="000000"/>
                          </a:solidFill>
                          <a:effectLst/>
                          <a:latin typeface="Arial"/>
                        </a:rPr>
                        <a:t>12</a:t>
                      </a:r>
                    </a:p>
                  </a:txBody>
                  <a:tcPr marL="3509" marR="3509" marT="35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800" b="0" i="0" u="none" strike="noStrike">
                          <a:solidFill>
                            <a:srgbClr val="000000"/>
                          </a:solidFill>
                          <a:effectLst/>
                          <a:latin typeface="Arial"/>
                        </a:rPr>
                        <a:t>Proyectos Estratégicos</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800" b="0" i="0" u="none" strike="noStrike" dirty="0">
                          <a:solidFill>
                            <a:srgbClr val="000000"/>
                          </a:solidFill>
                          <a:effectLst/>
                          <a:latin typeface="Arial"/>
                        </a:rPr>
                        <a:t> </a:t>
                      </a:r>
                      <a:r>
                        <a:rPr lang="es-MX" sz="800" b="0" i="0" u="none" strike="noStrike" dirty="0" smtClean="0">
                          <a:solidFill>
                            <a:srgbClr val="000000"/>
                          </a:solidFill>
                          <a:effectLst/>
                          <a:latin typeface="Arial"/>
                        </a:rPr>
                        <a:t>$        </a:t>
                      </a:r>
                      <a:r>
                        <a:rPr lang="es-MX" sz="800" b="0" i="0" u="none" strike="noStrike" dirty="0">
                          <a:solidFill>
                            <a:srgbClr val="000000"/>
                          </a:solidFill>
                          <a:effectLst/>
                          <a:latin typeface="Arial"/>
                        </a:rPr>
                        <a:t>2,500,000.00 </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Desarrollar y fortalecer mecanismos eficientes de transparencia, rendición de cuentas y acceso a la información pública, apoyados por tecnologías </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1.1 Gobierno Abierto</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490179">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Realizar ejercicios de concientización y participación ciudadana, entre los diferentes grupos de edad del municipio de Torreón, y la zona metropolitana de La Laguna.</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1.5 Gobernanza y participaci'on ciudadana</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326787">
                <a:tc rowSpan="4">
                  <a:txBody>
                    <a:bodyPr/>
                    <a:lstStyle/>
                    <a:p>
                      <a:pPr algn="ctr" fontAlgn="ctr"/>
                      <a:r>
                        <a:rPr lang="es-MX" sz="900" b="0" i="0" u="none" strike="noStrike">
                          <a:solidFill>
                            <a:srgbClr val="000000"/>
                          </a:solidFill>
                          <a:effectLst/>
                          <a:latin typeface="Arial"/>
                        </a:rPr>
                        <a:t>13</a:t>
                      </a:r>
                    </a:p>
                  </a:txBody>
                  <a:tcPr marL="3509" marR="3509" marT="35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es-MX" sz="800" b="0" i="0" u="none" strike="noStrike">
                          <a:solidFill>
                            <a:srgbClr val="000000"/>
                          </a:solidFill>
                          <a:effectLst/>
                          <a:latin typeface="Arial"/>
                        </a:rPr>
                        <a:t>Legislación y Normativa Urbana</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es-MX" sz="800" b="0" i="0" u="none" strike="noStrike" dirty="0">
                          <a:solidFill>
                            <a:srgbClr val="000000"/>
                          </a:solidFill>
                          <a:effectLst/>
                          <a:latin typeface="Arial"/>
                        </a:rPr>
                        <a:t> $ </a:t>
                      </a:r>
                      <a:r>
                        <a:rPr lang="es-MX" sz="800" b="0" i="0" u="none" strike="noStrike" dirty="0" smtClean="0">
                          <a:solidFill>
                            <a:srgbClr val="000000"/>
                          </a:solidFill>
                          <a:effectLst/>
                          <a:latin typeface="Arial"/>
                        </a:rPr>
                        <a:t>       </a:t>
                      </a:r>
                      <a:r>
                        <a:rPr lang="es-MX" sz="800" b="0" i="0" u="none" strike="noStrike" dirty="0">
                          <a:solidFill>
                            <a:srgbClr val="000000"/>
                          </a:solidFill>
                          <a:effectLst/>
                          <a:latin typeface="Arial"/>
                        </a:rPr>
                        <a:t>3,300,000.00 </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Actualización de la Ley que Crea el Instituto Municipal de Planeación y Competitividad de Torreón (IMPLAN).</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es-MX" sz="800" b="0" i="0" u="none" strike="noStrike">
                          <a:solidFill>
                            <a:srgbClr val="000000"/>
                          </a:solidFill>
                          <a:effectLst/>
                          <a:latin typeface="Arial"/>
                        </a:rPr>
                        <a:t>1.6 Revisar y actualizar el marco jurídico de orden municipal</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326787">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Creación del Reglamento Interior del Instituto Municipal de Planeación y Competitividad de Torreón (IMPLAN).</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2992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Establecer un sistema de Servicio Civil de Carrera en áreas estratégicas de la administración. </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331894">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Dar mayor pertinencia a los consejos ciudadanos de los Institutos y dependencias municipales.</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1.5 Gobernaza y Participación Ciudadana</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r>
              <a:tr h="372741">
                <a:tc>
                  <a:txBody>
                    <a:bodyPr/>
                    <a:lstStyle/>
                    <a:p>
                      <a:pPr algn="ctr" fontAlgn="ctr"/>
                      <a:r>
                        <a:rPr lang="es-MX" sz="900" b="0" i="0" u="none" strike="noStrike">
                          <a:solidFill>
                            <a:srgbClr val="000000"/>
                          </a:solidFill>
                          <a:effectLst/>
                          <a:latin typeface="Arial"/>
                        </a:rPr>
                        <a:t>14</a:t>
                      </a:r>
                    </a:p>
                  </a:txBody>
                  <a:tcPr marL="3509" marR="3509" marT="35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Beneficios Sociales para los Trabajadores al Servicio del Municipio </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MX" sz="800" b="0" i="0" u="none" strike="noStrike" dirty="0">
                          <a:solidFill>
                            <a:srgbClr val="000000"/>
                          </a:solidFill>
                          <a:effectLst/>
                          <a:latin typeface="Arial"/>
                        </a:rPr>
                        <a:t> $      </a:t>
                      </a:r>
                      <a:r>
                        <a:rPr lang="es-MX" sz="800" b="0" i="0" u="none" strike="noStrike" dirty="0" smtClean="0">
                          <a:solidFill>
                            <a:srgbClr val="000000"/>
                          </a:solidFill>
                          <a:effectLst/>
                          <a:latin typeface="Arial"/>
                        </a:rPr>
                        <a:t>47,807,699.42 </a:t>
                      </a:r>
                      <a:endParaRPr lang="es-MX" sz="800" b="0" i="0" u="none" strike="noStrike" dirty="0">
                        <a:solidFill>
                          <a:srgbClr val="000000"/>
                        </a:solidFill>
                        <a:effectLst/>
                        <a:latin typeface="Arial"/>
                      </a:endParaRP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Garantizar el pago de las prestaciones económicas que tienen derecho los trabajadores al servicio del Municipio de Torreón.</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1.2 Recursos humanos</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a:rPr>
                        <a:t>Dirección de Pensiones</a:t>
                      </a:r>
                    </a:p>
                  </a:txBody>
                  <a:tcPr marL="3509" marR="3509" marT="35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87">
                <a:tc rowSpan="2">
                  <a:txBody>
                    <a:bodyPr/>
                    <a:lstStyle/>
                    <a:p>
                      <a:pPr algn="ctr" fontAlgn="ctr"/>
                      <a:r>
                        <a:rPr lang="es-MX" sz="900" b="0" i="0" u="none" strike="noStrike">
                          <a:solidFill>
                            <a:srgbClr val="000000"/>
                          </a:solidFill>
                          <a:effectLst/>
                          <a:latin typeface="Arial"/>
                        </a:rPr>
                        <a:t>15</a:t>
                      </a:r>
                    </a:p>
                  </a:txBody>
                  <a:tcPr marL="3509" marR="3509" marT="35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s-MX" sz="800" b="0" i="0" u="none" strike="noStrike">
                          <a:solidFill>
                            <a:srgbClr val="000000"/>
                          </a:solidFill>
                          <a:effectLst/>
                          <a:latin typeface="Arial"/>
                        </a:rPr>
                        <a:t>Incubadora de Ciudadanos</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MX" sz="800" b="0" i="0" u="none" strike="noStrike" dirty="0">
                          <a:solidFill>
                            <a:srgbClr val="000000"/>
                          </a:solidFill>
                          <a:effectLst/>
                          <a:latin typeface="Arial"/>
                        </a:rPr>
                        <a:t> </a:t>
                      </a:r>
                      <a:r>
                        <a:rPr lang="es-MX" sz="800" b="0" i="0" u="none" strike="noStrike" dirty="0" smtClean="0">
                          <a:solidFill>
                            <a:srgbClr val="000000"/>
                          </a:solidFill>
                          <a:effectLst/>
                          <a:latin typeface="Arial"/>
                        </a:rPr>
                        <a:t>$             30,000.00 </a:t>
                      </a:r>
                      <a:endParaRPr lang="es-MX" sz="800" b="0" i="0" u="none" strike="noStrike" dirty="0">
                        <a:solidFill>
                          <a:srgbClr val="000000"/>
                        </a:solidFill>
                        <a:effectLst/>
                        <a:latin typeface="Arial"/>
                      </a:endParaRP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Diseñar mecanismos efectivos de participación ciudadana.</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1.5 Gobernanza y participación ciudadana</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800" b="0" i="0" u="none" strike="noStrike">
                          <a:solidFill>
                            <a:srgbClr val="000000"/>
                          </a:solidFill>
                          <a:effectLst/>
                          <a:latin typeface="Arial"/>
                        </a:rPr>
                        <a:t>Dirección General de Desarrollo Social</a:t>
                      </a:r>
                    </a:p>
                  </a:txBody>
                  <a:tcPr marL="3509" marR="3509" marT="35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741">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Desarrollar un modelo eficaz de atención ciudadana, que permita recepción, análisis y respuesta a las demandas ciudadanas</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1.5 Gobernanza y participación ciudadana</a:t>
                      </a:r>
                    </a:p>
                  </a:txBody>
                  <a:tcPr marL="3509" marR="3509" marT="3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r>
              <a:tr h="274705">
                <a:tc>
                  <a:txBody>
                    <a:bodyPr/>
                    <a:lstStyle/>
                    <a:p>
                      <a:pPr algn="ctr" fontAlgn="ctr"/>
                      <a:endParaRPr lang="es-MX" sz="900" b="0" i="0" u="none" strike="noStrike" dirty="0">
                        <a:solidFill>
                          <a:srgbClr val="000000"/>
                        </a:solidFill>
                        <a:effectLst/>
                        <a:latin typeface="Arial"/>
                      </a:endParaRPr>
                    </a:p>
                  </a:txBody>
                  <a:tcPr marL="3509" marR="3509" marT="350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MX" sz="900" b="0" i="0" u="none" strike="noStrike">
                        <a:solidFill>
                          <a:srgbClr val="000000"/>
                        </a:solidFill>
                        <a:effectLst/>
                        <a:latin typeface="Arial"/>
                      </a:endParaRPr>
                    </a:p>
                  </a:txBody>
                  <a:tcPr marL="3509" marR="3509" marT="350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s-MX" sz="900" b="1" i="0" u="none" strike="noStrike">
                          <a:solidFill>
                            <a:srgbClr val="000000"/>
                          </a:solidFill>
                          <a:effectLst/>
                          <a:latin typeface="Arial"/>
                        </a:rPr>
                        <a:t> $ 679,722,643.25 </a:t>
                      </a:r>
                    </a:p>
                  </a:txBody>
                  <a:tcPr marL="3509" marR="3509" marT="350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MX" sz="900" b="0" i="0" u="none" strike="noStrike">
                        <a:solidFill>
                          <a:srgbClr val="000000"/>
                        </a:solidFill>
                        <a:effectLst/>
                        <a:latin typeface="Arial"/>
                      </a:endParaRPr>
                    </a:p>
                  </a:txBody>
                  <a:tcPr marL="3509" marR="3509" marT="350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MX" sz="900" b="0" i="0" u="none" strike="noStrike">
                        <a:solidFill>
                          <a:srgbClr val="000000"/>
                        </a:solidFill>
                        <a:effectLst/>
                        <a:latin typeface="Arial"/>
                      </a:endParaRPr>
                    </a:p>
                  </a:txBody>
                  <a:tcPr marL="3509" marR="3509" marT="350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MX" sz="900" b="0" i="0" u="none" strike="noStrike" dirty="0">
                        <a:solidFill>
                          <a:srgbClr val="000000"/>
                        </a:solidFill>
                        <a:effectLst/>
                        <a:latin typeface="Arial"/>
                      </a:endParaRPr>
                    </a:p>
                  </a:txBody>
                  <a:tcPr marL="3509" marR="3509" marT="3509"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4" name="3 Título"/>
          <p:cNvSpPr txBox="1">
            <a:spLocks noGrp="1"/>
          </p:cNvSpPr>
          <p:nvPr>
            <p:ph type="title"/>
          </p:nvPr>
        </p:nvSpPr>
        <p:spPr>
          <a:prstGeom prst="rect">
            <a:avLst/>
          </a:prstGeom>
          <a:noFill/>
        </p:spPr>
        <p:txBody>
          <a:bodyPr wrap="square" rtlCol="0">
            <a:spAutoFit/>
          </a:bodyPr>
          <a:lstStyle/>
          <a:p>
            <a:pPr algn="ctr"/>
            <a:r>
              <a:rPr lang="es-MX" dirty="0" smtClean="0"/>
              <a:t>EJE 1 BUEN GOBIERNO</a:t>
            </a:r>
            <a:endParaRPr lang="es-MX" dirty="0"/>
          </a:p>
        </p:txBody>
      </p:sp>
    </p:spTree>
    <p:extLst>
      <p:ext uri="{BB962C8B-B14F-4D97-AF65-F5344CB8AC3E}">
        <p14:creationId xmlns:p14="http://schemas.microsoft.com/office/powerpoint/2010/main" val="2134116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 ii.- Desarrollo urbano sustentable</a:t>
            </a:r>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353428666"/>
              </p:ext>
            </p:extLst>
          </p:nvPr>
        </p:nvGraphicFramePr>
        <p:xfrm>
          <a:off x="1043607" y="1100137"/>
          <a:ext cx="6696745" cy="5529291"/>
        </p:xfrm>
        <a:graphic>
          <a:graphicData uri="http://schemas.openxmlformats.org/drawingml/2006/table">
            <a:tbl>
              <a:tblPr/>
              <a:tblGrid>
                <a:gridCol w="432049"/>
                <a:gridCol w="1008112"/>
                <a:gridCol w="936104"/>
                <a:gridCol w="2617151"/>
                <a:gridCol w="926145"/>
                <a:gridCol w="777184"/>
              </a:tblGrid>
              <a:tr h="144849">
                <a:tc>
                  <a:txBody>
                    <a:bodyPr/>
                    <a:lstStyle/>
                    <a:p>
                      <a:pPr algn="ctr" fontAlgn="ctr"/>
                      <a:r>
                        <a:rPr lang="es-MX" sz="800" b="1" i="0" u="none" strike="noStrike" dirty="0">
                          <a:solidFill>
                            <a:srgbClr val="FFFFFF"/>
                          </a:solidFill>
                          <a:effectLst/>
                          <a:latin typeface="Arial"/>
                        </a:rPr>
                        <a:t>No.</a:t>
                      </a:r>
                    </a:p>
                  </a:txBody>
                  <a:tcPr marL="3529" marR="3529" marT="3529"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c>
                  <a:txBody>
                    <a:bodyPr/>
                    <a:lstStyle/>
                    <a:p>
                      <a:pPr algn="l" fontAlgn="ctr"/>
                      <a:r>
                        <a:rPr lang="es-MX" sz="800" b="1" i="0" u="none" strike="noStrike">
                          <a:solidFill>
                            <a:srgbClr val="FFFFFF"/>
                          </a:solidFill>
                          <a:effectLst/>
                          <a:latin typeface="Arial"/>
                        </a:rPr>
                        <a:t>Programa</a:t>
                      </a:r>
                    </a:p>
                  </a:txBody>
                  <a:tcPr marL="3529" marR="3529" marT="3529"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c>
                  <a:txBody>
                    <a:bodyPr/>
                    <a:lstStyle/>
                    <a:p>
                      <a:pPr algn="ctr" fontAlgn="ctr"/>
                      <a:r>
                        <a:rPr lang="es-MX" sz="800" b="1" i="0" u="none" strike="noStrike">
                          <a:solidFill>
                            <a:srgbClr val="FFFFFF"/>
                          </a:solidFill>
                          <a:effectLst/>
                          <a:latin typeface="Arial"/>
                        </a:rPr>
                        <a:t> Presupuesto </a:t>
                      </a:r>
                    </a:p>
                  </a:txBody>
                  <a:tcPr marL="3529" marR="3529" marT="3529"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c>
                  <a:txBody>
                    <a:bodyPr/>
                    <a:lstStyle/>
                    <a:p>
                      <a:pPr algn="l" fontAlgn="ctr"/>
                      <a:r>
                        <a:rPr lang="es-MX" sz="800" b="1" i="0" u="none" strike="noStrike" dirty="0">
                          <a:solidFill>
                            <a:srgbClr val="FFFFFF"/>
                          </a:solidFill>
                          <a:effectLst/>
                          <a:latin typeface="Arial"/>
                        </a:rPr>
                        <a:t>Línea de Acción</a:t>
                      </a:r>
                    </a:p>
                  </a:txBody>
                  <a:tcPr marL="3529" marR="3529" marT="3529"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c>
                  <a:txBody>
                    <a:bodyPr/>
                    <a:lstStyle/>
                    <a:p>
                      <a:pPr algn="l" fontAlgn="ctr"/>
                      <a:r>
                        <a:rPr lang="es-MX" sz="800" b="1" i="0" u="none" strike="noStrike">
                          <a:solidFill>
                            <a:srgbClr val="FFFFFF"/>
                          </a:solidFill>
                          <a:effectLst/>
                          <a:latin typeface="Arial"/>
                        </a:rPr>
                        <a:t>Estrategia</a:t>
                      </a:r>
                    </a:p>
                  </a:txBody>
                  <a:tcPr marL="3529" marR="3529" marT="3529"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c>
                  <a:txBody>
                    <a:bodyPr/>
                    <a:lstStyle/>
                    <a:p>
                      <a:pPr algn="ctr" fontAlgn="ctr"/>
                      <a:r>
                        <a:rPr lang="es-MX" sz="800" b="1" i="0" u="none" strike="noStrike">
                          <a:solidFill>
                            <a:srgbClr val="FFFFFF"/>
                          </a:solidFill>
                          <a:effectLst/>
                          <a:latin typeface="Arial"/>
                        </a:rPr>
                        <a:t>Unidad Administrativa</a:t>
                      </a:r>
                    </a:p>
                  </a:txBody>
                  <a:tcPr marL="3529" marR="3529" marT="3529"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r>
              <a:tr h="221800">
                <a:tc>
                  <a:txBody>
                    <a:bodyPr/>
                    <a:lstStyle/>
                    <a:p>
                      <a:pPr algn="ctr" fontAlgn="ctr"/>
                      <a:r>
                        <a:rPr lang="es-MX" sz="800" b="0" i="0" u="none" strike="noStrike">
                          <a:solidFill>
                            <a:srgbClr val="000000"/>
                          </a:solidFill>
                          <a:effectLst/>
                          <a:latin typeface="Arial"/>
                        </a:rPr>
                        <a:t>16</a:t>
                      </a:r>
                    </a:p>
                  </a:txBody>
                  <a:tcPr marL="3529" marR="3529" marT="3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Protección civil y protección de accidentes</a:t>
                      </a:r>
                    </a:p>
                  </a:txBody>
                  <a:tcPr marL="3529" marR="3529" marT="35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MX" sz="800" b="0" i="0" u="none" strike="noStrike" dirty="0">
                          <a:solidFill>
                            <a:srgbClr val="000000"/>
                          </a:solidFill>
                          <a:effectLst/>
                          <a:latin typeface="Arial"/>
                        </a:rPr>
                        <a:t> </a:t>
                      </a:r>
                      <a:r>
                        <a:rPr lang="es-MX" sz="800" b="0" i="0" u="none" strike="noStrike" dirty="0" smtClean="0">
                          <a:solidFill>
                            <a:srgbClr val="000000"/>
                          </a:solidFill>
                          <a:effectLst/>
                          <a:latin typeface="Arial"/>
                        </a:rPr>
                        <a:t>             </a:t>
                      </a:r>
                      <a:r>
                        <a:rPr lang="es-MX" sz="800" b="0" i="0" u="none" strike="noStrike" dirty="0">
                          <a:solidFill>
                            <a:srgbClr val="000000"/>
                          </a:solidFill>
                          <a:effectLst/>
                          <a:latin typeface="Arial"/>
                        </a:rPr>
                        <a:t>15,686,747.00 </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dirty="0">
                          <a:solidFill>
                            <a:srgbClr val="000000"/>
                          </a:solidFill>
                          <a:effectLst/>
                          <a:latin typeface="Arial"/>
                        </a:rPr>
                        <a:t>Elaborar el Atlas de Riesgos para el Municipio de Torreón</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2.4 Planeación y normativa del desarrollo urbano</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a:rPr>
                        <a:t>IMPLAN</a:t>
                      </a:r>
                      <a:br>
                        <a:rPr lang="es-MX" sz="800" b="0" i="0" u="none" strike="noStrike">
                          <a:solidFill>
                            <a:srgbClr val="000000"/>
                          </a:solidFill>
                          <a:effectLst/>
                          <a:latin typeface="Arial"/>
                        </a:rPr>
                      </a:br>
                      <a:r>
                        <a:rPr lang="es-MX" sz="800" b="0" i="0" u="none" strike="noStrike">
                          <a:solidFill>
                            <a:srgbClr val="000000"/>
                          </a:solidFill>
                          <a:effectLst/>
                          <a:latin typeface="Arial"/>
                        </a:rPr>
                        <a:t>Protección Civil</a:t>
                      </a:r>
                    </a:p>
                  </a:txBody>
                  <a:tcPr marL="3529" marR="3529" marT="352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274">
                <a:tc rowSpan="2">
                  <a:txBody>
                    <a:bodyPr/>
                    <a:lstStyle/>
                    <a:p>
                      <a:pPr algn="ctr" fontAlgn="ctr"/>
                      <a:r>
                        <a:rPr lang="es-MX" sz="800" b="0" i="0" u="none" strike="noStrike">
                          <a:solidFill>
                            <a:srgbClr val="000000"/>
                          </a:solidFill>
                          <a:effectLst/>
                          <a:latin typeface="Arial"/>
                        </a:rPr>
                        <a:t>17</a:t>
                      </a:r>
                    </a:p>
                  </a:txBody>
                  <a:tcPr marL="3529" marR="3529" marT="3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800" b="0" i="0" u="none" strike="noStrike">
                          <a:solidFill>
                            <a:srgbClr val="000000"/>
                          </a:solidFill>
                          <a:effectLst/>
                          <a:latin typeface="Arial"/>
                        </a:rPr>
                        <a:t>Preservación de los recursos bióticos del municipio de Torreón</a:t>
                      </a:r>
                    </a:p>
                  </a:txBody>
                  <a:tcPr marL="3529" marR="3529" marT="35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s-MX" sz="800" b="0" i="0" u="none" strike="noStrike" dirty="0" smtClean="0">
                          <a:solidFill>
                            <a:srgbClr val="000000"/>
                          </a:solidFill>
                          <a:effectLst/>
                          <a:latin typeface="Arial"/>
                        </a:rPr>
                        <a:t>   </a:t>
                      </a:r>
                      <a:r>
                        <a:rPr lang="es-MX" sz="800" b="0" i="0" u="none" strike="noStrike" dirty="0">
                          <a:solidFill>
                            <a:srgbClr val="000000"/>
                          </a:solidFill>
                          <a:effectLst/>
                          <a:latin typeface="Arial"/>
                        </a:rPr>
                        <a:t>1,000,000.00 </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Implementar un programa permanente de reforestación de áreas verdes urbanas </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2.3 Espacio público</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ctr" fontAlgn="ctr"/>
                      <a:r>
                        <a:rPr lang="es-MX" sz="800" b="0" i="0" u="none" strike="noStrike">
                          <a:solidFill>
                            <a:srgbClr val="000000"/>
                          </a:solidFill>
                          <a:effectLst/>
                          <a:latin typeface="Arial"/>
                        </a:rPr>
                        <a:t>Dirección General de Medio Ambiente</a:t>
                      </a:r>
                    </a:p>
                  </a:txBody>
                  <a:tcPr marL="3529" marR="3529" marT="352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724">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Implementar el Programa de Ordenamiento Ecológico del Municipio de Torreón</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2.4 Planeación y normativa del desarrollo urbano</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217274">
                <a:tc>
                  <a:txBody>
                    <a:bodyPr/>
                    <a:lstStyle/>
                    <a:p>
                      <a:pPr algn="ctr" fontAlgn="ctr"/>
                      <a:r>
                        <a:rPr lang="es-MX" sz="800" b="0" i="0" u="none" strike="noStrike">
                          <a:solidFill>
                            <a:srgbClr val="000000"/>
                          </a:solidFill>
                          <a:effectLst/>
                          <a:latin typeface="Arial"/>
                        </a:rPr>
                        <a:t>18</a:t>
                      </a:r>
                    </a:p>
                  </a:txBody>
                  <a:tcPr marL="3529" marR="3529" marT="3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Gestión integral de residuos</a:t>
                      </a:r>
                    </a:p>
                  </a:txBody>
                  <a:tcPr marL="3529" marR="3529" marT="35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0" i="0" u="none" strike="noStrike" dirty="0" smtClean="0">
                          <a:solidFill>
                            <a:srgbClr val="000000"/>
                          </a:solidFill>
                          <a:effectLst/>
                          <a:latin typeface="Arial"/>
                        </a:rPr>
                        <a:t>                 </a:t>
                      </a:r>
                      <a:r>
                        <a:rPr lang="es-MX" sz="800" b="0" i="0" u="none" strike="noStrike" dirty="0">
                          <a:solidFill>
                            <a:srgbClr val="000000"/>
                          </a:solidFill>
                          <a:effectLst/>
                          <a:latin typeface="Arial"/>
                        </a:rPr>
                        <a:t>1,020,000.00 </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Desarrollar un programa permanente de reciclaje de residuos sólidos</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2.5 Manejo integral de resiudos sólidos</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265254">
                <a:tc rowSpan="2">
                  <a:txBody>
                    <a:bodyPr/>
                    <a:lstStyle/>
                    <a:p>
                      <a:pPr algn="ctr" fontAlgn="ctr"/>
                      <a:r>
                        <a:rPr lang="es-MX" sz="800" b="0" i="0" u="none" strike="noStrike">
                          <a:solidFill>
                            <a:srgbClr val="000000"/>
                          </a:solidFill>
                          <a:effectLst/>
                          <a:latin typeface="Arial"/>
                        </a:rPr>
                        <a:t>19</a:t>
                      </a:r>
                    </a:p>
                  </a:txBody>
                  <a:tcPr marL="3529" marR="3529" marT="3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800" b="0" i="0" u="none" strike="noStrike">
                          <a:solidFill>
                            <a:srgbClr val="000000"/>
                          </a:solidFill>
                          <a:effectLst/>
                          <a:latin typeface="Arial"/>
                        </a:rPr>
                        <a:t>Calidad del aire</a:t>
                      </a:r>
                    </a:p>
                  </a:txBody>
                  <a:tcPr marL="3529" marR="3529" marT="35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s-MX" sz="800" b="0" i="0" u="none" strike="noStrike" dirty="0">
                          <a:solidFill>
                            <a:srgbClr val="000000"/>
                          </a:solidFill>
                          <a:effectLst/>
                          <a:latin typeface="Arial"/>
                        </a:rPr>
                        <a:t> </a:t>
                      </a:r>
                      <a:r>
                        <a:rPr lang="es-MX" sz="800" b="0" i="0" u="none" strike="noStrike" dirty="0" smtClean="0">
                          <a:solidFill>
                            <a:srgbClr val="000000"/>
                          </a:solidFill>
                          <a:effectLst/>
                          <a:latin typeface="Arial"/>
                        </a:rPr>
                        <a:t>                </a:t>
                      </a:r>
                      <a:r>
                        <a:rPr lang="es-MX" sz="800" b="0" i="0" u="none" strike="noStrike" dirty="0">
                          <a:solidFill>
                            <a:srgbClr val="000000"/>
                          </a:solidFill>
                          <a:effectLst/>
                          <a:latin typeface="Arial"/>
                        </a:rPr>
                        <a:t>1,000,000.00 </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Impulsar la instalación de una red de monitoreo de la Calidad del Aire en tiempo real.</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800" b="0" i="0" u="none" strike="noStrike">
                          <a:solidFill>
                            <a:srgbClr val="000000"/>
                          </a:solidFill>
                          <a:effectLst/>
                          <a:latin typeface="Arial"/>
                        </a:rPr>
                        <a:t>2.6 Calidad del aire</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265254">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Continuar con la implementación del Programa de Gestión, para Mejorar la Calidad del Aire.</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217274">
                <a:tc rowSpan="4">
                  <a:txBody>
                    <a:bodyPr/>
                    <a:lstStyle/>
                    <a:p>
                      <a:pPr algn="ctr" fontAlgn="ctr"/>
                      <a:r>
                        <a:rPr lang="es-MX" sz="800" b="0" i="0" u="none" strike="noStrike">
                          <a:solidFill>
                            <a:srgbClr val="000000"/>
                          </a:solidFill>
                          <a:effectLst/>
                          <a:latin typeface="Arial"/>
                        </a:rPr>
                        <a:t>20</a:t>
                      </a:r>
                    </a:p>
                  </a:txBody>
                  <a:tcPr marL="3529" marR="3529" marT="3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s-MX" sz="800" b="0" i="0" u="none" strike="noStrike">
                          <a:solidFill>
                            <a:srgbClr val="000000"/>
                          </a:solidFill>
                          <a:effectLst/>
                          <a:latin typeface="Arial"/>
                        </a:rPr>
                        <a:t>Educación y cultura ambiental</a:t>
                      </a:r>
                    </a:p>
                  </a:txBody>
                  <a:tcPr marL="3529" marR="3529" marT="35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r" fontAlgn="ctr"/>
                      <a:r>
                        <a:rPr lang="es-MX" sz="800" b="0" i="0" u="none" strike="noStrike" dirty="0" smtClean="0">
                          <a:solidFill>
                            <a:srgbClr val="000000"/>
                          </a:solidFill>
                          <a:effectLst/>
                          <a:latin typeface="Arial"/>
                        </a:rPr>
                        <a:t>                 </a:t>
                      </a:r>
                      <a:r>
                        <a:rPr lang="es-MX" sz="800" b="0" i="0" u="none" strike="noStrike" dirty="0">
                          <a:solidFill>
                            <a:srgbClr val="000000"/>
                          </a:solidFill>
                          <a:effectLst/>
                          <a:latin typeface="Arial"/>
                        </a:rPr>
                        <a:t>2,542,500.00 </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dirty="0">
                          <a:solidFill>
                            <a:srgbClr val="000000"/>
                          </a:solidFill>
                          <a:effectLst/>
                          <a:latin typeface="Arial"/>
                        </a:rPr>
                        <a:t>Desarrollar un programa permanente de reciclaje </a:t>
                      </a:r>
                      <a:r>
                        <a:rPr lang="es-MX" sz="1050" b="0" i="0" u="none" strike="noStrike" dirty="0">
                          <a:solidFill>
                            <a:srgbClr val="000000"/>
                          </a:solidFill>
                          <a:effectLst/>
                          <a:latin typeface="Arial"/>
                        </a:rPr>
                        <a:t>de</a:t>
                      </a:r>
                      <a:r>
                        <a:rPr lang="es-MX" sz="800" b="0" i="0" u="none" strike="noStrike" dirty="0">
                          <a:solidFill>
                            <a:srgbClr val="000000"/>
                          </a:solidFill>
                          <a:effectLst/>
                          <a:latin typeface="Arial"/>
                        </a:rPr>
                        <a:t> residuos sólidos</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2.5 Manejo integral de resiudos sólidos</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52598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 Impulsar campañas de concientización y educación ambiental,acerca de la separación y recolección de residuos, con estrecha colaboración con los sectores sociales, educativos y económicos</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2.5 Manejo integral de resiudos sólidos</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330437">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Continuar con la implemantación del Programa de Gestión para Mejorar la Calidad del Aire en el Municipio</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2.6 Calidad del aire</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297744">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 Impulsar campañas para la conservación y cuidado del agua en el sector industrial, comercial y doméstico</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2.7 Calidad del agua</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395618">
                <a:tc>
                  <a:txBody>
                    <a:bodyPr/>
                    <a:lstStyle/>
                    <a:p>
                      <a:pPr algn="ctr" fontAlgn="ctr"/>
                      <a:r>
                        <a:rPr lang="es-MX" sz="800" b="0" i="0" u="none" strike="noStrike">
                          <a:solidFill>
                            <a:srgbClr val="000000"/>
                          </a:solidFill>
                          <a:effectLst/>
                          <a:latin typeface="Arial"/>
                        </a:rPr>
                        <a:t>21</a:t>
                      </a:r>
                    </a:p>
                  </a:txBody>
                  <a:tcPr marL="3529" marR="3529" marT="3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Regulación y vigilancia en el cumplimiento de la normatividad ambiental</a:t>
                      </a:r>
                    </a:p>
                  </a:txBody>
                  <a:tcPr marL="3529" marR="3529" marT="35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MX" sz="800" b="0" i="0" u="none" strike="noStrike" dirty="0" smtClean="0">
                          <a:solidFill>
                            <a:srgbClr val="000000"/>
                          </a:solidFill>
                          <a:effectLst/>
                          <a:latin typeface="Arial"/>
                        </a:rPr>
                        <a:t>                     </a:t>
                      </a:r>
                      <a:r>
                        <a:rPr lang="es-MX" sz="800" b="0" i="0" u="none" strike="noStrike" dirty="0">
                          <a:solidFill>
                            <a:srgbClr val="000000"/>
                          </a:solidFill>
                          <a:effectLst/>
                          <a:latin typeface="Arial"/>
                        </a:rPr>
                        <a:t>339,252.84 </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Regular y vigilar el cumplimiento de la normatividad ambiental, a través del Reglamento Municipal de Desarrollo Sustentable.</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2.4 Planeación y normativa del desarrollo urbano</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r>
              <a:tr h="330437">
                <a:tc>
                  <a:txBody>
                    <a:bodyPr/>
                    <a:lstStyle/>
                    <a:p>
                      <a:pPr algn="ctr" fontAlgn="ctr"/>
                      <a:r>
                        <a:rPr lang="es-MX" sz="800" b="0" i="0" u="none" strike="noStrike">
                          <a:solidFill>
                            <a:srgbClr val="000000"/>
                          </a:solidFill>
                          <a:effectLst/>
                          <a:latin typeface="Arial"/>
                        </a:rPr>
                        <a:t>22</a:t>
                      </a:r>
                    </a:p>
                  </a:txBody>
                  <a:tcPr marL="3529" marR="3529" marT="3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EE7064"/>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Infraestructura vial</a:t>
                      </a:r>
                    </a:p>
                  </a:txBody>
                  <a:tcPr marL="3529" marR="3529" marT="35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MX" sz="800" b="0" i="0" u="none" strike="noStrike" dirty="0" smtClean="0">
                          <a:solidFill>
                            <a:srgbClr val="000000"/>
                          </a:solidFill>
                          <a:effectLst/>
                          <a:latin typeface="Arial"/>
                        </a:rPr>
                        <a:t>               </a:t>
                      </a:r>
                      <a:r>
                        <a:rPr lang="es-MX" sz="800" b="0" i="0" u="none" strike="noStrike" dirty="0">
                          <a:solidFill>
                            <a:srgbClr val="000000"/>
                          </a:solidFill>
                          <a:effectLst/>
                          <a:latin typeface="Arial"/>
                        </a:rPr>
                        <a:t>83,060,325.93 </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Garantizar la cobertura y calidad de la red de infraestructura vial, con un programa permanente de recarpeteo y bacheo. </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2.9 Infraestructura vial</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a:rPr>
                        <a:t>Dirección General de Obras Públicas</a:t>
                      </a:r>
                    </a:p>
                  </a:txBody>
                  <a:tcPr marL="3529" marR="3529" marT="352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484">
                <a:tc rowSpan="2">
                  <a:txBody>
                    <a:bodyPr/>
                    <a:lstStyle/>
                    <a:p>
                      <a:pPr algn="ctr" fontAlgn="ctr"/>
                      <a:r>
                        <a:rPr lang="es-MX" sz="800" b="0" i="0" u="none" strike="noStrike">
                          <a:solidFill>
                            <a:srgbClr val="000000"/>
                          </a:solidFill>
                          <a:effectLst/>
                          <a:latin typeface="Arial"/>
                        </a:rPr>
                        <a:t>23</a:t>
                      </a:r>
                    </a:p>
                  </a:txBody>
                  <a:tcPr marL="3529" marR="3529" marT="3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s-MX" sz="800" b="0" i="0" u="none" strike="noStrike">
                          <a:solidFill>
                            <a:srgbClr val="000000"/>
                          </a:solidFill>
                          <a:effectLst/>
                          <a:latin typeface="Arial"/>
                        </a:rPr>
                        <a:t>Manejo integral de agua</a:t>
                      </a:r>
                    </a:p>
                  </a:txBody>
                  <a:tcPr marL="3529" marR="3529" marT="35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MX" sz="800" b="0" i="0" u="none" strike="noStrike" dirty="0" smtClean="0">
                          <a:solidFill>
                            <a:srgbClr val="000000"/>
                          </a:solidFill>
                          <a:effectLst/>
                          <a:latin typeface="Arial"/>
                        </a:rPr>
                        <a:t>               </a:t>
                      </a:r>
                      <a:r>
                        <a:rPr lang="es-MX" sz="800" b="0" i="0" u="none" strike="noStrike" dirty="0">
                          <a:solidFill>
                            <a:srgbClr val="000000"/>
                          </a:solidFill>
                          <a:effectLst/>
                          <a:latin typeface="Arial"/>
                        </a:rPr>
                        <a:t>41,530,162.96 </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Realizar un diagnóstico integral acerca de la planta tratadora de agua existente en el municipio, para verificar su eficiencia y productividad. </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800" b="0" i="0" u="none" strike="noStrike">
                          <a:solidFill>
                            <a:srgbClr val="000000"/>
                          </a:solidFill>
                          <a:effectLst/>
                          <a:latin typeface="Arial"/>
                        </a:rPr>
                        <a:t>2.7 Manejo integral del agua</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MX" sz="800" b="0" i="0" u="none" strike="noStrike">
                          <a:solidFill>
                            <a:srgbClr val="000000"/>
                          </a:solidFill>
                          <a:effectLst/>
                          <a:latin typeface="Arial"/>
                        </a:rPr>
                        <a:t>Dirección General de Obras Públicas</a:t>
                      </a:r>
                      <a:br>
                        <a:rPr lang="es-MX" sz="800" b="0" i="0" u="none" strike="noStrike">
                          <a:solidFill>
                            <a:srgbClr val="000000"/>
                          </a:solidFill>
                          <a:effectLst/>
                          <a:latin typeface="Arial"/>
                        </a:rPr>
                      </a:br>
                      <a:r>
                        <a:rPr lang="es-MX" sz="800" b="0" i="0" u="none" strike="noStrike">
                          <a:solidFill>
                            <a:srgbClr val="000000"/>
                          </a:solidFill>
                          <a:effectLst/>
                          <a:latin typeface="Arial"/>
                        </a:rPr>
                        <a:t>SIMAS</a:t>
                      </a:r>
                    </a:p>
                  </a:txBody>
                  <a:tcPr marL="3529" marR="3529" marT="352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165">
                <a:tc vMerge="1">
                  <a:txBody>
                    <a:bodyPr/>
                    <a:lstStyle/>
                    <a:p>
                      <a:endParaRPr lang="es-MX"/>
                    </a:p>
                  </a:txBody>
                  <a:tcPr/>
                </a:tc>
                <a:tc vMerge="1">
                  <a:txBody>
                    <a:bodyPr/>
                    <a:lstStyle/>
                    <a:p>
                      <a:endParaRPr lang="es-MX"/>
                    </a:p>
                  </a:txBody>
                  <a:tcPr/>
                </a:tc>
                <a:tc>
                  <a:txBody>
                    <a:bodyPr/>
                    <a:lstStyle/>
                    <a:p>
                      <a:pPr algn="r" fontAlgn="ctr"/>
                      <a:r>
                        <a:rPr lang="es-MX" sz="800" b="0" i="0" u="none" strike="noStrike" dirty="0">
                          <a:solidFill>
                            <a:srgbClr val="000000"/>
                          </a:solidFill>
                          <a:effectLst/>
                          <a:latin typeface="Arial"/>
                        </a:rPr>
                        <a:t> SIMAS </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dirty="0">
                          <a:solidFill>
                            <a:srgbClr val="000000"/>
                          </a:solidFill>
                          <a:effectLst/>
                          <a:latin typeface="Arial"/>
                        </a:rPr>
                        <a:t>Revisar y analizar la situación actual del Sistema Municipal de Aguas y Saneamiento, para identificar principales problemáticas y áreas de oportunidad, poniendo en marcha un plan interno de mejora integral de la institución. </a:t>
                      </a:r>
                    </a:p>
                  </a:txBody>
                  <a:tcPr marL="3529" marR="3529" marT="3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bl>
          </a:graphicData>
        </a:graphic>
      </p:graphicFrame>
    </p:spTree>
    <p:extLst>
      <p:ext uri="{BB962C8B-B14F-4D97-AF65-F5344CB8AC3E}">
        <p14:creationId xmlns:p14="http://schemas.microsoft.com/office/powerpoint/2010/main" val="3494162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827584" y="188640"/>
            <a:ext cx="7520940" cy="548640"/>
          </a:xfrm>
        </p:spPr>
        <p:txBody>
          <a:bodyPr/>
          <a:lstStyle/>
          <a:p>
            <a:r>
              <a:rPr lang="es-MX" dirty="0" smtClean="0"/>
              <a:t>EJE ii.- Desarrollo urbano sustentable</a:t>
            </a:r>
            <a:endParaRPr lang="es-MX" dirty="0"/>
          </a:p>
        </p:txBody>
      </p:sp>
      <p:graphicFrame>
        <p:nvGraphicFramePr>
          <p:cNvPr id="5" name="4 Tabla"/>
          <p:cNvGraphicFramePr>
            <a:graphicFrameLocks noGrp="1"/>
          </p:cNvGraphicFramePr>
          <p:nvPr>
            <p:extLst>
              <p:ext uri="{D42A27DB-BD31-4B8C-83A1-F6EECF244321}">
                <p14:modId xmlns:p14="http://schemas.microsoft.com/office/powerpoint/2010/main" val="1643599068"/>
              </p:ext>
            </p:extLst>
          </p:nvPr>
        </p:nvGraphicFramePr>
        <p:xfrm>
          <a:off x="827584" y="764704"/>
          <a:ext cx="7560840" cy="5819718"/>
        </p:xfrm>
        <a:graphic>
          <a:graphicData uri="http://schemas.openxmlformats.org/drawingml/2006/table">
            <a:tbl>
              <a:tblPr/>
              <a:tblGrid>
                <a:gridCol w="175833"/>
                <a:gridCol w="664261"/>
                <a:gridCol w="840093"/>
                <a:gridCol w="3825707"/>
                <a:gridCol w="1117327"/>
                <a:gridCol w="937619"/>
              </a:tblGrid>
              <a:tr h="88009">
                <a:tc>
                  <a:txBody>
                    <a:bodyPr/>
                    <a:lstStyle/>
                    <a:p>
                      <a:pPr algn="ctr" fontAlgn="ctr"/>
                      <a:r>
                        <a:rPr lang="es-MX" sz="700" b="1" i="0" u="none" strike="noStrike" dirty="0">
                          <a:solidFill>
                            <a:srgbClr val="FFFFFF"/>
                          </a:solidFill>
                          <a:effectLst/>
                          <a:latin typeface="Arial"/>
                        </a:rPr>
                        <a:t>No.</a:t>
                      </a:r>
                    </a:p>
                  </a:txBody>
                  <a:tcPr marL="2084" marR="2084" marT="2084"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c>
                  <a:txBody>
                    <a:bodyPr/>
                    <a:lstStyle/>
                    <a:p>
                      <a:pPr algn="l" fontAlgn="ctr"/>
                      <a:r>
                        <a:rPr lang="es-MX" sz="700" b="1" i="0" u="none" strike="noStrike">
                          <a:solidFill>
                            <a:srgbClr val="FFFFFF"/>
                          </a:solidFill>
                          <a:effectLst/>
                          <a:latin typeface="Arial"/>
                        </a:rPr>
                        <a:t>Programa</a:t>
                      </a:r>
                    </a:p>
                  </a:txBody>
                  <a:tcPr marL="2084" marR="2084" marT="2084"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c>
                  <a:txBody>
                    <a:bodyPr/>
                    <a:lstStyle/>
                    <a:p>
                      <a:pPr algn="ctr" fontAlgn="ctr"/>
                      <a:r>
                        <a:rPr lang="es-MX" sz="700" b="1" i="0" u="none" strike="noStrike" dirty="0">
                          <a:solidFill>
                            <a:srgbClr val="FFFFFF"/>
                          </a:solidFill>
                          <a:effectLst/>
                          <a:latin typeface="Arial"/>
                        </a:rPr>
                        <a:t> Presupuesto </a:t>
                      </a:r>
                    </a:p>
                  </a:txBody>
                  <a:tcPr marL="2084" marR="2084" marT="2084"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c>
                  <a:txBody>
                    <a:bodyPr/>
                    <a:lstStyle/>
                    <a:p>
                      <a:pPr algn="l" fontAlgn="ctr"/>
                      <a:r>
                        <a:rPr lang="es-MX" sz="800" b="1" i="0" u="none" strike="noStrike">
                          <a:solidFill>
                            <a:srgbClr val="FFFFFF"/>
                          </a:solidFill>
                          <a:effectLst/>
                          <a:latin typeface="Arial"/>
                        </a:rPr>
                        <a:t>Línea de Acción</a:t>
                      </a:r>
                    </a:p>
                  </a:txBody>
                  <a:tcPr marL="2084" marR="2084" marT="2084"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c>
                  <a:txBody>
                    <a:bodyPr/>
                    <a:lstStyle/>
                    <a:p>
                      <a:pPr algn="l" fontAlgn="ctr"/>
                      <a:r>
                        <a:rPr lang="es-MX" sz="700" b="1" i="0" u="none" strike="noStrike">
                          <a:solidFill>
                            <a:srgbClr val="FFFFFF"/>
                          </a:solidFill>
                          <a:effectLst/>
                          <a:latin typeface="Arial"/>
                        </a:rPr>
                        <a:t>Estrategia</a:t>
                      </a:r>
                    </a:p>
                  </a:txBody>
                  <a:tcPr marL="2084" marR="2084" marT="2084"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c>
                  <a:txBody>
                    <a:bodyPr/>
                    <a:lstStyle/>
                    <a:p>
                      <a:pPr algn="ctr" fontAlgn="ctr"/>
                      <a:r>
                        <a:rPr lang="es-MX" sz="700" b="1" i="0" u="none" strike="noStrike">
                          <a:solidFill>
                            <a:srgbClr val="FFFFFF"/>
                          </a:solidFill>
                          <a:effectLst/>
                          <a:latin typeface="Arial"/>
                        </a:rPr>
                        <a:t>Unidad Administrativa</a:t>
                      </a:r>
                    </a:p>
                  </a:txBody>
                  <a:tcPr marL="2084" marR="2084" marT="2084"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r>
              <a:tr h="314724">
                <a:tc rowSpan="3">
                  <a:txBody>
                    <a:bodyPr/>
                    <a:lstStyle/>
                    <a:p>
                      <a:pPr algn="ctr" fontAlgn="ctr"/>
                      <a:r>
                        <a:rPr lang="es-MX" sz="700" b="0" i="0" u="none" strike="noStrike">
                          <a:solidFill>
                            <a:srgbClr val="000000"/>
                          </a:solidFill>
                          <a:effectLst/>
                          <a:latin typeface="Arial"/>
                        </a:rPr>
                        <a:t>24</a:t>
                      </a:r>
                    </a:p>
                  </a:txBody>
                  <a:tcPr marL="2084" marR="2084" marT="2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es-MX" sz="700" b="0" i="0" u="none" strike="noStrike">
                          <a:solidFill>
                            <a:srgbClr val="000000"/>
                          </a:solidFill>
                          <a:effectLst/>
                          <a:latin typeface="Arial"/>
                        </a:rPr>
                        <a:t>Desarrollo y crecimiento urbano, ordenado y sustentable</a:t>
                      </a:r>
                    </a:p>
                  </a:txBody>
                  <a:tcPr marL="2084" marR="2084" marT="20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MX" sz="700" b="0" i="0" u="none" strike="noStrike" dirty="0">
                          <a:solidFill>
                            <a:srgbClr val="000000"/>
                          </a:solidFill>
                          <a:effectLst/>
                          <a:latin typeface="Arial"/>
                        </a:rPr>
                        <a:t> </a:t>
                      </a:r>
                      <a:r>
                        <a:rPr lang="es-MX" sz="700" b="0" i="0" u="none" strike="noStrike" dirty="0" smtClean="0">
                          <a:solidFill>
                            <a:srgbClr val="000000"/>
                          </a:solidFill>
                          <a:effectLst/>
                          <a:latin typeface="Arial"/>
                        </a:rPr>
                        <a:t>                 </a:t>
                      </a:r>
                      <a:r>
                        <a:rPr lang="es-MX" sz="700" b="0" i="0" u="none" strike="noStrike" dirty="0">
                          <a:solidFill>
                            <a:srgbClr val="000000"/>
                          </a:solidFill>
                          <a:effectLst/>
                          <a:latin typeface="Arial"/>
                        </a:rPr>
                        <a:t>3,124,956.60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Garantizar el mantenimiento de calidad de todos los parques y plazas del municipio, a través de un programa permanente de mejora en su infraestructura, arborización, riego y seguridad.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2.3 Espacio público</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MX" sz="700" b="0" i="0" u="none" strike="noStrike">
                          <a:solidFill>
                            <a:srgbClr val="000000"/>
                          </a:solidFill>
                          <a:effectLst/>
                          <a:latin typeface="Arial"/>
                        </a:rPr>
                        <a:t>Dirección General de Ordenamiento Territorial y Urbanismo</a:t>
                      </a:r>
                    </a:p>
                  </a:txBody>
                  <a:tcPr marL="2084" marR="2084" marT="20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686">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Garantizar la certidumbre patrimonial a través de un programa de gestión de los asentamientos irregulares.</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700" b="0" i="0" u="none" strike="noStrike">
                          <a:solidFill>
                            <a:srgbClr val="000000"/>
                          </a:solidFill>
                          <a:effectLst/>
                          <a:latin typeface="Arial"/>
                        </a:rPr>
                        <a:t>2.1 Crecimiento urbano ordenado y sustentable</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r>
              <a:tr h="23671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Dirigir la gestión del Ordenamiento Territorial y el Desarrollo Urbano del Municipio de Torreón, a través de la estricta aplicación planes, programas y reglamentos</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158696">
                <a:tc rowSpan="5">
                  <a:txBody>
                    <a:bodyPr/>
                    <a:lstStyle/>
                    <a:p>
                      <a:pPr algn="ctr" fontAlgn="ctr"/>
                      <a:r>
                        <a:rPr lang="es-MX" sz="700" b="0" i="0" u="none" strike="noStrike">
                          <a:solidFill>
                            <a:srgbClr val="000000"/>
                          </a:solidFill>
                          <a:effectLst/>
                          <a:latin typeface="Arial"/>
                        </a:rPr>
                        <a:t>25</a:t>
                      </a:r>
                    </a:p>
                  </a:txBody>
                  <a:tcPr marL="2084" marR="2084" marT="2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EE7064"/>
                      </a:solidFill>
                      <a:prstDash val="solid"/>
                      <a:round/>
                      <a:headEnd type="none" w="med" len="med"/>
                      <a:tailEnd type="none" w="med" len="med"/>
                    </a:lnB>
                  </a:tcPr>
                </a:tc>
                <a:tc rowSpan="5">
                  <a:txBody>
                    <a:bodyPr/>
                    <a:lstStyle/>
                    <a:p>
                      <a:pPr algn="ctr" fontAlgn="ctr"/>
                      <a:r>
                        <a:rPr lang="es-MX" sz="700" b="0" i="0" u="none" strike="noStrike">
                          <a:solidFill>
                            <a:srgbClr val="000000"/>
                          </a:solidFill>
                          <a:effectLst/>
                          <a:latin typeface="Arial"/>
                        </a:rPr>
                        <a:t>Mejor imagen de la comunidad</a:t>
                      </a:r>
                    </a:p>
                  </a:txBody>
                  <a:tcPr marL="2084" marR="2084" marT="20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s-MX" sz="700" b="0" i="0" u="none" strike="noStrike" dirty="0">
                          <a:solidFill>
                            <a:srgbClr val="000000"/>
                          </a:solidFill>
                          <a:effectLst/>
                          <a:latin typeface="Arial"/>
                        </a:rPr>
                        <a:t> </a:t>
                      </a:r>
                      <a:r>
                        <a:rPr lang="es-MX" sz="700" b="0" i="0" u="none" strike="noStrike" dirty="0" smtClean="0">
                          <a:solidFill>
                            <a:srgbClr val="000000"/>
                          </a:solidFill>
                          <a:effectLst/>
                          <a:latin typeface="Arial"/>
                        </a:rPr>
                        <a:t>             </a:t>
                      </a:r>
                      <a:r>
                        <a:rPr lang="es-MX" sz="700" b="0" i="0" u="none" strike="noStrike" dirty="0">
                          <a:solidFill>
                            <a:srgbClr val="000000"/>
                          </a:solidFill>
                          <a:effectLst/>
                          <a:latin typeface="Arial"/>
                        </a:rPr>
                        <a:t>241,500,000.00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Implementar un programa antigrafitti en la infraestructura y equipamiento urbano.</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2.2 Infraestructura y servicios públicos</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MX" sz="700" b="0" i="0" u="none" strike="noStrike">
                          <a:solidFill>
                            <a:srgbClr val="000000"/>
                          </a:solidFill>
                          <a:effectLst/>
                          <a:latin typeface="Arial"/>
                        </a:rPr>
                        <a:t>Dirección General de Servicios Públicos Municipales</a:t>
                      </a:r>
                    </a:p>
                  </a:txBody>
                  <a:tcPr marL="2084" marR="2084" marT="20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724">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Garantizar el mantenimiento de calidad de todos los parques y plazas del municipio, a través de un programa permanente de mejora en su infraestructura, arborización, riego y seguridad.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2.3 Espacio público</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23671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Lograr un eficaz mantenimiento en la infraestructura de puentes peatonales no concesionados a terceros, asegurando su accesibilidad y seguridad.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2.2 Infraestructura y servicios públicos</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23671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Implementar brigadas permanentes de limpieza y recolección de residuos sólidos, en espacios públicos como plazas, parques y vialidades.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2.5 Manejo integral de resiudos sólidos</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158696">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Garantizar el cabal cumplimiento de la concesionaria de alumbrado público.</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2.2 Infraestructura y servicios públicos</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s-MX" sz="700" b="0" i="0" u="none" strike="noStrike">
                          <a:solidFill>
                            <a:srgbClr val="000000"/>
                          </a:solidFill>
                          <a:effectLst/>
                          <a:latin typeface="Arial"/>
                        </a:rPr>
                        <a:t> </a:t>
                      </a:r>
                    </a:p>
                  </a:txBody>
                  <a:tcPr marL="2084" marR="2084" marT="20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686">
                <a:tc rowSpan="2">
                  <a:txBody>
                    <a:bodyPr/>
                    <a:lstStyle/>
                    <a:p>
                      <a:pPr algn="ctr" fontAlgn="ctr"/>
                      <a:r>
                        <a:rPr lang="es-MX" sz="700" b="0" i="0" u="none" strike="noStrike">
                          <a:solidFill>
                            <a:srgbClr val="000000"/>
                          </a:solidFill>
                          <a:effectLst/>
                          <a:latin typeface="Arial"/>
                        </a:rPr>
                        <a:t>26</a:t>
                      </a:r>
                    </a:p>
                  </a:txBody>
                  <a:tcPr marL="2084" marR="2084" marT="2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700" b="0" i="0" u="none" strike="noStrike">
                          <a:solidFill>
                            <a:srgbClr val="000000"/>
                          </a:solidFill>
                          <a:effectLst/>
                          <a:latin typeface="Arial"/>
                        </a:rPr>
                        <a:t>Mejor imagen de la comunidad</a:t>
                      </a:r>
                    </a:p>
                  </a:txBody>
                  <a:tcPr marL="2084" marR="2084" marT="20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Garantizar la cobertura total, optimizar el funcionamiento de la infraestructura de alumbrado público.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2.2 Infraestructura y servicios públicos</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158696">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dirty="0">
                          <a:solidFill>
                            <a:srgbClr val="000000"/>
                          </a:solidFill>
                          <a:effectLst/>
                          <a:latin typeface="Arial"/>
                        </a:rPr>
                        <a:t>Garantizar el cabal cumplimiento de la concesionaria de alumbrado público.</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2.2 Infraestructura y servicios públicos</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236710">
                <a:tc rowSpan="2">
                  <a:txBody>
                    <a:bodyPr/>
                    <a:lstStyle/>
                    <a:p>
                      <a:pPr algn="ctr" fontAlgn="ctr"/>
                      <a:r>
                        <a:rPr lang="es-MX" sz="700" b="0" i="0" u="none" strike="noStrike">
                          <a:solidFill>
                            <a:srgbClr val="000000"/>
                          </a:solidFill>
                          <a:effectLst/>
                          <a:latin typeface="Arial"/>
                        </a:rPr>
                        <a:t>27</a:t>
                      </a:r>
                    </a:p>
                  </a:txBody>
                  <a:tcPr marL="2084" marR="2084" marT="2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700" b="0" i="0" u="none" strike="noStrike">
                          <a:solidFill>
                            <a:srgbClr val="000000"/>
                          </a:solidFill>
                          <a:effectLst/>
                          <a:latin typeface="Arial"/>
                        </a:rPr>
                        <a:t>Limpieza urbana</a:t>
                      </a:r>
                    </a:p>
                  </a:txBody>
                  <a:tcPr marL="2084" marR="2084" marT="20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700" b="0" i="0" u="none" strike="noStrike" dirty="0">
                          <a:solidFill>
                            <a:srgbClr val="000000"/>
                          </a:solidFill>
                          <a:effectLst/>
                          <a:latin typeface="Arial"/>
                        </a:rPr>
                        <a:t> </a:t>
                      </a:r>
                      <a:r>
                        <a:rPr lang="es-MX" sz="700" b="0" i="0" u="none" strike="noStrike" dirty="0" smtClean="0">
                          <a:solidFill>
                            <a:srgbClr val="000000"/>
                          </a:solidFill>
                          <a:effectLst/>
                          <a:latin typeface="Arial"/>
                        </a:rPr>
                        <a:t>            </a:t>
                      </a:r>
                      <a:r>
                        <a:rPr lang="es-MX" sz="700" b="0" i="0" u="none" strike="noStrike" dirty="0">
                          <a:solidFill>
                            <a:srgbClr val="000000"/>
                          </a:solidFill>
                          <a:effectLst/>
                          <a:latin typeface="Arial"/>
                        </a:rPr>
                        <a:t>165,000,000.00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Implementar brigadas permanentes de limpieza y recolección de residuos sólidos, en espacios públicos como plazas, parques y vialidades.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2.5 Manejo integral de resiudos sólidos</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158696">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Garantizar el cabal cumplimiento de la concesionaria de recolección de residuos sólidos (PASA).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2.5 Manejo integral de resiudos sólidos</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236710">
                <a:tc rowSpan="2">
                  <a:txBody>
                    <a:bodyPr/>
                    <a:lstStyle/>
                    <a:p>
                      <a:pPr algn="ctr" fontAlgn="ctr"/>
                      <a:r>
                        <a:rPr lang="es-MX" sz="700" b="0" i="0" u="none" strike="noStrike">
                          <a:solidFill>
                            <a:srgbClr val="000000"/>
                          </a:solidFill>
                          <a:effectLst/>
                          <a:latin typeface="Arial"/>
                        </a:rPr>
                        <a:t>28</a:t>
                      </a:r>
                    </a:p>
                  </a:txBody>
                  <a:tcPr marL="2084" marR="2084" marT="2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s-MX" sz="700" b="0" i="0" u="none" strike="noStrike">
                          <a:solidFill>
                            <a:srgbClr val="000000"/>
                          </a:solidFill>
                          <a:effectLst/>
                          <a:latin typeface="Arial"/>
                        </a:rPr>
                        <a:t>Sanidad y prevención de riesgos</a:t>
                      </a:r>
                    </a:p>
                  </a:txBody>
                  <a:tcPr marL="2084" marR="2084" marT="20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MX" sz="700" b="0" i="0" u="none" strike="noStrike" dirty="0">
                          <a:solidFill>
                            <a:srgbClr val="000000"/>
                          </a:solidFill>
                          <a:effectLst/>
                          <a:latin typeface="Arial"/>
                        </a:rPr>
                        <a:t> </a:t>
                      </a:r>
                      <a:r>
                        <a:rPr lang="es-MX" sz="700" b="0" i="0" u="none" strike="noStrike" dirty="0" smtClean="0">
                          <a:solidFill>
                            <a:srgbClr val="000000"/>
                          </a:solidFill>
                          <a:effectLst/>
                          <a:latin typeface="Arial"/>
                        </a:rPr>
                        <a:t>               </a:t>
                      </a:r>
                      <a:r>
                        <a:rPr lang="es-MX" sz="700" b="0" i="0" u="none" strike="noStrike" dirty="0">
                          <a:solidFill>
                            <a:srgbClr val="000000"/>
                          </a:solidFill>
                          <a:effectLst/>
                          <a:latin typeface="Arial"/>
                        </a:rPr>
                        <a:t>15,720,135.00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Mejorar las condiciones de calidad e higiene del Rastro Municipal, garantizando el cumplimiento de Normas Oficiales Mexicanas y Certificación TIF.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2.2 Infraestructura y servicios públicos</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17335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Garantizar las condiciones de salubridad, higiene, imagen y seguridad de los panteones municipales.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2.2 Infraestructura y servicios públicos</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r>
              <a:tr h="236710">
                <a:tc rowSpan="5">
                  <a:txBody>
                    <a:bodyPr/>
                    <a:lstStyle/>
                    <a:p>
                      <a:pPr algn="ctr" fontAlgn="ctr"/>
                      <a:r>
                        <a:rPr lang="es-MX" sz="700" b="0" i="0" u="none" strike="noStrike">
                          <a:solidFill>
                            <a:srgbClr val="000000"/>
                          </a:solidFill>
                          <a:effectLst/>
                          <a:latin typeface="Arial"/>
                        </a:rPr>
                        <a:t>29</a:t>
                      </a:r>
                    </a:p>
                  </a:txBody>
                  <a:tcPr marL="2084" marR="2084" marT="2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ctr"/>
                      <a:r>
                        <a:rPr lang="es-MX" sz="700" b="0" i="0" u="none" strike="noStrike">
                          <a:solidFill>
                            <a:srgbClr val="000000"/>
                          </a:solidFill>
                          <a:effectLst/>
                          <a:latin typeface="Arial"/>
                        </a:rPr>
                        <a:t>Gestión integral para una movilidad urbana sustentable</a:t>
                      </a:r>
                    </a:p>
                  </a:txBody>
                  <a:tcPr marL="2084" marR="2084" marT="20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s-MX" sz="700" b="0" i="0" u="none" strike="noStrike" dirty="0">
                          <a:solidFill>
                            <a:srgbClr val="000000"/>
                          </a:solidFill>
                          <a:effectLst/>
                          <a:latin typeface="Arial"/>
                        </a:rPr>
                        <a:t> </a:t>
                      </a:r>
                      <a:r>
                        <a:rPr lang="es-MX" sz="700" b="0" i="0" u="none" strike="noStrike" dirty="0" smtClean="0">
                          <a:solidFill>
                            <a:srgbClr val="000000"/>
                          </a:solidFill>
                          <a:effectLst/>
                          <a:latin typeface="Arial"/>
                        </a:rPr>
                        <a:t>              </a:t>
                      </a:r>
                      <a:r>
                        <a:rPr lang="es-MX" sz="700" b="0" i="0" u="none" strike="noStrike" dirty="0">
                          <a:solidFill>
                            <a:srgbClr val="000000"/>
                          </a:solidFill>
                          <a:effectLst/>
                          <a:latin typeface="Arial"/>
                        </a:rPr>
                        <a:t>12,716,867.46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Capacitar y profesionalizar el personal operativo a cargo del transporte público, para lograr el otorgamiento de un servicio eficiente, respetuoso y de calidad.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s-MX" sz="700" b="0" i="0" u="none" strike="noStrike">
                          <a:solidFill>
                            <a:srgbClr val="000000"/>
                          </a:solidFill>
                          <a:effectLst/>
                          <a:latin typeface="Arial"/>
                        </a:rPr>
                        <a:t>2.8 Transporte público</a:t>
                      </a:r>
                    </a:p>
                  </a:txBody>
                  <a:tcPr marL="2084" marR="2084" marT="20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es-MX" sz="700" b="0" i="0" u="none" strike="noStrike">
                          <a:solidFill>
                            <a:srgbClr val="000000"/>
                          </a:solidFill>
                          <a:effectLst/>
                          <a:latin typeface="Arial"/>
                        </a:rPr>
                        <a:t>Dirección General de Vialidad y Movilidad Urbana</a:t>
                      </a:r>
                    </a:p>
                  </a:txBody>
                  <a:tcPr marL="2084" marR="2084" marT="2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696">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Profesionalizar e institucionalizar el sistema integral de transporte público del Municipio.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23671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Llevar a cabo un registro actualizado y real, de las rutas y concesionarios de transporte público, que presetan servicio a la población del Municipio.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23671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Vigilar, a través de la inspección y la verificación del servicio de los concesionarios de transporte público para asegurar la calidad de sus servicios.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23671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Impulsar una campaña permanente de educación y promoción de los modos activos de movilidad (peatonal y ciclista).</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2.10 Movilidad activa / no motorizada</a:t>
                      </a:r>
                    </a:p>
                  </a:txBody>
                  <a:tcPr marL="2084" marR="2084" marT="20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236710">
                <a:tc>
                  <a:txBody>
                    <a:bodyPr/>
                    <a:lstStyle/>
                    <a:p>
                      <a:pPr algn="ctr" fontAlgn="ctr"/>
                      <a:r>
                        <a:rPr lang="es-MX" sz="700" b="0" i="0" u="none" strike="noStrike">
                          <a:solidFill>
                            <a:srgbClr val="000000"/>
                          </a:solidFill>
                          <a:effectLst/>
                          <a:latin typeface="Arial"/>
                        </a:rPr>
                        <a:t>30</a:t>
                      </a:r>
                    </a:p>
                  </a:txBody>
                  <a:tcPr marL="2084" marR="2084" marT="2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EE7064"/>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Paseo Colón</a:t>
                      </a:r>
                    </a:p>
                  </a:txBody>
                  <a:tcPr marL="2084" marR="2084" marT="20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700" b="0" i="0" u="none" strike="noStrike" dirty="0">
                          <a:solidFill>
                            <a:srgbClr val="000000"/>
                          </a:solidFill>
                          <a:effectLst/>
                          <a:latin typeface="Arial"/>
                        </a:rPr>
                        <a:t> </a:t>
                      </a:r>
                      <a:r>
                        <a:rPr lang="es-MX" sz="700" b="0" i="0" u="none" strike="noStrike" dirty="0" smtClean="0">
                          <a:solidFill>
                            <a:srgbClr val="000000"/>
                          </a:solidFill>
                          <a:effectLst/>
                          <a:latin typeface="Arial"/>
                        </a:rPr>
                        <a:t>                  </a:t>
                      </a:r>
                      <a:r>
                        <a:rPr lang="es-MX" sz="700" b="0" i="0" u="none" strike="noStrike" dirty="0">
                          <a:solidFill>
                            <a:srgbClr val="000000"/>
                          </a:solidFill>
                          <a:effectLst/>
                          <a:latin typeface="Arial"/>
                        </a:rPr>
                        <a:t>313,456.26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Impulsar y gestionar el programa de vía recreativa “Paseo Colón”, a través de actividades de recreación, deporte y cultura.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2.3 Espacio público</a:t>
                      </a:r>
                    </a:p>
                  </a:txBody>
                  <a:tcPr marL="2084" marR="2084" marT="20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r>
              <a:tr h="250694">
                <a:tc rowSpan="3">
                  <a:txBody>
                    <a:bodyPr/>
                    <a:lstStyle/>
                    <a:p>
                      <a:pPr algn="ctr" fontAlgn="ctr"/>
                      <a:r>
                        <a:rPr lang="es-MX" sz="700" b="0" i="0" u="none" strike="noStrike">
                          <a:solidFill>
                            <a:srgbClr val="000000"/>
                          </a:solidFill>
                          <a:effectLst/>
                          <a:latin typeface="Arial"/>
                        </a:rPr>
                        <a:t>31</a:t>
                      </a:r>
                    </a:p>
                  </a:txBody>
                  <a:tcPr marL="2084" marR="2084" marT="2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es-MX" sz="700" b="0" i="0" u="none" strike="noStrike">
                          <a:solidFill>
                            <a:srgbClr val="000000"/>
                          </a:solidFill>
                          <a:effectLst/>
                          <a:latin typeface="Arial"/>
                        </a:rPr>
                        <a:t>Seguridad y cultura vial</a:t>
                      </a:r>
                    </a:p>
                  </a:txBody>
                  <a:tcPr marL="2084" marR="2084" marT="20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MX" sz="700" b="0" i="0" u="none" strike="noStrike" dirty="0">
                          <a:solidFill>
                            <a:srgbClr val="000000"/>
                          </a:solidFill>
                          <a:effectLst/>
                          <a:latin typeface="Arial"/>
                        </a:rPr>
                        <a:t> </a:t>
                      </a:r>
                      <a:r>
                        <a:rPr lang="es-MX" sz="700" b="0" i="0" u="none" strike="noStrike" dirty="0" smtClean="0">
                          <a:solidFill>
                            <a:srgbClr val="000000"/>
                          </a:solidFill>
                          <a:effectLst/>
                          <a:latin typeface="Arial"/>
                        </a:rPr>
                        <a:t>                </a:t>
                      </a:r>
                      <a:r>
                        <a:rPr lang="es-MX" sz="700" b="0" i="0" u="none" strike="noStrike" dirty="0">
                          <a:solidFill>
                            <a:srgbClr val="000000"/>
                          </a:solidFill>
                          <a:effectLst/>
                          <a:latin typeface="Arial"/>
                        </a:rPr>
                        <a:t>2,283,153.09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a:rPr>
                        <a:t>Implementar campañas permanentes de educación vial con enfoque integral de la movilidad en el Ayuntamiento, escuelas, empresas y espacios públicos. </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es-MX" sz="700" b="0" i="0" u="none" strike="noStrike">
                          <a:solidFill>
                            <a:srgbClr val="000000"/>
                          </a:solidFill>
                          <a:effectLst/>
                          <a:latin typeface="Arial"/>
                        </a:rPr>
                        <a:t>2.11 Cultura, educación y normativa vial</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MX" sz="700" b="0" i="0" u="none" strike="noStrike">
                          <a:solidFill>
                            <a:srgbClr val="000000"/>
                          </a:solidFill>
                          <a:effectLst/>
                          <a:latin typeface="Arial"/>
                        </a:rPr>
                        <a:t>Dirección General de Vialidad y Movilidad Urbana</a:t>
                      </a:r>
                    </a:p>
                  </a:txBody>
                  <a:tcPr marL="2084" marR="2084" marT="20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696">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a:rPr>
                        <a:t>Asegurar el cabal cumplimiento de la normativa en materia de movilidad.</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101344">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dirty="0">
                          <a:solidFill>
                            <a:srgbClr val="000000"/>
                          </a:solidFill>
                          <a:effectLst/>
                          <a:latin typeface="Arial"/>
                        </a:rPr>
                        <a:t>Capacitar y profesionalizar el personal de agentes viales.</a:t>
                      </a:r>
                    </a:p>
                  </a:txBody>
                  <a:tcPr marL="2084" marR="2084" marT="2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bl>
          </a:graphicData>
        </a:graphic>
      </p:graphicFrame>
    </p:spTree>
    <p:extLst>
      <p:ext uri="{BB962C8B-B14F-4D97-AF65-F5344CB8AC3E}">
        <p14:creationId xmlns:p14="http://schemas.microsoft.com/office/powerpoint/2010/main" val="2099285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p:txBody>
          <a:bodyPr/>
          <a:lstStyle/>
          <a:p>
            <a:r>
              <a:rPr lang="es-MX" dirty="0" smtClean="0"/>
              <a:t>EJE ii.- Desarrollo urbano sustentable</a:t>
            </a:r>
            <a:endParaRPr lang="es-MX" dirty="0"/>
          </a:p>
        </p:txBody>
      </p:sp>
      <p:graphicFrame>
        <p:nvGraphicFramePr>
          <p:cNvPr id="4" name="3 Tabla"/>
          <p:cNvGraphicFramePr>
            <a:graphicFrameLocks noGrp="1"/>
          </p:cNvGraphicFramePr>
          <p:nvPr>
            <p:extLst>
              <p:ext uri="{D42A27DB-BD31-4B8C-83A1-F6EECF244321}">
                <p14:modId xmlns:p14="http://schemas.microsoft.com/office/powerpoint/2010/main" val="1409554218"/>
              </p:ext>
            </p:extLst>
          </p:nvPr>
        </p:nvGraphicFramePr>
        <p:xfrm>
          <a:off x="1187623" y="1052736"/>
          <a:ext cx="6336706" cy="5652523"/>
        </p:xfrm>
        <a:graphic>
          <a:graphicData uri="http://schemas.openxmlformats.org/drawingml/2006/table">
            <a:tbl>
              <a:tblPr/>
              <a:tblGrid>
                <a:gridCol w="572135"/>
                <a:gridCol w="1111053"/>
                <a:gridCol w="990111"/>
                <a:gridCol w="1941168"/>
                <a:gridCol w="936427"/>
                <a:gridCol w="785812"/>
              </a:tblGrid>
              <a:tr h="365993">
                <a:tc>
                  <a:txBody>
                    <a:bodyPr/>
                    <a:lstStyle/>
                    <a:p>
                      <a:pPr algn="ctr" fontAlgn="ctr"/>
                      <a:r>
                        <a:rPr lang="es-MX" sz="800" b="1" i="0" u="none" strike="noStrike" dirty="0">
                          <a:solidFill>
                            <a:srgbClr val="FFFFFF"/>
                          </a:solidFill>
                          <a:effectLst/>
                          <a:latin typeface="Arial"/>
                        </a:rPr>
                        <a:t>No.</a:t>
                      </a:r>
                    </a:p>
                  </a:txBody>
                  <a:tcPr marL="5035" marR="5035" marT="5035"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c>
                  <a:txBody>
                    <a:bodyPr/>
                    <a:lstStyle/>
                    <a:p>
                      <a:pPr algn="l" fontAlgn="ctr"/>
                      <a:r>
                        <a:rPr lang="es-MX" sz="800" b="1" i="0" u="none" strike="noStrike">
                          <a:solidFill>
                            <a:srgbClr val="FFFFFF"/>
                          </a:solidFill>
                          <a:effectLst/>
                          <a:latin typeface="Arial"/>
                        </a:rPr>
                        <a:t>Programa</a:t>
                      </a:r>
                    </a:p>
                  </a:txBody>
                  <a:tcPr marL="5035" marR="5035" marT="5035"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c>
                  <a:txBody>
                    <a:bodyPr/>
                    <a:lstStyle/>
                    <a:p>
                      <a:pPr algn="ctr" fontAlgn="ctr"/>
                      <a:r>
                        <a:rPr lang="es-MX" sz="800" b="1" i="0" u="none" strike="noStrike">
                          <a:solidFill>
                            <a:srgbClr val="FFFFFF"/>
                          </a:solidFill>
                          <a:effectLst/>
                          <a:latin typeface="Arial"/>
                        </a:rPr>
                        <a:t> Presupuesto </a:t>
                      </a:r>
                    </a:p>
                  </a:txBody>
                  <a:tcPr marL="5035" marR="5035" marT="5035"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c>
                  <a:txBody>
                    <a:bodyPr/>
                    <a:lstStyle/>
                    <a:p>
                      <a:pPr algn="l" fontAlgn="ctr"/>
                      <a:r>
                        <a:rPr lang="es-MX" sz="800" b="1" i="0" u="none" strike="noStrike">
                          <a:solidFill>
                            <a:srgbClr val="FFFFFF"/>
                          </a:solidFill>
                          <a:effectLst/>
                          <a:latin typeface="Arial"/>
                        </a:rPr>
                        <a:t>Línea de Acción</a:t>
                      </a:r>
                    </a:p>
                  </a:txBody>
                  <a:tcPr marL="5035" marR="5035" marT="5035"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c>
                  <a:txBody>
                    <a:bodyPr/>
                    <a:lstStyle/>
                    <a:p>
                      <a:pPr algn="l" fontAlgn="ctr"/>
                      <a:r>
                        <a:rPr lang="es-MX" sz="800" b="1" i="0" u="none" strike="noStrike">
                          <a:solidFill>
                            <a:srgbClr val="FFFFFF"/>
                          </a:solidFill>
                          <a:effectLst/>
                          <a:latin typeface="Arial"/>
                        </a:rPr>
                        <a:t>Estrategia</a:t>
                      </a:r>
                    </a:p>
                  </a:txBody>
                  <a:tcPr marL="5035" marR="5035" marT="5035"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c>
                  <a:txBody>
                    <a:bodyPr/>
                    <a:lstStyle/>
                    <a:p>
                      <a:pPr algn="ctr" fontAlgn="ctr"/>
                      <a:r>
                        <a:rPr lang="es-MX" sz="800" b="1" i="0" u="none" strike="noStrike">
                          <a:solidFill>
                            <a:srgbClr val="FFFFFF"/>
                          </a:solidFill>
                          <a:effectLst/>
                          <a:latin typeface="Arial"/>
                        </a:rPr>
                        <a:t>Unidad Administrativa</a:t>
                      </a:r>
                    </a:p>
                  </a:txBody>
                  <a:tcPr marL="5035" marR="5035" marT="5035" marB="0" anchor="ctr">
                    <a:lnL w="6350" cap="flat" cmpd="sng" algn="ctr">
                      <a:solidFill>
                        <a:srgbClr val="EE7064"/>
                      </a:solidFill>
                      <a:prstDash val="solid"/>
                      <a:round/>
                      <a:headEnd type="none" w="med" len="med"/>
                      <a:tailEnd type="none" w="med" len="med"/>
                    </a:lnL>
                    <a:lnR w="6350" cap="flat" cmpd="sng" algn="ctr">
                      <a:solidFill>
                        <a:srgbClr val="EE7064"/>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EE7064"/>
                      </a:solidFill>
                      <a:prstDash val="solid"/>
                      <a:round/>
                      <a:headEnd type="none" w="med" len="med"/>
                      <a:tailEnd type="none" w="med" len="med"/>
                    </a:lnB>
                    <a:solidFill>
                      <a:srgbClr val="EE7064"/>
                    </a:solidFill>
                  </a:tcPr>
                </a:tc>
              </a:tr>
              <a:tr h="245885">
                <a:tc rowSpan="4">
                  <a:txBody>
                    <a:bodyPr/>
                    <a:lstStyle/>
                    <a:p>
                      <a:pPr algn="ctr" fontAlgn="ctr"/>
                      <a:r>
                        <a:rPr lang="es-MX" sz="900" b="0" i="0" u="none" strike="noStrike" dirty="0">
                          <a:solidFill>
                            <a:srgbClr val="000000"/>
                          </a:solidFill>
                          <a:effectLst/>
                          <a:latin typeface="Arial"/>
                        </a:rPr>
                        <a:t>32</a:t>
                      </a:r>
                    </a:p>
                  </a:txBody>
                  <a:tcPr marL="5035" marR="5035" marT="50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s-MX" sz="900" b="0" i="0" u="none" strike="noStrike" dirty="0">
                          <a:solidFill>
                            <a:srgbClr val="000000"/>
                          </a:solidFill>
                          <a:effectLst/>
                          <a:latin typeface="Arial"/>
                        </a:rPr>
                        <a:t>Planeación Urbana Sustentable</a:t>
                      </a:r>
                    </a:p>
                  </a:txBody>
                  <a:tcPr marL="5035" marR="5035" marT="5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r" fontAlgn="ctr"/>
                      <a:r>
                        <a:rPr lang="es-MX" sz="900" b="0" i="0" u="none" strike="noStrike" dirty="0" smtClean="0">
                          <a:solidFill>
                            <a:srgbClr val="000000"/>
                          </a:solidFill>
                          <a:effectLst/>
                          <a:latin typeface="Arial"/>
                        </a:rPr>
                        <a:t>                 </a:t>
                      </a:r>
                      <a:r>
                        <a:rPr lang="es-MX" sz="900" b="0" i="0" u="none" strike="noStrike" dirty="0">
                          <a:solidFill>
                            <a:srgbClr val="000000"/>
                          </a:solidFill>
                          <a:effectLst/>
                          <a:latin typeface="Arial"/>
                        </a:rPr>
                        <a:t>2,000,000.00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0" i="0" u="none" strike="noStrike">
                          <a:solidFill>
                            <a:srgbClr val="000000"/>
                          </a:solidFill>
                          <a:effectLst/>
                          <a:latin typeface="Arial"/>
                        </a:rPr>
                        <a:t>Actualizar el Plan Director de Desarrollo Urbano de Torreón.</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ctr"/>
                      <a:r>
                        <a:rPr lang="es-MX" sz="900" b="0" i="0" u="none" strike="noStrike">
                          <a:solidFill>
                            <a:srgbClr val="000000"/>
                          </a:solidFill>
                          <a:effectLst/>
                          <a:latin typeface="Arial"/>
                        </a:rPr>
                        <a:t>2.4 Planeación y normativa del desarrollo urbano</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ctr"/>
                      <a:r>
                        <a:rPr lang="es-MX" sz="900" b="0" i="0" u="none" strike="noStrike">
                          <a:solidFill>
                            <a:srgbClr val="000000"/>
                          </a:solidFill>
                          <a:effectLst/>
                          <a:latin typeface="Arial"/>
                        </a:rPr>
                        <a:t>Instituto Municipal de Planeación y Competitividad de Torreón</a:t>
                      </a:r>
                    </a:p>
                  </a:txBody>
                  <a:tcPr marL="5035" marR="5035" marT="5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EE706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88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900" b="0" i="0" u="none" strike="noStrike">
                          <a:solidFill>
                            <a:srgbClr val="000000"/>
                          </a:solidFill>
                          <a:effectLst/>
                          <a:latin typeface="Arial"/>
                        </a:rPr>
                        <a:t>Desarrollar un Plan Integral de Manejo de Agua Pluvial.</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125777">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900" b="0" i="0" u="none" strike="noStrike">
                          <a:solidFill>
                            <a:srgbClr val="000000"/>
                          </a:solidFill>
                          <a:effectLst/>
                          <a:latin typeface="Arial"/>
                        </a:rPr>
                        <a:t>Elaborar el Atlas de Riesgos</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36599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900" b="0" i="0" u="none" strike="noStrike">
                          <a:solidFill>
                            <a:srgbClr val="000000"/>
                          </a:solidFill>
                          <a:effectLst/>
                          <a:latin typeface="Arial"/>
                        </a:rPr>
                        <a:t>Actualizar el Programa Parcial de Desarrollo Urbano del Centro Histórico.</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726318">
                <a:tc>
                  <a:txBody>
                    <a:bodyPr/>
                    <a:lstStyle/>
                    <a:p>
                      <a:pPr algn="ctr" fontAlgn="ctr"/>
                      <a:r>
                        <a:rPr lang="es-MX" sz="900" b="0" i="0" u="none" strike="noStrike">
                          <a:solidFill>
                            <a:srgbClr val="000000"/>
                          </a:solidFill>
                          <a:effectLst/>
                          <a:latin typeface="Arial"/>
                        </a:rPr>
                        <a:t>33</a:t>
                      </a:r>
                    </a:p>
                  </a:txBody>
                  <a:tcPr marL="5035" marR="5035" marT="50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0" i="0" u="none" strike="noStrike" dirty="0">
                          <a:solidFill>
                            <a:srgbClr val="000000"/>
                          </a:solidFill>
                          <a:effectLst/>
                          <a:latin typeface="Arial"/>
                        </a:rPr>
                        <a:t>Legislación y Normativa Urbana</a:t>
                      </a:r>
                    </a:p>
                  </a:txBody>
                  <a:tcPr marL="5035" marR="5035" marT="5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MX" sz="900" b="0" i="0" u="none" strike="noStrike" dirty="0">
                          <a:solidFill>
                            <a:srgbClr val="000000"/>
                          </a:solidFill>
                          <a:effectLst/>
                          <a:latin typeface="Arial"/>
                        </a:rPr>
                        <a:t> </a:t>
                      </a:r>
                      <a:r>
                        <a:rPr lang="es-MX" sz="900" b="0" i="0" u="none" strike="noStrike" dirty="0" smtClean="0">
                          <a:solidFill>
                            <a:srgbClr val="000000"/>
                          </a:solidFill>
                          <a:effectLst/>
                          <a:latin typeface="Arial"/>
                        </a:rPr>
                        <a:t>                 </a:t>
                      </a:r>
                      <a:r>
                        <a:rPr lang="es-MX" sz="900" b="0" i="0" u="none" strike="noStrike" dirty="0">
                          <a:solidFill>
                            <a:srgbClr val="000000"/>
                          </a:solidFill>
                          <a:effectLst/>
                          <a:latin typeface="Arial"/>
                        </a:rPr>
                        <a:t>2,000,000.00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0" i="0" u="none" strike="noStrike" dirty="0">
                          <a:solidFill>
                            <a:srgbClr val="000000"/>
                          </a:solidFill>
                          <a:effectLst/>
                          <a:latin typeface="Arial"/>
                        </a:rPr>
                        <a:t>Revisar y actualizar el Reglamento de Desarrollo Urbano, Zonificación, Uso de Suelo y Construcción, asegurando su concordancia con las nuevas legislaciones federal y estatal en la materia.</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486102">
                <a:tc rowSpan="4">
                  <a:txBody>
                    <a:bodyPr/>
                    <a:lstStyle/>
                    <a:p>
                      <a:pPr algn="ctr" fontAlgn="ctr"/>
                      <a:r>
                        <a:rPr lang="es-MX" sz="900" b="0" i="0" u="none" strike="noStrike">
                          <a:solidFill>
                            <a:srgbClr val="000000"/>
                          </a:solidFill>
                          <a:effectLst/>
                          <a:latin typeface="Arial"/>
                        </a:rPr>
                        <a:t>34</a:t>
                      </a:r>
                    </a:p>
                  </a:txBody>
                  <a:tcPr marL="5035" marR="5035" marT="50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es-MX" sz="900" b="0" i="0" u="none" strike="noStrike">
                          <a:solidFill>
                            <a:srgbClr val="000000"/>
                          </a:solidFill>
                          <a:effectLst/>
                          <a:latin typeface="Arial"/>
                        </a:rPr>
                        <a:t>Sistema Integral de Mantenimiento Vial</a:t>
                      </a:r>
                    </a:p>
                  </a:txBody>
                  <a:tcPr marL="5035" marR="5035" marT="5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r" fontAlgn="ctr"/>
                      <a:r>
                        <a:rPr lang="es-MX" sz="900" b="0" i="0" u="none" strike="noStrike" dirty="0" smtClean="0">
                          <a:solidFill>
                            <a:srgbClr val="000000"/>
                          </a:solidFill>
                          <a:effectLst/>
                          <a:latin typeface="Arial"/>
                        </a:rPr>
                        <a:t>               </a:t>
                      </a:r>
                      <a:r>
                        <a:rPr lang="es-MX" sz="900" b="0" i="0" u="none" strike="noStrike" dirty="0">
                          <a:solidFill>
                            <a:srgbClr val="000000"/>
                          </a:solidFill>
                          <a:effectLst/>
                          <a:latin typeface="Arial"/>
                        </a:rPr>
                        <a:t>44,000,000.00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0" i="0" u="none" strike="noStrike" dirty="0">
                          <a:solidFill>
                            <a:srgbClr val="000000"/>
                          </a:solidFill>
                          <a:effectLst/>
                          <a:latin typeface="Arial"/>
                        </a:rPr>
                        <a:t>Garantizar la cobertura y calidad de la red de infraestructura vial, con un programa permanente de recarpeteo y bacheo.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s-MX" sz="900" b="0" i="0" u="none" strike="noStrike">
                          <a:solidFill>
                            <a:srgbClr val="000000"/>
                          </a:solidFill>
                          <a:effectLst/>
                          <a:latin typeface="Arial"/>
                        </a:rPr>
                        <a:t>2.9 Infraestructura vial</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es-MX" sz="900" b="0" i="0" u="none" strike="noStrike">
                          <a:solidFill>
                            <a:srgbClr val="000000"/>
                          </a:solidFill>
                          <a:effectLst/>
                          <a:latin typeface="Arial"/>
                        </a:rPr>
                        <a:t>Sistema Integral de Mantenimiento Vial</a:t>
                      </a:r>
                    </a:p>
                  </a:txBody>
                  <a:tcPr marL="5035" marR="5035" marT="5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21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900" b="0" i="0" u="none" strike="noStrike" dirty="0">
                          <a:solidFill>
                            <a:srgbClr val="000000"/>
                          </a:solidFill>
                          <a:effectLst/>
                          <a:latin typeface="Arial"/>
                        </a:rPr>
                        <a:t>Resolver la problemática en cruceros viales conflictivos, con soluciones eficientes y seguras, con enfoque integral para todos los modos de movilidad.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36599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900" b="0" i="0" u="none" strike="noStrike" dirty="0">
                          <a:solidFill>
                            <a:srgbClr val="000000"/>
                          </a:solidFill>
                          <a:effectLst/>
                          <a:latin typeface="Arial"/>
                        </a:rPr>
                        <a:t>Gestionar el sistema de semaforización municipal, para lograr un funcionamiento eficiente.</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60621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900" b="0" i="0" u="none" strike="noStrike" dirty="0">
                          <a:solidFill>
                            <a:srgbClr val="000000"/>
                          </a:solidFill>
                          <a:effectLst/>
                          <a:latin typeface="Arial"/>
                        </a:rPr>
                        <a:t>Garantizar la existencia y calidad de la señalización vertical y horizontal, adecuada a lineamientos de diseño con normas técnicas.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726318">
                <a:tc>
                  <a:txBody>
                    <a:bodyPr/>
                    <a:lstStyle/>
                    <a:p>
                      <a:pPr algn="ctr" fontAlgn="ctr"/>
                      <a:r>
                        <a:rPr lang="es-MX" sz="900" b="0" i="0" u="none" strike="noStrike">
                          <a:solidFill>
                            <a:srgbClr val="000000"/>
                          </a:solidFill>
                          <a:effectLst/>
                          <a:latin typeface="Arial"/>
                        </a:rPr>
                        <a:t>35</a:t>
                      </a:r>
                    </a:p>
                  </a:txBody>
                  <a:tcPr marL="5035" marR="5035" marT="50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0" i="0" u="none" strike="noStrike">
                          <a:solidFill>
                            <a:srgbClr val="000000"/>
                          </a:solidFill>
                          <a:effectLst/>
                          <a:latin typeface="Arial"/>
                        </a:rPr>
                        <a:t>Acción Comunitaria</a:t>
                      </a:r>
                    </a:p>
                  </a:txBody>
                  <a:tcPr marL="5035" marR="5035" marT="5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MX" sz="900" b="0" i="0" u="none" strike="noStrike" dirty="0">
                          <a:solidFill>
                            <a:srgbClr val="000000"/>
                          </a:solidFill>
                          <a:effectLst/>
                          <a:latin typeface="Arial"/>
                        </a:rPr>
                        <a:t> </a:t>
                      </a:r>
                      <a:r>
                        <a:rPr lang="es-MX" sz="900" b="0" i="0" u="none" strike="noStrike" dirty="0" smtClean="0">
                          <a:solidFill>
                            <a:srgbClr val="000000"/>
                          </a:solidFill>
                          <a:effectLst/>
                          <a:latin typeface="Arial"/>
                        </a:rPr>
                        <a:t>               </a:t>
                      </a:r>
                      <a:r>
                        <a:rPr lang="es-MX" sz="900" b="0" i="0" u="none" strike="noStrike" dirty="0">
                          <a:solidFill>
                            <a:srgbClr val="000000"/>
                          </a:solidFill>
                          <a:effectLst/>
                          <a:latin typeface="Arial"/>
                        </a:rPr>
                        <a:t>38,532,071.79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0" i="0" u="none" strike="noStrike" dirty="0">
                          <a:solidFill>
                            <a:srgbClr val="000000"/>
                          </a:solidFill>
                          <a:effectLst/>
                          <a:latin typeface="Arial"/>
                        </a:rPr>
                        <a:t>Garantizar el mantenimiento de calidad de todos los parques y plazas del municipio, a través de un programa permanente de mejora en su infraestructura, arborización, riego y seguridad.</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0" i="0" u="none" strike="noStrike" dirty="0">
                          <a:solidFill>
                            <a:srgbClr val="000000"/>
                          </a:solidFill>
                          <a:effectLst/>
                          <a:latin typeface="Arial"/>
                        </a:rPr>
                        <a:t>2.3 Espacio Público</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a:rPr>
                        <a:t>Dirección General de Desarrollo Social</a:t>
                      </a:r>
                    </a:p>
                  </a:txBody>
                  <a:tcPr marL="5035" marR="5035" marT="5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885">
                <a:tc>
                  <a:txBody>
                    <a:bodyPr/>
                    <a:lstStyle/>
                    <a:p>
                      <a:pPr algn="ctr" fontAlgn="ctr"/>
                      <a:endParaRPr lang="es-MX" sz="900" b="0" i="0" u="none" strike="noStrike">
                        <a:solidFill>
                          <a:srgbClr val="000000"/>
                        </a:solidFill>
                        <a:effectLst/>
                        <a:latin typeface="Arial"/>
                      </a:endParaRPr>
                    </a:p>
                  </a:txBody>
                  <a:tcPr marL="5035" marR="5035" marT="503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MX" sz="900" b="0" i="0" u="none" strike="noStrike">
                        <a:solidFill>
                          <a:srgbClr val="000000"/>
                        </a:solidFill>
                        <a:effectLst/>
                        <a:latin typeface="Arial"/>
                      </a:endParaRPr>
                    </a:p>
                  </a:txBody>
                  <a:tcPr marL="5035" marR="5035" marT="503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MX" sz="900" b="1" i="0" u="none" strike="noStrike" dirty="0">
                          <a:solidFill>
                            <a:srgbClr val="000000"/>
                          </a:solidFill>
                          <a:effectLst/>
                          <a:latin typeface="Arial"/>
                        </a:rPr>
                        <a:t> </a:t>
                      </a:r>
                      <a:r>
                        <a:rPr lang="es-MX" sz="900" b="1" i="0" u="none" strike="noStrike" dirty="0" smtClean="0">
                          <a:solidFill>
                            <a:srgbClr val="000000"/>
                          </a:solidFill>
                          <a:effectLst/>
                          <a:latin typeface="Arial"/>
                        </a:rPr>
                        <a:t>$  </a:t>
                      </a:r>
                      <a:r>
                        <a:rPr lang="es-MX" sz="900" b="1" i="0" u="none" strike="noStrike" dirty="0">
                          <a:solidFill>
                            <a:srgbClr val="000000"/>
                          </a:solidFill>
                          <a:effectLst/>
                          <a:latin typeface="Arial"/>
                        </a:rPr>
                        <a:t>673,369,628.93 </a:t>
                      </a:r>
                    </a:p>
                  </a:txBody>
                  <a:tcPr marL="5035" marR="5035" marT="503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MX" sz="900" b="0" i="0" u="none" strike="noStrike">
                        <a:solidFill>
                          <a:srgbClr val="000000"/>
                        </a:solidFill>
                        <a:effectLst/>
                        <a:latin typeface="Arial"/>
                      </a:endParaRPr>
                    </a:p>
                  </a:txBody>
                  <a:tcPr marL="5035" marR="5035" marT="503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MX" sz="900" b="0" i="0" u="none" strike="noStrike" dirty="0">
                        <a:solidFill>
                          <a:srgbClr val="000000"/>
                        </a:solidFill>
                        <a:effectLst/>
                        <a:latin typeface="Arial"/>
                      </a:endParaRPr>
                    </a:p>
                  </a:txBody>
                  <a:tcPr marL="5035" marR="5035" marT="503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900" b="0" i="0" u="none" strike="noStrike" dirty="0">
                        <a:solidFill>
                          <a:srgbClr val="000000"/>
                        </a:solidFill>
                        <a:effectLst/>
                        <a:latin typeface="Arial"/>
                      </a:endParaRPr>
                    </a:p>
                  </a:txBody>
                  <a:tcPr marL="5035" marR="5035" marT="5035"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200279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PUBLICACIONES</a:t>
            </a:r>
            <a:endParaRPr lang="es-MX" dirty="0"/>
          </a:p>
        </p:txBody>
      </p:sp>
      <p:graphicFrame>
        <p:nvGraphicFramePr>
          <p:cNvPr id="4" name="3 Diagrama"/>
          <p:cNvGraphicFramePr/>
          <p:nvPr>
            <p:extLst>
              <p:ext uri="{D42A27DB-BD31-4B8C-83A1-F6EECF244321}">
                <p14:modId xmlns:p14="http://schemas.microsoft.com/office/powerpoint/2010/main" val="862014582"/>
              </p:ext>
            </p:extLst>
          </p:nvPr>
        </p:nvGraphicFramePr>
        <p:xfrm>
          <a:off x="1043608" y="1412776"/>
          <a:ext cx="7056784"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9492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iii.-  Sociedad Segura</a:t>
            </a:r>
            <a:endParaRPr lang="es-MX"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05" y="993105"/>
            <a:ext cx="7508179" cy="560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080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iii.-  Sociedad Segura</a:t>
            </a:r>
            <a:endParaRPr lang="es-MX"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19"/>
            <a:ext cx="7416824" cy="560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269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iii.-  Sociedad Segura</a:t>
            </a:r>
            <a:endParaRPr lang="es-MX"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7020198" cy="544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638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6632"/>
            <a:ext cx="7520940" cy="548640"/>
          </a:xfrm>
        </p:spPr>
        <p:txBody>
          <a:bodyPr/>
          <a:lstStyle/>
          <a:p>
            <a:r>
              <a:rPr lang="es-MX" dirty="0" smtClean="0"/>
              <a:t>Eje IV.- DESARROLLO ECONOMICO</a:t>
            </a:r>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695961360"/>
              </p:ext>
            </p:extLst>
          </p:nvPr>
        </p:nvGraphicFramePr>
        <p:xfrm>
          <a:off x="395536" y="639288"/>
          <a:ext cx="8352929" cy="6218712"/>
        </p:xfrm>
        <a:graphic>
          <a:graphicData uri="http://schemas.openxmlformats.org/drawingml/2006/table">
            <a:tbl>
              <a:tblPr/>
              <a:tblGrid>
                <a:gridCol w="787167"/>
                <a:gridCol w="1008323"/>
                <a:gridCol w="880692"/>
                <a:gridCol w="3660522"/>
                <a:gridCol w="864096"/>
                <a:gridCol w="1152129"/>
              </a:tblGrid>
              <a:tr h="264551">
                <a:tc>
                  <a:txBody>
                    <a:bodyPr/>
                    <a:lstStyle/>
                    <a:p>
                      <a:pPr algn="ctr" fontAlgn="ctr"/>
                      <a:r>
                        <a:rPr lang="es-MX" sz="900" b="1" i="0" u="none" strike="noStrike" dirty="0">
                          <a:solidFill>
                            <a:srgbClr val="FFFFFF"/>
                          </a:solidFill>
                          <a:effectLst/>
                          <a:latin typeface="Arial"/>
                        </a:rPr>
                        <a:t>No.</a:t>
                      </a:r>
                    </a:p>
                  </a:txBody>
                  <a:tcPr marL="2508" marR="2508" marT="2508" marB="0" anchor="ctr">
                    <a:lnL w="6350" cap="flat" cmpd="sng" algn="ctr">
                      <a:solidFill>
                        <a:srgbClr val="4E2C58"/>
                      </a:solidFill>
                      <a:prstDash val="solid"/>
                      <a:round/>
                      <a:headEnd type="none" w="med" len="med"/>
                      <a:tailEnd type="none" w="med" len="med"/>
                    </a:lnL>
                    <a:lnR w="6350" cap="flat" cmpd="sng" algn="ctr">
                      <a:solidFill>
                        <a:srgbClr val="4E2C58"/>
                      </a:solidFill>
                      <a:prstDash val="solid"/>
                      <a:round/>
                      <a:headEnd type="none" w="med" len="med"/>
                      <a:tailEnd type="none" w="med" len="med"/>
                    </a:lnR>
                    <a:lnT w="6350" cap="flat" cmpd="sng" algn="ctr">
                      <a:solidFill>
                        <a:srgbClr val="4E2C58"/>
                      </a:solidFill>
                      <a:prstDash val="solid"/>
                      <a:round/>
                      <a:headEnd type="none" w="med" len="med"/>
                      <a:tailEnd type="none" w="med" len="med"/>
                    </a:lnT>
                    <a:lnB w="6350" cap="flat" cmpd="sng" algn="ctr">
                      <a:solidFill>
                        <a:srgbClr val="4E2C58"/>
                      </a:solidFill>
                      <a:prstDash val="solid"/>
                      <a:round/>
                      <a:headEnd type="none" w="med" len="med"/>
                      <a:tailEnd type="none" w="med" len="med"/>
                    </a:lnB>
                    <a:solidFill>
                      <a:srgbClr val="4E2C58"/>
                    </a:solidFill>
                  </a:tcPr>
                </a:tc>
                <a:tc>
                  <a:txBody>
                    <a:bodyPr/>
                    <a:lstStyle/>
                    <a:p>
                      <a:pPr algn="ctr" fontAlgn="ctr"/>
                      <a:r>
                        <a:rPr lang="es-MX" sz="900" b="1" i="0" u="none" strike="noStrike">
                          <a:solidFill>
                            <a:srgbClr val="FFFFFF"/>
                          </a:solidFill>
                          <a:effectLst/>
                          <a:latin typeface="Arial"/>
                        </a:rPr>
                        <a:t>Programa</a:t>
                      </a:r>
                    </a:p>
                  </a:txBody>
                  <a:tcPr marL="2508" marR="2508" marT="2508" marB="0" anchor="ctr">
                    <a:lnL w="6350" cap="flat" cmpd="sng" algn="ctr">
                      <a:solidFill>
                        <a:srgbClr val="4E2C58"/>
                      </a:solidFill>
                      <a:prstDash val="solid"/>
                      <a:round/>
                      <a:headEnd type="none" w="med" len="med"/>
                      <a:tailEnd type="none" w="med" len="med"/>
                    </a:lnL>
                    <a:lnR w="6350" cap="flat" cmpd="sng" algn="ctr">
                      <a:solidFill>
                        <a:srgbClr val="4E2C58"/>
                      </a:solidFill>
                      <a:prstDash val="solid"/>
                      <a:round/>
                      <a:headEnd type="none" w="med" len="med"/>
                      <a:tailEnd type="none" w="med" len="med"/>
                    </a:lnR>
                    <a:lnT w="6350" cap="flat" cmpd="sng" algn="ctr">
                      <a:solidFill>
                        <a:srgbClr val="4E2C58"/>
                      </a:solidFill>
                      <a:prstDash val="solid"/>
                      <a:round/>
                      <a:headEnd type="none" w="med" len="med"/>
                      <a:tailEnd type="none" w="med" len="med"/>
                    </a:lnT>
                    <a:lnB w="6350" cap="flat" cmpd="sng" algn="ctr">
                      <a:solidFill>
                        <a:srgbClr val="4E2C58"/>
                      </a:solidFill>
                      <a:prstDash val="solid"/>
                      <a:round/>
                      <a:headEnd type="none" w="med" len="med"/>
                      <a:tailEnd type="none" w="med" len="med"/>
                    </a:lnB>
                    <a:solidFill>
                      <a:srgbClr val="4E2C58"/>
                    </a:solidFill>
                  </a:tcPr>
                </a:tc>
                <a:tc>
                  <a:txBody>
                    <a:bodyPr/>
                    <a:lstStyle/>
                    <a:p>
                      <a:pPr algn="ctr" fontAlgn="ctr"/>
                      <a:r>
                        <a:rPr lang="es-MX" sz="900" b="1" i="0" u="none" strike="noStrike">
                          <a:solidFill>
                            <a:srgbClr val="FFFFFF"/>
                          </a:solidFill>
                          <a:effectLst/>
                          <a:latin typeface="Arial"/>
                        </a:rPr>
                        <a:t> Presupuesto </a:t>
                      </a:r>
                    </a:p>
                  </a:txBody>
                  <a:tcPr marL="2508" marR="2508" marT="2508" marB="0" anchor="ctr">
                    <a:lnL w="6350" cap="flat" cmpd="sng" algn="ctr">
                      <a:solidFill>
                        <a:srgbClr val="4E2C58"/>
                      </a:solidFill>
                      <a:prstDash val="solid"/>
                      <a:round/>
                      <a:headEnd type="none" w="med" len="med"/>
                      <a:tailEnd type="none" w="med" len="med"/>
                    </a:lnL>
                    <a:lnR w="6350" cap="flat" cmpd="sng" algn="ctr">
                      <a:solidFill>
                        <a:srgbClr val="4E2C58"/>
                      </a:solidFill>
                      <a:prstDash val="solid"/>
                      <a:round/>
                      <a:headEnd type="none" w="med" len="med"/>
                      <a:tailEnd type="none" w="med" len="med"/>
                    </a:lnR>
                    <a:lnT w="6350" cap="flat" cmpd="sng" algn="ctr">
                      <a:solidFill>
                        <a:srgbClr val="4E2C58"/>
                      </a:solidFill>
                      <a:prstDash val="solid"/>
                      <a:round/>
                      <a:headEnd type="none" w="med" len="med"/>
                      <a:tailEnd type="none" w="med" len="med"/>
                    </a:lnT>
                    <a:lnB w="6350" cap="flat" cmpd="sng" algn="ctr">
                      <a:solidFill>
                        <a:srgbClr val="4E2C58"/>
                      </a:solidFill>
                      <a:prstDash val="solid"/>
                      <a:round/>
                      <a:headEnd type="none" w="med" len="med"/>
                      <a:tailEnd type="none" w="med" len="med"/>
                    </a:lnB>
                    <a:solidFill>
                      <a:srgbClr val="4E2C58"/>
                    </a:solidFill>
                  </a:tcPr>
                </a:tc>
                <a:tc>
                  <a:txBody>
                    <a:bodyPr/>
                    <a:lstStyle/>
                    <a:p>
                      <a:pPr algn="ctr" fontAlgn="ctr"/>
                      <a:r>
                        <a:rPr lang="es-MX" sz="900" b="1" i="0" u="none" strike="noStrike">
                          <a:solidFill>
                            <a:srgbClr val="FFFFFF"/>
                          </a:solidFill>
                          <a:effectLst/>
                          <a:latin typeface="Arial"/>
                        </a:rPr>
                        <a:t>Línea de Acción</a:t>
                      </a:r>
                    </a:p>
                  </a:txBody>
                  <a:tcPr marL="2508" marR="2508" marT="2508" marB="0" anchor="ctr">
                    <a:lnL w="6350" cap="flat" cmpd="sng" algn="ctr">
                      <a:solidFill>
                        <a:srgbClr val="4E2C58"/>
                      </a:solidFill>
                      <a:prstDash val="solid"/>
                      <a:round/>
                      <a:headEnd type="none" w="med" len="med"/>
                      <a:tailEnd type="none" w="med" len="med"/>
                    </a:lnL>
                    <a:lnR w="6350" cap="flat" cmpd="sng" algn="ctr">
                      <a:solidFill>
                        <a:srgbClr val="4E2C58"/>
                      </a:solidFill>
                      <a:prstDash val="solid"/>
                      <a:round/>
                      <a:headEnd type="none" w="med" len="med"/>
                      <a:tailEnd type="none" w="med" len="med"/>
                    </a:lnR>
                    <a:lnT w="6350" cap="flat" cmpd="sng" algn="ctr">
                      <a:solidFill>
                        <a:srgbClr val="4E2C58"/>
                      </a:solidFill>
                      <a:prstDash val="solid"/>
                      <a:round/>
                      <a:headEnd type="none" w="med" len="med"/>
                      <a:tailEnd type="none" w="med" len="med"/>
                    </a:lnT>
                    <a:lnB w="6350" cap="flat" cmpd="sng" algn="ctr">
                      <a:solidFill>
                        <a:srgbClr val="4E2C58"/>
                      </a:solidFill>
                      <a:prstDash val="solid"/>
                      <a:round/>
                      <a:headEnd type="none" w="med" len="med"/>
                      <a:tailEnd type="none" w="med" len="med"/>
                    </a:lnB>
                    <a:solidFill>
                      <a:srgbClr val="4E2C58"/>
                    </a:solidFill>
                  </a:tcPr>
                </a:tc>
                <a:tc>
                  <a:txBody>
                    <a:bodyPr/>
                    <a:lstStyle/>
                    <a:p>
                      <a:pPr algn="ctr" fontAlgn="ctr"/>
                      <a:r>
                        <a:rPr lang="es-MX" sz="900" b="1" i="0" u="none" strike="noStrike">
                          <a:solidFill>
                            <a:srgbClr val="FFFFFF"/>
                          </a:solidFill>
                          <a:effectLst/>
                          <a:latin typeface="Arial"/>
                        </a:rPr>
                        <a:t>Estrategia</a:t>
                      </a:r>
                    </a:p>
                  </a:txBody>
                  <a:tcPr marL="2508" marR="2508" marT="2508" marB="0" anchor="ctr">
                    <a:lnL w="6350" cap="flat" cmpd="sng" algn="ctr">
                      <a:solidFill>
                        <a:srgbClr val="4E2C58"/>
                      </a:solidFill>
                      <a:prstDash val="solid"/>
                      <a:round/>
                      <a:headEnd type="none" w="med" len="med"/>
                      <a:tailEnd type="none" w="med" len="med"/>
                    </a:lnL>
                    <a:lnR w="6350" cap="flat" cmpd="sng" algn="ctr">
                      <a:solidFill>
                        <a:srgbClr val="4E2C58"/>
                      </a:solidFill>
                      <a:prstDash val="solid"/>
                      <a:round/>
                      <a:headEnd type="none" w="med" len="med"/>
                      <a:tailEnd type="none" w="med" len="med"/>
                    </a:lnR>
                    <a:lnT w="6350" cap="flat" cmpd="sng" algn="ctr">
                      <a:solidFill>
                        <a:srgbClr val="4E2C58"/>
                      </a:solidFill>
                      <a:prstDash val="solid"/>
                      <a:round/>
                      <a:headEnd type="none" w="med" len="med"/>
                      <a:tailEnd type="none" w="med" len="med"/>
                    </a:lnT>
                    <a:lnB w="6350" cap="flat" cmpd="sng" algn="ctr">
                      <a:solidFill>
                        <a:srgbClr val="4E2C58"/>
                      </a:solidFill>
                      <a:prstDash val="solid"/>
                      <a:round/>
                      <a:headEnd type="none" w="med" len="med"/>
                      <a:tailEnd type="none" w="med" len="med"/>
                    </a:lnB>
                    <a:solidFill>
                      <a:srgbClr val="4E2C58"/>
                    </a:solidFill>
                  </a:tcPr>
                </a:tc>
                <a:tc>
                  <a:txBody>
                    <a:bodyPr/>
                    <a:lstStyle/>
                    <a:p>
                      <a:pPr algn="ctr" fontAlgn="ctr"/>
                      <a:r>
                        <a:rPr lang="es-MX" sz="900" b="1" i="0" u="none" strike="noStrike">
                          <a:solidFill>
                            <a:srgbClr val="FFFFFF"/>
                          </a:solidFill>
                          <a:effectLst/>
                          <a:latin typeface="Arial"/>
                        </a:rPr>
                        <a:t>Unidad Administrativa</a:t>
                      </a:r>
                    </a:p>
                  </a:txBody>
                  <a:tcPr marL="2508" marR="2508" marT="2508" marB="0" anchor="ctr">
                    <a:lnL w="6350" cap="flat" cmpd="sng" algn="ctr">
                      <a:solidFill>
                        <a:srgbClr val="4E2C58"/>
                      </a:solidFill>
                      <a:prstDash val="solid"/>
                      <a:round/>
                      <a:headEnd type="none" w="med" len="med"/>
                      <a:tailEnd type="none" w="med" len="med"/>
                    </a:lnL>
                    <a:lnR w="6350" cap="flat" cmpd="sng" algn="ctr">
                      <a:solidFill>
                        <a:srgbClr val="4E2C58"/>
                      </a:solidFill>
                      <a:prstDash val="solid"/>
                      <a:round/>
                      <a:headEnd type="none" w="med" len="med"/>
                      <a:tailEnd type="none" w="med" len="med"/>
                    </a:lnR>
                    <a:lnT w="6350" cap="flat" cmpd="sng" algn="ctr">
                      <a:solidFill>
                        <a:srgbClr val="4E2C58"/>
                      </a:solidFill>
                      <a:prstDash val="solid"/>
                      <a:round/>
                      <a:headEnd type="none" w="med" len="med"/>
                      <a:tailEnd type="none" w="med" len="med"/>
                    </a:lnT>
                    <a:lnB w="6350" cap="flat" cmpd="sng" algn="ctr">
                      <a:solidFill>
                        <a:srgbClr val="4E2C58"/>
                      </a:solidFill>
                      <a:prstDash val="solid"/>
                      <a:round/>
                      <a:headEnd type="none" w="med" len="med"/>
                      <a:tailEnd type="none" w="med" len="med"/>
                    </a:lnB>
                    <a:solidFill>
                      <a:srgbClr val="4E2C58"/>
                    </a:solidFill>
                  </a:tcPr>
                </a:tc>
              </a:tr>
              <a:tr h="555922">
                <a:tc rowSpan="3">
                  <a:txBody>
                    <a:bodyPr/>
                    <a:lstStyle/>
                    <a:p>
                      <a:pPr algn="ctr" fontAlgn="ctr"/>
                      <a:r>
                        <a:rPr lang="es-MX" sz="700" b="0" i="0" u="none" strike="noStrike" dirty="0">
                          <a:solidFill>
                            <a:srgbClr val="000000"/>
                          </a:solidFill>
                          <a:effectLst/>
                          <a:latin typeface="Arial"/>
                        </a:rPr>
                        <a:t>46</a:t>
                      </a:r>
                    </a:p>
                  </a:txBody>
                  <a:tcPr marL="2508" marR="2508" marT="25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E2C5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es-MX" sz="700" b="0" i="0" u="none" strike="noStrike" dirty="0">
                          <a:solidFill>
                            <a:srgbClr val="000000"/>
                          </a:solidFill>
                          <a:effectLst/>
                          <a:latin typeface="Arial"/>
                        </a:rPr>
                        <a:t>Inversión extranjera directa</a:t>
                      </a:r>
                    </a:p>
                  </a:txBody>
                  <a:tcPr marL="2508" marR="2508" marT="25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E2C5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MX" sz="700" b="0" i="0" u="none" strike="noStrike" dirty="0">
                          <a:solidFill>
                            <a:srgbClr val="000000"/>
                          </a:solidFill>
                          <a:effectLst/>
                          <a:latin typeface="Arial"/>
                        </a:rPr>
                        <a:t> </a:t>
                      </a:r>
                      <a:r>
                        <a:rPr lang="es-MX" sz="700" b="0" i="0" u="none" strike="noStrike" dirty="0" smtClean="0">
                          <a:solidFill>
                            <a:srgbClr val="000000"/>
                          </a:solidFill>
                          <a:effectLst/>
                          <a:latin typeface="Arial"/>
                        </a:rPr>
                        <a:t>                    </a:t>
                      </a:r>
                      <a:r>
                        <a:rPr lang="es-MX" sz="700" b="0" i="0" u="none" strike="noStrike" dirty="0">
                          <a:solidFill>
                            <a:srgbClr val="000000"/>
                          </a:solidFill>
                          <a:effectLst/>
                          <a:latin typeface="Arial"/>
                        </a:rPr>
                        <a:t>83,200.00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E2C5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Elaborar un proyecto integral de promoción nacional e internacional del municipio de Torreón, basado en los sectores estratégicos, las características del municipio y enfocado a sectores innovadores, de alto valor agregado y con respeto al medio ambiente.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E2C5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es-MX" sz="700" b="0" i="0" u="none" strike="noStrike">
                          <a:solidFill>
                            <a:srgbClr val="000000"/>
                          </a:solidFill>
                          <a:effectLst/>
                          <a:latin typeface="Arial"/>
                        </a:rPr>
                        <a:t>4.1 Atracción de inversión extranjera directa</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E2C5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1">
                  <a:txBody>
                    <a:bodyPr/>
                    <a:lstStyle/>
                    <a:p>
                      <a:pPr algn="ctr" fontAlgn="ctr"/>
                      <a:r>
                        <a:rPr lang="es-MX" sz="700" b="0" i="0" u="none" strike="noStrike" dirty="0">
                          <a:solidFill>
                            <a:srgbClr val="000000"/>
                          </a:solidFill>
                          <a:effectLst/>
                          <a:latin typeface="Arial"/>
                        </a:rPr>
                        <a:t>Dirección General de Desarrollo Económico</a:t>
                      </a:r>
                    </a:p>
                  </a:txBody>
                  <a:tcPr marL="2508" marR="2508" marT="25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E2C58"/>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73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700" b="0" i="0" u="none" strike="noStrike" dirty="0">
                          <a:solidFill>
                            <a:srgbClr val="000000"/>
                          </a:solidFill>
                          <a:effectLst/>
                          <a:latin typeface="Arial"/>
                        </a:rPr>
                        <a:t>Crear y posicionar la marca “Torreón, Ciudad en Equipo” para la promoción de inversiones.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22373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700" b="0" i="0" u="none" strike="noStrike" dirty="0">
                          <a:solidFill>
                            <a:srgbClr val="000000"/>
                          </a:solidFill>
                          <a:effectLst/>
                          <a:latin typeface="Arial"/>
                        </a:rPr>
                        <a:t>Apoyos para el fortalecimiento de redes productivas, a </a:t>
                      </a:r>
                      <a:r>
                        <a:rPr lang="es-MX" sz="700" b="0" i="0" u="none" strike="noStrike" dirty="0" err="1">
                          <a:solidFill>
                            <a:srgbClr val="000000"/>
                          </a:solidFill>
                          <a:effectLst/>
                          <a:latin typeface="Arial"/>
                        </a:rPr>
                        <a:t>traves</a:t>
                      </a:r>
                      <a:r>
                        <a:rPr lang="es-MX" sz="700" b="0" i="0" u="none" strike="noStrike" dirty="0">
                          <a:solidFill>
                            <a:srgbClr val="000000"/>
                          </a:solidFill>
                          <a:effectLst/>
                          <a:latin typeface="Arial"/>
                        </a:rPr>
                        <a:t> de organismos empresariales.</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223735">
                <a:tc rowSpan="2">
                  <a:txBody>
                    <a:bodyPr/>
                    <a:lstStyle/>
                    <a:p>
                      <a:pPr algn="ctr" fontAlgn="ctr"/>
                      <a:r>
                        <a:rPr lang="es-MX" sz="700" b="0" i="0" u="none" strike="noStrike">
                          <a:solidFill>
                            <a:srgbClr val="000000"/>
                          </a:solidFill>
                          <a:effectLst/>
                          <a:latin typeface="Arial"/>
                        </a:rPr>
                        <a:t>47</a:t>
                      </a:r>
                    </a:p>
                  </a:txBody>
                  <a:tcPr marL="2508" marR="2508" marT="25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700" b="0" i="0" u="none" strike="noStrike">
                          <a:solidFill>
                            <a:srgbClr val="000000"/>
                          </a:solidFill>
                          <a:effectLst/>
                          <a:latin typeface="Arial"/>
                        </a:rPr>
                        <a:t>Microcreditos</a:t>
                      </a:r>
                    </a:p>
                  </a:txBody>
                  <a:tcPr marL="2508" marR="2508" marT="25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700" b="0" i="0" u="none" strike="noStrike" dirty="0">
                          <a:solidFill>
                            <a:srgbClr val="000000"/>
                          </a:solidFill>
                          <a:effectLst/>
                          <a:latin typeface="Arial"/>
                        </a:rPr>
                        <a:t> </a:t>
                      </a:r>
                      <a:r>
                        <a:rPr lang="es-MX" sz="700" b="0" i="0" u="none" strike="noStrike" dirty="0" smtClean="0">
                          <a:solidFill>
                            <a:srgbClr val="000000"/>
                          </a:solidFill>
                          <a:effectLst/>
                          <a:latin typeface="Arial"/>
                        </a:rPr>
                        <a:t>                 </a:t>
                      </a:r>
                      <a:r>
                        <a:rPr lang="es-MX" sz="700" b="0" i="0" u="none" strike="noStrike" dirty="0">
                          <a:solidFill>
                            <a:srgbClr val="000000"/>
                          </a:solidFill>
                          <a:effectLst/>
                          <a:latin typeface="Arial"/>
                        </a:rPr>
                        <a:t>1,000,000.00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Implementar programas en materia de formación y desarrollo en competencias laborales.</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700" b="0" i="0" u="none" strike="noStrike">
                          <a:solidFill>
                            <a:srgbClr val="000000"/>
                          </a:solidFill>
                          <a:effectLst/>
                          <a:latin typeface="Arial"/>
                        </a:rPr>
                        <a:t>4.2 Introducción a la formalidad</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113007">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700" b="0" i="0" u="none" strike="noStrike" dirty="0">
                          <a:solidFill>
                            <a:srgbClr val="000000"/>
                          </a:solidFill>
                          <a:effectLst/>
                          <a:latin typeface="Arial"/>
                        </a:rPr>
                        <a:t>Implementar un programa en materia de cultura financiera.</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113007">
                <a:tc rowSpan="2">
                  <a:txBody>
                    <a:bodyPr/>
                    <a:lstStyle/>
                    <a:p>
                      <a:pPr algn="ctr" fontAlgn="ctr"/>
                      <a:r>
                        <a:rPr lang="es-MX" sz="700" b="0" i="0" u="none" strike="noStrike">
                          <a:solidFill>
                            <a:srgbClr val="000000"/>
                          </a:solidFill>
                          <a:effectLst/>
                          <a:latin typeface="Arial"/>
                        </a:rPr>
                        <a:t>48</a:t>
                      </a:r>
                    </a:p>
                  </a:txBody>
                  <a:tcPr marL="2508" marR="2508" marT="25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700" b="0" i="0" u="none" strike="noStrike">
                          <a:solidFill>
                            <a:srgbClr val="000000"/>
                          </a:solidFill>
                          <a:effectLst/>
                          <a:latin typeface="Arial"/>
                        </a:rPr>
                        <a:t>Marco regulatorio para el desarrollo económico</a:t>
                      </a:r>
                    </a:p>
                  </a:txBody>
                  <a:tcPr marL="2508" marR="2508" marT="25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700" b="0" i="0" u="none" strike="noStrike" dirty="0">
                          <a:solidFill>
                            <a:srgbClr val="000000"/>
                          </a:solidFill>
                          <a:effectLst/>
                          <a:latin typeface="Arial"/>
                        </a:rPr>
                        <a:t> </a:t>
                      </a:r>
                      <a:r>
                        <a:rPr lang="es-MX" sz="700" b="0" i="0" u="none" strike="noStrike" dirty="0" smtClean="0">
                          <a:solidFill>
                            <a:srgbClr val="000000"/>
                          </a:solidFill>
                          <a:effectLst/>
                          <a:latin typeface="Arial"/>
                        </a:rPr>
                        <a:t>                 </a:t>
                      </a:r>
                      <a:r>
                        <a:rPr lang="es-MX" sz="700" b="0" i="0" u="none" strike="noStrike" dirty="0">
                          <a:solidFill>
                            <a:srgbClr val="000000"/>
                          </a:solidFill>
                          <a:effectLst/>
                          <a:latin typeface="Arial"/>
                        </a:rPr>
                        <a:t>1,158,924.72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Otorgar asesoría y capacitación en materia de gestión pública.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700" b="0" i="0" u="none" strike="noStrike">
                          <a:solidFill>
                            <a:srgbClr val="000000"/>
                          </a:solidFill>
                          <a:effectLst/>
                          <a:latin typeface="Arial"/>
                        </a:rPr>
                        <a:t>4.3 Marco regulatorio</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221457">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700" b="0" i="0" u="none" strike="noStrike" dirty="0">
                          <a:solidFill>
                            <a:srgbClr val="000000"/>
                          </a:solidFill>
                          <a:effectLst/>
                          <a:latin typeface="Arial"/>
                        </a:rPr>
                        <a:t>Implementar un sistema único de gestión empresarial.</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334464">
                <a:tc rowSpan="2">
                  <a:txBody>
                    <a:bodyPr/>
                    <a:lstStyle/>
                    <a:p>
                      <a:pPr algn="ctr" fontAlgn="ctr"/>
                      <a:r>
                        <a:rPr lang="es-MX" sz="700" b="0" i="0" u="none" strike="noStrike">
                          <a:solidFill>
                            <a:srgbClr val="000000"/>
                          </a:solidFill>
                          <a:effectLst/>
                          <a:latin typeface="Arial"/>
                        </a:rPr>
                        <a:t>49</a:t>
                      </a:r>
                    </a:p>
                  </a:txBody>
                  <a:tcPr marL="2508" marR="2508" marT="25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700" b="0" i="0" u="none" strike="noStrike">
                          <a:solidFill>
                            <a:srgbClr val="000000"/>
                          </a:solidFill>
                          <a:effectLst/>
                          <a:latin typeface="Arial"/>
                        </a:rPr>
                        <a:t>Infraestructura para el desarrollo económico</a:t>
                      </a:r>
                    </a:p>
                  </a:txBody>
                  <a:tcPr marL="2508" marR="2508" marT="25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700" b="0" i="0" u="none" strike="noStrike" dirty="0">
                          <a:solidFill>
                            <a:srgbClr val="000000"/>
                          </a:solidFill>
                          <a:effectLst/>
                          <a:latin typeface="Arial"/>
                        </a:rPr>
                        <a:t> </a:t>
                      </a:r>
                      <a:r>
                        <a:rPr lang="es-MX" sz="700" b="0" i="0" u="none" strike="noStrike" dirty="0" smtClean="0">
                          <a:solidFill>
                            <a:srgbClr val="000000"/>
                          </a:solidFill>
                          <a:effectLst/>
                          <a:latin typeface="Arial"/>
                        </a:rPr>
                        <a:t>                     </a:t>
                      </a:r>
                      <a:r>
                        <a:rPr lang="es-MX" sz="700" b="0" i="0" u="none" strike="noStrike" dirty="0">
                          <a:solidFill>
                            <a:srgbClr val="000000"/>
                          </a:solidFill>
                          <a:effectLst/>
                          <a:latin typeface="Arial"/>
                        </a:rPr>
                        <a:t>850,000.00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Promocionar y fortalecer la infraestructura competitiva, así como los corredores comerciales que detonan la economía local.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700" b="0" i="0" u="none" strike="noStrike">
                          <a:solidFill>
                            <a:srgbClr val="000000"/>
                          </a:solidFill>
                          <a:effectLst/>
                          <a:latin typeface="Arial"/>
                        </a:rPr>
                        <a:t>4.4 Infraestructura para el desarrollo</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22373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700" b="0" i="0" u="none" strike="noStrike" dirty="0">
                          <a:solidFill>
                            <a:srgbClr val="000000"/>
                          </a:solidFill>
                          <a:effectLst/>
                          <a:latin typeface="Arial"/>
                        </a:rPr>
                        <a:t>Adecuar la infraestructura y adquirir maquinaria y equipo para el centro de manufactura especializado.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445192">
                <a:tc rowSpan="2">
                  <a:txBody>
                    <a:bodyPr/>
                    <a:lstStyle/>
                    <a:p>
                      <a:pPr algn="ctr" fontAlgn="ctr"/>
                      <a:r>
                        <a:rPr lang="es-MX" sz="700" b="0" i="0" u="none" strike="noStrike">
                          <a:solidFill>
                            <a:srgbClr val="000000"/>
                          </a:solidFill>
                          <a:effectLst/>
                          <a:latin typeface="Arial"/>
                        </a:rPr>
                        <a:t>50</a:t>
                      </a:r>
                    </a:p>
                  </a:txBody>
                  <a:tcPr marL="2508" marR="2508" marT="25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E2C58"/>
                      </a:solidFill>
                      <a:prstDash val="solid"/>
                      <a:round/>
                      <a:headEnd type="none" w="med" len="med"/>
                      <a:tailEnd type="none" w="med" len="med"/>
                    </a:lnB>
                  </a:tcPr>
                </a:tc>
                <a:tc rowSpan="2">
                  <a:txBody>
                    <a:bodyPr/>
                    <a:lstStyle/>
                    <a:p>
                      <a:pPr algn="l" fontAlgn="ctr"/>
                      <a:r>
                        <a:rPr lang="es-MX" sz="700" b="0" i="0" u="none" strike="noStrike">
                          <a:solidFill>
                            <a:srgbClr val="000000"/>
                          </a:solidFill>
                          <a:effectLst/>
                          <a:latin typeface="Arial"/>
                        </a:rPr>
                        <a:t>Micro, Pequeñas y Medianas Empresas</a:t>
                      </a:r>
                    </a:p>
                  </a:txBody>
                  <a:tcPr marL="2508" marR="2508" marT="25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MX" sz="700" b="0" i="0" u="none" strike="noStrike" dirty="0">
                          <a:solidFill>
                            <a:srgbClr val="000000"/>
                          </a:solidFill>
                          <a:effectLst/>
                          <a:latin typeface="Arial"/>
                        </a:rPr>
                        <a:t> </a:t>
                      </a:r>
                      <a:r>
                        <a:rPr lang="es-MX" sz="700" b="0" i="0" u="none" strike="noStrike" dirty="0" smtClean="0">
                          <a:solidFill>
                            <a:srgbClr val="000000"/>
                          </a:solidFill>
                          <a:effectLst/>
                          <a:latin typeface="Arial"/>
                        </a:rPr>
                        <a:t>                </a:t>
                      </a:r>
                      <a:r>
                        <a:rPr lang="es-MX" sz="700" b="0" i="0" u="none" strike="noStrike" dirty="0">
                          <a:solidFill>
                            <a:srgbClr val="000000"/>
                          </a:solidFill>
                          <a:effectLst/>
                          <a:latin typeface="Arial"/>
                        </a:rPr>
                        <a:t>1,094,800.72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Desarrollar cadenas de proveeduría para los sectores estratégicos de La Laguna, con la realización de ferias de productos locales y encuentros de negocios, entre las empresas ancla y los pequeños productores locales.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700" b="0" i="0" u="none" strike="noStrike">
                          <a:solidFill>
                            <a:srgbClr val="000000"/>
                          </a:solidFill>
                          <a:effectLst/>
                          <a:latin typeface="Arial"/>
                        </a:rPr>
                        <a:t>4.5 MIPyMES</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r>
              <a:tr h="334464">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700" b="0" i="0" u="none" strike="noStrike" dirty="0">
                          <a:solidFill>
                            <a:srgbClr val="000000"/>
                          </a:solidFill>
                          <a:effectLst/>
                          <a:latin typeface="Arial"/>
                        </a:rPr>
                        <a:t>Apoyo a las </a:t>
                      </a:r>
                      <a:r>
                        <a:rPr lang="es-MX" sz="700" b="0" i="0" u="none" strike="noStrike" dirty="0" err="1">
                          <a:solidFill>
                            <a:srgbClr val="000000"/>
                          </a:solidFill>
                          <a:effectLst/>
                          <a:latin typeface="Arial"/>
                        </a:rPr>
                        <a:t>MiPyMEs</a:t>
                      </a:r>
                      <a:r>
                        <a:rPr lang="es-MX" sz="700" b="0" i="0" u="none" strike="noStrike" dirty="0">
                          <a:solidFill>
                            <a:srgbClr val="000000"/>
                          </a:solidFill>
                          <a:effectLst/>
                          <a:latin typeface="Arial"/>
                        </a:rPr>
                        <a:t> para la capacitación de los empleados en desarrollo de competencias, innovación, competitividad, sustentabilidad y productividad.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334464">
                <a:tc rowSpan="2">
                  <a:txBody>
                    <a:bodyPr/>
                    <a:lstStyle/>
                    <a:p>
                      <a:pPr algn="ctr" fontAlgn="ctr"/>
                      <a:r>
                        <a:rPr lang="es-MX" sz="700" b="0" i="0" u="none" strike="noStrike">
                          <a:solidFill>
                            <a:srgbClr val="000000"/>
                          </a:solidFill>
                          <a:effectLst/>
                          <a:latin typeface="Arial"/>
                        </a:rPr>
                        <a:t>51</a:t>
                      </a:r>
                    </a:p>
                  </a:txBody>
                  <a:tcPr marL="2508" marR="2508" marT="25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E2C5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700" b="0" i="0" u="none" strike="noStrike">
                          <a:solidFill>
                            <a:srgbClr val="000000"/>
                          </a:solidFill>
                          <a:effectLst/>
                          <a:latin typeface="Arial"/>
                        </a:rPr>
                        <a:t>Política Industrial</a:t>
                      </a:r>
                    </a:p>
                  </a:txBody>
                  <a:tcPr marL="2508" marR="2508" marT="25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700" b="0" i="0" u="none" strike="noStrike" dirty="0">
                          <a:solidFill>
                            <a:srgbClr val="000000"/>
                          </a:solidFill>
                          <a:effectLst/>
                          <a:latin typeface="Arial"/>
                        </a:rPr>
                        <a:t> $                                      -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Apoyar los esfuerzos de la iniciativa privada en la incorporación y consolidación de la industria de las tecnologías de información y comunicación.</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700" b="0" i="0" u="none" strike="noStrike" dirty="0">
                          <a:solidFill>
                            <a:srgbClr val="000000"/>
                          </a:solidFill>
                          <a:effectLst/>
                          <a:latin typeface="Arial"/>
                        </a:rPr>
                        <a:t>4.6 Política Industrial</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MX" sz="700" b="0" i="0" u="none" strike="noStrike">
                          <a:solidFill>
                            <a:srgbClr val="000000"/>
                          </a:solidFill>
                          <a:effectLst/>
                          <a:latin typeface="Arial"/>
                        </a:rPr>
                        <a:t>Dirección General de Desarrollo Económico</a:t>
                      </a:r>
                    </a:p>
                  </a:txBody>
                  <a:tcPr marL="2508" marR="2508" marT="25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76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700" b="0" i="0" u="none" strike="noStrike" dirty="0">
                          <a:solidFill>
                            <a:srgbClr val="000000"/>
                          </a:solidFill>
                          <a:effectLst/>
                          <a:latin typeface="Arial"/>
                        </a:rPr>
                        <a:t>Acompañar a la iniciativa privada en la implementación de políticas públicas para el desarrollo de los sectores productivos.</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223735">
                <a:tc>
                  <a:txBody>
                    <a:bodyPr/>
                    <a:lstStyle/>
                    <a:p>
                      <a:pPr algn="ctr" fontAlgn="ctr"/>
                      <a:r>
                        <a:rPr lang="es-MX" sz="700" b="0" i="0" u="none" strike="noStrike" dirty="0">
                          <a:solidFill>
                            <a:srgbClr val="000000"/>
                          </a:solidFill>
                          <a:effectLst/>
                          <a:latin typeface="Arial"/>
                        </a:rPr>
                        <a:t>52</a:t>
                      </a:r>
                    </a:p>
                  </a:txBody>
                  <a:tcPr marL="2508" marR="2508" marT="25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Turismo</a:t>
                      </a:r>
                    </a:p>
                  </a:txBody>
                  <a:tcPr marL="2508" marR="2508" marT="25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dirty="0">
                          <a:solidFill>
                            <a:srgbClr val="000000"/>
                          </a:solidFill>
                          <a:effectLst/>
                          <a:latin typeface="Arial"/>
                        </a:rPr>
                        <a:t> </a:t>
                      </a:r>
                      <a:r>
                        <a:rPr lang="es-MX" sz="700" b="0" i="0" u="none" strike="noStrike" dirty="0" smtClean="0">
                          <a:solidFill>
                            <a:srgbClr val="000000"/>
                          </a:solidFill>
                          <a:effectLst/>
                          <a:latin typeface="Arial"/>
                        </a:rPr>
                        <a:t>                        94,800.72 </a:t>
                      </a:r>
                      <a:endParaRPr lang="es-MX" sz="700" b="0" i="0" u="none" strike="noStrike" dirty="0">
                        <a:solidFill>
                          <a:srgbClr val="000000"/>
                        </a:solidFill>
                        <a:effectLst/>
                        <a:latin typeface="Arial"/>
                      </a:endParaRP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Programa de fortalecimiento del sector turístico de negocios y gastronómico</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4.7 Turismo</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334464">
                <a:tc>
                  <a:txBody>
                    <a:bodyPr/>
                    <a:lstStyle/>
                    <a:p>
                      <a:pPr algn="ctr" fontAlgn="ctr"/>
                      <a:r>
                        <a:rPr lang="es-MX" sz="700" b="0" i="0" u="none" strike="noStrike" dirty="0">
                          <a:solidFill>
                            <a:srgbClr val="000000"/>
                          </a:solidFill>
                          <a:effectLst/>
                          <a:latin typeface="Arial"/>
                        </a:rPr>
                        <a:t>53</a:t>
                      </a:r>
                    </a:p>
                  </a:txBody>
                  <a:tcPr marL="2508" marR="2508" marT="25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Coordinación metropolitana </a:t>
                      </a:r>
                    </a:p>
                  </a:txBody>
                  <a:tcPr marL="2508" marR="2508" marT="25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700" b="0" i="0" u="none" strike="noStrike" dirty="0">
                          <a:solidFill>
                            <a:srgbClr val="000000"/>
                          </a:solidFill>
                          <a:effectLst/>
                          <a:latin typeface="Arial"/>
                        </a:rPr>
                        <a:t> </a:t>
                      </a:r>
                      <a:r>
                        <a:rPr lang="es-MX" sz="700" b="0" i="0" u="none" strike="noStrike" dirty="0" smtClean="0">
                          <a:solidFill>
                            <a:srgbClr val="000000"/>
                          </a:solidFill>
                          <a:effectLst/>
                          <a:latin typeface="Arial"/>
                        </a:rPr>
                        <a:t>                     </a:t>
                      </a:r>
                      <a:r>
                        <a:rPr lang="es-MX" sz="700" b="0" i="0" u="none" strike="noStrike" dirty="0">
                          <a:solidFill>
                            <a:srgbClr val="000000"/>
                          </a:solidFill>
                          <a:effectLst/>
                          <a:latin typeface="Arial"/>
                        </a:rPr>
                        <a:t>194,499.00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Diseño de una propuesta de coordinación entre los municipios de La Laguna, a favor de la integración de esfuerzos en materia de fomento económico.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4.8 Coordinación metropolitana</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r>
              <a:tr h="334464">
                <a:tc>
                  <a:txBody>
                    <a:bodyPr/>
                    <a:lstStyle/>
                    <a:p>
                      <a:pPr algn="ctr" fontAlgn="ctr"/>
                      <a:r>
                        <a:rPr lang="es-MX" sz="700" b="0" i="0" u="none" strike="noStrike" dirty="0">
                          <a:solidFill>
                            <a:srgbClr val="000000"/>
                          </a:solidFill>
                          <a:effectLst/>
                          <a:latin typeface="Arial"/>
                        </a:rPr>
                        <a:t>54</a:t>
                      </a:r>
                    </a:p>
                  </a:txBody>
                  <a:tcPr marL="2508" marR="2508" marT="25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Proyectos Estratégicos para la Competitividad</a:t>
                      </a:r>
                    </a:p>
                  </a:txBody>
                  <a:tcPr marL="2508" marR="2508" marT="25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 </a:t>
                      </a:r>
                      <a:r>
                        <a:rPr lang="es-MX" sz="700" b="0" i="0" u="none" strike="noStrike" dirty="0" smtClean="0">
                          <a:solidFill>
                            <a:srgbClr val="000000"/>
                          </a:solidFill>
                          <a:effectLst/>
                          <a:latin typeface="Arial"/>
                        </a:rPr>
                        <a:t>               </a:t>
                      </a:r>
                      <a:r>
                        <a:rPr lang="es-MX" sz="700" b="0" i="0" u="none" strike="noStrike" dirty="0">
                          <a:solidFill>
                            <a:srgbClr val="000000"/>
                          </a:solidFill>
                          <a:effectLst/>
                          <a:latin typeface="Arial"/>
                        </a:rPr>
                        <a:t>1,000,000.00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Incentivar la consolidación de sectores productivos (</a:t>
                      </a:r>
                      <a:r>
                        <a:rPr lang="es-MX" sz="700" b="0" i="0" u="none" strike="noStrike" dirty="0" err="1">
                          <a:solidFill>
                            <a:srgbClr val="000000"/>
                          </a:solidFill>
                          <a:effectLst/>
                          <a:latin typeface="Arial"/>
                        </a:rPr>
                        <a:t>Clusteres</a:t>
                      </a:r>
                      <a:r>
                        <a:rPr lang="es-MX" sz="700" b="0" i="0" u="none" strike="noStrike" dirty="0">
                          <a:solidFill>
                            <a:srgbClr val="000000"/>
                          </a:solidFill>
                          <a:effectLst/>
                          <a:latin typeface="Arial"/>
                        </a:rPr>
                        <a:t>) tradicionales: automotriz, metalmecánico y agroalimentario</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4.6 Política Industrial</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Instituto Municipal de Planeación y Competitividad</a:t>
                      </a:r>
                    </a:p>
                  </a:txBody>
                  <a:tcPr marL="2508" marR="2508" marT="25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464">
                <a:tc rowSpan="3">
                  <a:txBody>
                    <a:bodyPr/>
                    <a:lstStyle/>
                    <a:p>
                      <a:pPr algn="ctr" fontAlgn="ctr"/>
                      <a:r>
                        <a:rPr lang="es-MX" sz="700" b="0" i="0" u="none" strike="noStrike" dirty="0">
                          <a:solidFill>
                            <a:srgbClr val="000000"/>
                          </a:solidFill>
                          <a:effectLst/>
                          <a:latin typeface="Arial"/>
                        </a:rPr>
                        <a:t>55</a:t>
                      </a:r>
                    </a:p>
                  </a:txBody>
                  <a:tcPr marL="2508" marR="2508" marT="25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es-MX" sz="700" b="0" i="0" u="none" strike="noStrike">
                          <a:solidFill>
                            <a:srgbClr val="000000"/>
                          </a:solidFill>
                          <a:effectLst/>
                          <a:latin typeface="Arial"/>
                        </a:rPr>
                        <a:t>Emprende Jóven</a:t>
                      </a:r>
                    </a:p>
                  </a:txBody>
                  <a:tcPr marL="2508" marR="2508" marT="25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MX" sz="700" b="0" i="0" u="none" strike="noStrike" dirty="0" smtClean="0">
                          <a:solidFill>
                            <a:srgbClr val="000000"/>
                          </a:solidFill>
                          <a:effectLst/>
                          <a:latin typeface="Arial"/>
                        </a:rPr>
                        <a:t>                     </a:t>
                      </a:r>
                      <a:r>
                        <a:rPr lang="es-MX" sz="700" b="0" i="0" u="none" strike="noStrike" dirty="0">
                          <a:solidFill>
                            <a:srgbClr val="000000"/>
                          </a:solidFill>
                          <a:effectLst/>
                          <a:latin typeface="Arial"/>
                        </a:rPr>
                        <a:t>890,000.00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Facilitar el financiamiento de Start-ups y Scale-ups, para ampliar el ciclo de vida de las empresas así como su consolidación.</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4.5 </a:t>
                      </a:r>
                      <a:r>
                        <a:rPr lang="es-MX" sz="700" b="0" i="0" u="none" strike="noStrike" dirty="0" err="1">
                          <a:solidFill>
                            <a:srgbClr val="000000"/>
                          </a:solidFill>
                          <a:effectLst/>
                          <a:latin typeface="Arial"/>
                        </a:rPr>
                        <a:t>MiPyMEs</a:t>
                      </a:r>
                      <a:endParaRPr lang="es-MX" sz="700" b="0" i="0" u="none" strike="noStrike" dirty="0">
                        <a:solidFill>
                          <a:srgbClr val="000000"/>
                        </a:solidFill>
                        <a:effectLst/>
                        <a:latin typeface="Arial"/>
                      </a:endParaRP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MX" sz="700" b="0" i="0" u="none" strike="noStrike">
                          <a:solidFill>
                            <a:srgbClr val="000000"/>
                          </a:solidFill>
                          <a:effectLst/>
                          <a:latin typeface="Arial"/>
                        </a:rPr>
                        <a:t>Dirección General de Desarrollo Social</a:t>
                      </a:r>
                    </a:p>
                  </a:txBody>
                  <a:tcPr marL="2508" marR="2508" marT="25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73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700" b="0" i="0" u="none" strike="noStrike">
                          <a:solidFill>
                            <a:srgbClr val="000000"/>
                          </a:solidFill>
                          <a:effectLst/>
                          <a:latin typeface="Arial"/>
                        </a:rPr>
                        <a:t>Incentivar la vinculación del sector empresarial, academia y gobierno</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4.2 Introducción a la formalidad</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334464">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700" b="0" i="0" u="none" strike="noStrike">
                          <a:solidFill>
                            <a:srgbClr val="000000"/>
                          </a:solidFill>
                          <a:effectLst/>
                          <a:latin typeface="Arial"/>
                        </a:rPr>
                        <a:t>Otorgar servicios de bolsa de trabajo, capacitación y acompañamiento a la población económicamente activa de Torreón</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4.2 Introducción a la formalidad</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r>
              <a:tr h="334464">
                <a:tc>
                  <a:txBody>
                    <a:bodyPr/>
                    <a:lstStyle/>
                    <a:p>
                      <a:pPr algn="ctr" fontAlgn="ctr"/>
                      <a:r>
                        <a:rPr lang="es-MX" sz="700" b="0" i="0" u="none" strike="noStrike" dirty="0">
                          <a:solidFill>
                            <a:srgbClr val="000000"/>
                          </a:solidFill>
                          <a:effectLst/>
                          <a:latin typeface="Arial"/>
                        </a:rPr>
                        <a:t>56</a:t>
                      </a:r>
                    </a:p>
                  </a:txBody>
                  <a:tcPr marL="2508" marR="2508" marT="25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Capacitaciones para la inclusión económica</a:t>
                      </a:r>
                    </a:p>
                  </a:txBody>
                  <a:tcPr marL="2508" marR="2508" marT="25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 </a:t>
                      </a:r>
                      <a:r>
                        <a:rPr lang="es-MX" sz="700" b="0" i="0" u="none" strike="noStrike" dirty="0" smtClean="0">
                          <a:solidFill>
                            <a:srgbClr val="000000"/>
                          </a:solidFill>
                          <a:effectLst/>
                          <a:latin typeface="Arial"/>
                        </a:rPr>
                        <a:t>  </a:t>
                      </a:r>
                      <a:r>
                        <a:rPr lang="es-MX" sz="700" b="0" i="0" u="none" strike="noStrike" dirty="0">
                          <a:solidFill>
                            <a:srgbClr val="000000"/>
                          </a:solidFill>
                          <a:effectLst/>
                          <a:latin typeface="Arial"/>
                        </a:rPr>
                        <a:t>1,350,000.00 </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a:rPr>
                        <a:t>Apoyo a las MiPyMEs para la capacitación de los empleados en desarrollo de competencias, innovación, competitividad y productividad.</a:t>
                      </a: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a:rPr>
                        <a:t>4.5 </a:t>
                      </a:r>
                      <a:r>
                        <a:rPr lang="es-MX" sz="700" b="0" i="0" u="none" strike="noStrike" dirty="0" err="1">
                          <a:solidFill>
                            <a:srgbClr val="000000"/>
                          </a:solidFill>
                          <a:effectLst/>
                          <a:latin typeface="Arial"/>
                        </a:rPr>
                        <a:t>MiPyMEs</a:t>
                      </a:r>
                      <a:endParaRPr lang="es-MX" sz="700" b="0" i="0" u="none" strike="noStrike" dirty="0">
                        <a:solidFill>
                          <a:srgbClr val="000000"/>
                        </a:solidFill>
                        <a:effectLst/>
                        <a:latin typeface="Arial"/>
                      </a:endParaRPr>
                    </a:p>
                  </a:txBody>
                  <a:tcPr marL="2508" marR="2508" marT="2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r>
              <a:tr h="251417">
                <a:tc>
                  <a:txBody>
                    <a:bodyPr/>
                    <a:lstStyle/>
                    <a:p>
                      <a:pPr algn="l" fontAlgn="ctr"/>
                      <a:endParaRPr lang="es-MX" sz="800" b="0" i="0" u="none" strike="noStrike">
                        <a:solidFill>
                          <a:srgbClr val="000000"/>
                        </a:solidFill>
                        <a:effectLst/>
                        <a:latin typeface="Arial"/>
                      </a:endParaRPr>
                    </a:p>
                  </a:txBody>
                  <a:tcPr marL="2508" marR="2508" marT="250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MX" sz="800" b="0" i="0" u="none" strike="noStrike">
                        <a:solidFill>
                          <a:srgbClr val="000000"/>
                        </a:solidFill>
                        <a:effectLst/>
                        <a:latin typeface="Arial"/>
                      </a:endParaRPr>
                    </a:p>
                  </a:txBody>
                  <a:tcPr marL="2508" marR="2508" marT="250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MX" sz="900" b="1" i="0" u="none" strike="noStrike" dirty="0">
                          <a:solidFill>
                            <a:srgbClr val="000000"/>
                          </a:solidFill>
                          <a:effectLst/>
                          <a:latin typeface="Arial"/>
                        </a:rPr>
                        <a:t> </a:t>
                      </a:r>
                      <a:r>
                        <a:rPr lang="es-MX" sz="900" b="1" i="0" u="none" strike="noStrike" dirty="0" smtClean="0">
                          <a:solidFill>
                            <a:srgbClr val="000000"/>
                          </a:solidFill>
                          <a:effectLst/>
                          <a:latin typeface="Arial"/>
                        </a:rPr>
                        <a:t>  </a:t>
                      </a:r>
                      <a:r>
                        <a:rPr lang="es-MX" sz="900" b="1" i="0" u="none" strike="noStrike" dirty="0">
                          <a:solidFill>
                            <a:srgbClr val="000000"/>
                          </a:solidFill>
                          <a:effectLst/>
                          <a:latin typeface="Arial"/>
                        </a:rPr>
                        <a:t>7,716,225.16 </a:t>
                      </a:r>
                    </a:p>
                  </a:txBody>
                  <a:tcPr marL="2508" marR="2508" marT="250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MX" sz="800" b="0" i="0" u="none" strike="noStrike" dirty="0">
                        <a:solidFill>
                          <a:srgbClr val="000000"/>
                        </a:solidFill>
                        <a:effectLst/>
                        <a:latin typeface="Arial"/>
                      </a:endParaRPr>
                    </a:p>
                  </a:txBody>
                  <a:tcPr marL="2508" marR="2508" marT="250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MX" sz="800" b="0" i="0" u="none" strike="noStrike" dirty="0">
                        <a:solidFill>
                          <a:srgbClr val="000000"/>
                        </a:solidFill>
                        <a:effectLst/>
                        <a:latin typeface="Arial"/>
                      </a:endParaRPr>
                    </a:p>
                  </a:txBody>
                  <a:tcPr marL="2508" marR="2508" marT="250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0" i="0" u="none" strike="noStrike" dirty="0">
                        <a:solidFill>
                          <a:srgbClr val="000000"/>
                        </a:solidFill>
                        <a:effectLst/>
                        <a:latin typeface="Arial"/>
                      </a:endParaRPr>
                    </a:p>
                  </a:txBody>
                  <a:tcPr marL="2508" marR="2508" marT="2508"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96215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 v.- Desarrollo social y humano</a:t>
            </a:r>
            <a:endParaRPr lang="es-MX"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80728"/>
            <a:ext cx="723622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487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 v.- Desarrollo social y humano</a:t>
            </a:r>
            <a:endParaRPr lang="es-MX"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276350"/>
            <a:ext cx="7561263" cy="467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88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 v.- Desarrollo social y humano</a:t>
            </a:r>
            <a:endParaRPr lang="es-MX"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125" y="980728"/>
            <a:ext cx="7561263"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378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 v.- Desarrollo social y humano</a:t>
            </a:r>
            <a:endParaRPr lang="es-MX"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285875"/>
            <a:ext cx="7561263"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473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 v.- Desarrollo social y humano</a:t>
            </a:r>
            <a:endParaRPr lang="es-MX"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362075"/>
            <a:ext cx="7561263"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899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7484" y="215088"/>
            <a:ext cx="7520940" cy="548640"/>
          </a:xfrm>
        </p:spPr>
        <p:txBody>
          <a:bodyPr/>
          <a:lstStyle/>
          <a:p>
            <a:r>
              <a:rPr lang="es-MX" dirty="0" smtClean="0"/>
              <a:t>Eje v.- Desarrollo social y humano</a:t>
            </a:r>
            <a:endParaRPr lang="es-MX"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7776864" cy="593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14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Organigrama</a:t>
            </a:r>
            <a:endParaRPr lang="es-MX"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980728"/>
            <a:ext cx="8033522" cy="4680520"/>
          </a:xfrm>
        </p:spPr>
      </p:pic>
    </p:spTree>
    <p:extLst>
      <p:ext uri="{BB962C8B-B14F-4D97-AF65-F5344CB8AC3E}">
        <p14:creationId xmlns:p14="http://schemas.microsoft.com/office/powerpoint/2010/main" val="2077938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CLASIFICACION POR FUENTE DE </a:t>
            </a:r>
            <a:r>
              <a:rPr lang="es-MX" dirty="0" smtClean="0"/>
              <a:t>FINANCIAMIENTO</a:t>
            </a:r>
            <a:endParaRPr lang="es-MX" dirty="0"/>
          </a:p>
        </p:txBody>
      </p:sp>
      <p:sp>
        <p:nvSpPr>
          <p:cNvPr id="5" name="4 CuadroTexto"/>
          <p:cNvSpPr txBox="1"/>
          <p:nvPr/>
        </p:nvSpPr>
        <p:spPr>
          <a:xfrm>
            <a:off x="646390" y="1167135"/>
            <a:ext cx="7920880" cy="923330"/>
          </a:xfrm>
          <a:prstGeom prst="rect">
            <a:avLst/>
          </a:prstGeom>
          <a:noFill/>
        </p:spPr>
        <p:txBody>
          <a:bodyPr wrap="square" rtlCol="0">
            <a:spAutoFit/>
          </a:bodyPr>
          <a:lstStyle/>
          <a:p>
            <a:r>
              <a:rPr lang="es-MX" dirty="0" smtClean="0"/>
              <a:t>Consiste </a:t>
            </a:r>
            <a:r>
              <a:rPr lang="es-MX" dirty="0"/>
              <a:t>en presentar los gastos </a:t>
            </a:r>
            <a:r>
              <a:rPr lang="es-MX" dirty="0" smtClean="0"/>
              <a:t>públicos </a:t>
            </a:r>
            <a:r>
              <a:rPr lang="es-MX" dirty="0"/>
              <a:t>según los agregados genéricos de los recursos empleados para su </a:t>
            </a:r>
            <a:r>
              <a:rPr lang="es-MX" dirty="0" smtClean="0"/>
              <a:t>financiamiento</a:t>
            </a:r>
            <a:endParaRPr lang="es-MX" dirty="0"/>
          </a:p>
          <a:p>
            <a:endParaRPr lang="es-MX"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23789337"/>
              </p:ext>
            </p:extLst>
          </p:nvPr>
        </p:nvGraphicFramePr>
        <p:xfrm>
          <a:off x="862414" y="2090465"/>
          <a:ext cx="7488832" cy="4464488"/>
        </p:xfrm>
        <a:graphic>
          <a:graphicData uri="http://schemas.openxmlformats.org/drawingml/2006/table">
            <a:tbl>
              <a:tblPr firstRow="1" firstCol="1" bandRow="1"/>
              <a:tblGrid>
                <a:gridCol w="5202480"/>
                <a:gridCol w="2286352"/>
              </a:tblGrid>
              <a:tr h="234973">
                <a:tc>
                  <a:txBody>
                    <a:bodyPr/>
                    <a:lstStyle/>
                    <a:p>
                      <a:pPr algn="ctr" rtl="0" fontAlgn="ctr"/>
                      <a:r>
                        <a:rPr lang="es-MX" sz="1100" b="1" i="0" u="none" strike="noStrike" dirty="0">
                          <a:solidFill>
                            <a:srgbClr val="FFFFFF"/>
                          </a:solidFill>
                          <a:effectLst/>
                          <a:latin typeface="Franklin Gothic Book"/>
                        </a:rPr>
                        <a:t>CFF</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C984A"/>
                    </a:solidFill>
                  </a:tcPr>
                </a:tc>
                <a:tc>
                  <a:txBody>
                    <a:bodyPr/>
                    <a:lstStyle/>
                    <a:p>
                      <a:pPr algn="ctr" rtl="0" fontAlgn="ctr"/>
                      <a:r>
                        <a:rPr lang="es-MX" sz="1100" b="1" i="0" u="none" strike="noStrike">
                          <a:solidFill>
                            <a:srgbClr val="FFFFFF"/>
                          </a:solidFill>
                          <a:effectLst/>
                          <a:latin typeface="Franklin Gothic Book"/>
                        </a:rPr>
                        <a:t>Presupuesto Aprobado</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C984A"/>
                    </a:solidFill>
                  </a:tcPr>
                </a:tc>
              </a:tr>
              <a:tr h="245654">
                <a:tc>
                  <a:txBody>
                    <a:bodyPr/>
                    <a:lstStyle/>
                    <a:p>
                      <a:pPr algn="ctr" rtl="0" fontAlgn="ctr"/>
                      <a:r>
                        <a:rPr lang="es-MX" sz="1100" b="1" i="0" u="none" strike="noStrike">
                          <a:solidFill>
                            <a:srgbClr val="FFFFFF"/>
                          </a:solidFill>
                          <a:effectLst/>
                          <a:latin typeface="Franklin Gothic Book"/>
                        </a:rPr>
                        <a:t>No Etiquetado</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a:txBody>
                    <a:bodyPr/>
                    <a:lstStyle/>
                    <a:p>
                      <a:pPr algn="r" rtl="0" fontAlgn="ctr"/>
                      <a:r>
                        <a:rPr lang="es-MX" sz="1100" b="0" i="0" u="none" strike="noStrike">
                          <a:solidFill>
                            <a:srgbClr val="000000"/>
                          </a:solidFill>
                          <a:effectLst/>
                          <a:latin typeface="Franklin Gothic Book"/>
                        </a:rPr>
                        <a:t> </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D0"/>
                    </a:solidFill>
                  </a:tcPr>
                </a:tc>
              </a:tr>
              <a:tr h="234973">
                <a:tc>
                  <a:txBody>
                    <a:bodyPr/>
                    <a:lstStyle/>
                    <a:p>
                      <a:pPr algn="l" rtl="0" fontAlgn="ctr"/>
                      <a:r>
                        <a:rPr lang="es-MX" sz="1100" b="1" i="0" u="none" strike="noStrike">
                          <a:solidFill>
                            <a:srgbClr val="FFFFFF"/>
                          </a:solidFill>
                          <a:effectLst/>
                          <a:latin typeface="Franklin Gothic Book"/>
                        </a:rPr>
                        <a:t>Recursos Fiscales</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a:txBody>
                    <a:bodyPr/>
                    <a:lstStyle/>
                    <a:p>
                      <a:pPr algn="r" rtl="0" fontAlgn="ctr"/>
                      <a:r>
                        <a:rPr lang="es-MX" sz="1100" b="0" i="0" u="none" strike="noStrike">
                          <a:solidFill>
                            <a:srgbClr val="000000"/>
                          </a:solidFill>
                          <a:effectLst/>
                          <a:latin typeface="Franklin Gothic Book"/>
                        </a:rPr>
                        <a:t>762,999,238.00</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E9"/>
                    </a:solidFill>
                  </a:tcPr>
                </a:tc>
              </a:tr>
              <a:tr h="234973">
                <a:tc>
                  <a:txBody>
                    <a:bodyPr/>
                    <a:lstStyle/>
                    <a:p>
                      <a:pPr algn="l" rtl="0" fontAlgn="ctr"/>
                      <a:r>
                        <a:rPr lang="es-MX" sz="1100" b="1" i="0" u="none" strike="noStrike">
                          <a:solidFill>
                            <a:srgbClr val="FFFFFF"/>
                          </a:solidFill>
                          <a:effectLst/>
                          <a:latin typeface="Franklin Gothic Book"/>
                        </a:rPr>
                        <a:t>Financiamientos Externos</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a:txBody>
                    <a:bodyPr/>
                    <a:lstStyle/>
                    <a:p>
                      <a:pPr algn="r" rtl="0" fontAlgn="ctr"/>
                      <a:r>
                        <a:rPr lang="es-MX" sz="1100" b="0" i="0" u="none" strike="noStrike">
                          <a:solidFill>
                            <a:srgbClr val="000000"/>
                          </a:solidFill>
                          <a:effectLst/>
                          <a:latin typeface="Franklin Gothic Book"/>
                        </a:rPr>
                        <a:t>0</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E9"/>
                    </a:solidFill>
                  </a:tcPr>
                </a:tc>
              </a:tr>
              <a:tr h="234973">
                <a:tc>
                  <a:txBody>
                    <a:bodyPr/>
                    <a:lstStyle/>
                    <a:p>
                      <a:pPr algn="l" rtl="0" fontAlgn="ctr"/>
                      <a:r>
                        <a:rPr lang="es-MX" sz="1100" b="1" i="0" u="none" strike="noStrike">
                          <a:solidFill>
                            <a:srgbClr val="FFFFFF"/>
                          </a:solidFill>
                          <a:effectLst/>
                          <a:latin typeface="Franklin Gothic Book"/>
                        </a:rPr>
                        <a:t>Ingresos Propios</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a:txBody>
                    <a:bodyPr/>
                    <a:lstStyle/>
                    <a:p>
                      <a:pPr algn="r" rtl="0" fontAlgn="ctr"/>
                      <a:r>
                        <a:rPr lang="es-MX" sz="1100" b="0" i="0" u="none" strike="noStrike">
                          <a:solidFill>
                            <a:srgbClr val="000000"/>
                          </a:solidFill>
                          <a:effectLst/>
                          <a:latin typeface="Franklin Gothic Book"/>
                        </a:rPr>
                        <a:t>0</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D0"/>
                    </a:solidFill>
                  </a:tcPr>
                </a:tc>
              </a:tr>
              <a:tr h="234973">
                <a:tc>
                  <a:txBody>
                    <a:bodyPr/>
                    <a:lstStyle/>
                    <a:p>
                      <a:pPr algn="l" rtl="0" fontAlgn="ctr"/>
                      <a:r>
                        <a:rPr lang="es-MX" sz="1100" b="1" i="0" u="none" strike="noStrike">
                          <a:solidFill>
                            <a:srgbClr val="FFFFFF"/>
                          </a:solidFill>
                          <a:effectLst/>
                          <a:latin typeface="Franklin Gothic Book"/>
                        </a:rPr>
                        <a:t>Recursos Federales</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a:txBody>
                    <a:bodyPr/>
                    <a:lstStyle/>
                    <a:p>
                      <a:pPr algn="r" rtl="0" fontAlgn="ctr"/>
                      <a:r>
                        <a:rPr lang="es-MX" sz="1100" b="0" i="0" u="none" strike="noStrike">
                          <a:solidFill>
                            <a:srgbClr val="000000"/>
                          </a:solidFill>
                          <a:effectLst/>
                          <a:latin typeface="Franklin Gothic Book"/>
                        </a:rPr>
                        <a:t>788,894,947.00</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E9"/>
                    </a:solidFill>
                  </a:tcPr>
                </a:tc>
              </a:tr>
              <a:tr h="234973">
                <a:tc>
                  <a:txBody>
                    <a:bodyPr/>
                    <a:lstStyle/>
                    <a:p>
                      <a:pPr algn="l" rtl="0" fontAlgn="ctr"/>
                      <a:r>
                        <a:rPr lang="es-MX" sz="1100" b="1" i="0" u="none" strike="noStrike">
                          <a:solidFill>
                            <a:srgbClr val="FFFFFF"/>
                          </a:solidFill>
                          <a:effectLst/>
                          <a:latin typeface="Franklin Gothic Book"/>
                        </a:rPr>
                        <a:t>Recursos Estatales</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a:txBody>
                    <a:bodyPr/>
                    <a:lstStyle/>
                    <a:p>
                      <a:pPr algn="r" rtl="0" fontAlgn="ctr"/>
                      <a:r>
                        <a:rPr lang="es-MX" sz="1100" b="0" i="0" u="none" strike="noStrike">
                          <a:solidFill>
                            <a:srgbClr val="000000"/>
                          </a:solidFill>
                          <a:effectLst/>
                          <a:latin typeface="Franklin Gothic Book"/>
                        </a:rPr>
                        <a:t>0</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D0"/>
                    </a:solidFill>
                  </a:tcPr>
                </a:tc>
              </a:tr>
              <a:tr h="234973">
                <a:tc>
                  <a:txBody>
                    <a:bodyPr/>
                    <a:lstStyle/>
                    <a:p>
                      <a:pPr algn="l" rtl="0" fontAlgn="ctr"/>
                      <a:r>
                        <a:rPr lang="es-MX" sz="1100" b="1" i="0" u="none" strike="noStrike">
                          <a:solidFill>
                            <a:srgbClr val="FFFFFF"/>
                          </a:solidFill>
                          <a:effectLst/>
                          <a:latin typeface="Franklin Gothic Book"/>
                        </a:rPr>
                        <a:t>Otros Recursos de Libre Disposición</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a:txBody>
                    <a:bodyPr/>
                    <a:lstStyle/>
                    <a:p>
                      <a:pPr algn="r" rtl="0" fontAlgn="ctr"/>
                      <a:r>
                        <a:rPr lang="es-MX" sz="1100" b="0" i="0" u="none" strike="noStrike">
                          <a:solidFill>
                            <a:srgbClr val="000000"/>
                          </a:solidFill>
                          <a:effectLst/>
                          <a:latin typeface="Franklin Gothic Book"/>
                        </a:rPr>
                        <a:t>0</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E9"/>
                    </a:solidFill>
                  </a:tcPr>
                </a:tc>
              </a:tr>
              <a:tr h="234973">
                <a:tc>
                  <a:txBody>
                    <a:bodyPr/>
                    <a:lstStyle/>
                    <a:p>
                      <a:pPr algn="r" rtl="0" fontAlgn="ctr"/>
                      <a:r>
                        <a:rPr lang="es-MX" sz="1100" b="1" i="0" u="none" strike="noStrike">
                          <a:solidFill>
                            <a:srgbClr val="FFFFFF"/>
                          </a:solidFill>
                          <a:effectLst/>
                          <a:latin typeface="Franklin Gothic Book"/>
                        </a:rPr>
                        <a:t>Total Ingresos No Etiquetados</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933C"/>
                    </a:solidFill>
                  </a:tcPr>
                </a:tc>
                <a:tc>
                  <a:txBody>
                    <a:bodyPr/>
                    <a:lstStyle/>
                    <a:p>
                      <a:pPr algn="r" rtl="0" fontAlgn="ctr"/>
                      <a:r>
                        <a:rPr lang="es-MX" sz="1100" b="1" i="0" u="none" strike="noStrike">
                          <a:solidFill>
                            <a:srgbClr val="FFFFFF"/>
                          </a:solidFill>
                          <a:effectLst/>
                          <a:latin typeface="Franklin Gothic Book"/>
                        </a:rPr>
                        <a:t>1,551,894,185.00</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933C"/>
                    </a:solidFill>
                  </a:tcPr>
                </a:tc>
              </a:tr>
              <a:tr h="234973">
                <a:tc>
                  <a:txBody>
                    <a:bodyPr/>
                    <a:lstStyle/>
                    <a:p>
                      <a:pPr algn="ctr" rtl="0" fontAlgn="ctr"/>
                      <a:r>
                        <a:rPr lang="es-MX" sz="1100" b="1" i="0" u="none" strike="noStrike">
                          <a:solidFill>
                            <a:srgbClr val="FFFFFF"/>
                          </a:solidFill>
                          <a:effectLst/>
                          <a:latin typeface="Franklin Gothic Book"/>
                        </a:rPr>
                        <a:t>Etiquetado</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a:txBody>
                    <a:bodyPr/>
                    <a:lstStyle/>
                    <a:p>
                      <a:pPr algn="r" rtl="0" fontAlgn="ctr"/>
                      <a:r>
                        <a:rPr lang="es-MX" sz="1100" b="0" i="0" u="none" strike="noStrike">
                          <a:solidFill>
                            <a:srgbClr val="000000"/>
                          </a:solidFill>
                          <a:effectLst/>
                          <a:latin typeface="Franklin Gothic Book"/>
                        </a:rPr>
                        <a:t> </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D0"/>
                    </a:solidFill>
                  </a:tcPr>
                </a:tc>
              </a:tr>
              <a:tr h="234973">
                <a:tc>
                  <a:txBody>
                    <a:bodyPr/>
                    <a:lstStyle/>
                    <a:p>
                      <a:pPr algn="l" rtl="0" fontAlgn="ctr"/>
                      <a:r>
                        <a:rPr lang="es-MX" sz="1100" b="1" i="0" u="none" strike="noStrike">
                          <a:solidFill>
                            <a:srgbClr val="FFFFFF"/>
                          </a:solidFill>
                          <a:effectLst/>
                          <a:latin typeface="Franklin Gothic Book"/>
                        </a:rPr>
                        <a:t>Recursos Federales</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a:txBody>
                    <a:bodyPr/>
                    <a:lstStyle/>
                    <a:p>
                      <a:pPr algn="r" rtl="0" fontAlgn="ctr"/>
                      <a:r>
                        <a:rPr lang="es-MX" sz="1100" b="0" i="0" u="none" strike="noStrike">
                          <a:solidFill>
                            <a:srgbClr val="000000"/>
                          </a:solidFill>
                          <a:effectLst/>
                          <a:latin typeface="Franklin Gothic Book"/>
                        </a:rPr>
                        <a:t>481,700,083.00</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E9"/>
                    </a:solidFill>
                  </a:tcPr>
                </a:tc>
              </a:tr>
              <a:tr h="234973">
                <a:tc>
                  <a:txBody>
                    <a:bodyPr/>
                    <a:lstStyle/>
                    <a:p>
                      <a:pPr algn="l" rtl="0" fontAlgn="ctr"/>
                      <a:r>
                        <a:rPr lang="es-MX" sz="1100" b="1" i="0" u="none" strike="noStrike">
                          <a:solidFill>
                            <a:srgbClr val="FFFFFF"/>
                          </a:solidFill>
                          <a:effectLst/>
                          <a:latin typeface="Franklin Gothic Book"/>
                        </a:rPr>
                        <a:t>Recursos Estatales</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a:txBody>
                    <a:bodyPr/>
                    <a:lstStyle/>
                    <a:p>
                      <a:pPr algn="r" rtl="0" fontAlgn="ctr"/>
                      <a:r>
                        <a:rPr lang="es-MX" sz="1100" b="0" i="0" u="none" strike="noStrike">
                          <a:solidFill>
                            <a:srgbClr val="000000"/>
                          </a:solidFill>
                          <a:effectLst/>
                          <a:latin typeface="Franklin Gothic Book"/>
                        </a:rPr>
                        <a:t>0</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D0"/>
                    </a:solidFill>
                  </a:tcPr>
                </a:tc>
              </a:tr>
              <a:tr h="224293">
                <a:tc>
                  <a:txBody>
                    <a:bodyPr/>
                    <a:lstStyle/>
                    <a:p>
                      <a:pPr algn="l" rtl="0" fontAlgn="ctr"/>
                      <a:r>
                        <a:rPr lang="es-MX" sz="1100" b="1" i="0" u="none" strike="noStrike">
                          <a:solidFill>
                            <a:srgbClr val="FFFFFF"/>
                          </a:solidFill>
                          <a:effectLst/>
                          <a:latin typeface="Franklin Gothic Book"/>
                        </a:rPr>
                        <a:t>Otros Recursos de Transferencias</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7C984A"/>
                    </a:solidFill>
                  </a:tcPr>
                </a:tc>
                <a:tc rowSpan="2">
                  <a:txBody>
                    <a:bodyPr/>
                    <a:lstStyle/>
                    <a:p>
                      <a:pPr algn="r" rtl="0" fontAlgn="ctr"/>
                      <a:r>
                        <a:rPr lang="es-MX" sz="1100" b="0" i="0" u="none" strike="noStrike">
                          <a:solidFill>
                            <a:srgbClr val="000000"/>
                          </a:solidFill>
                          <a:effectLst/>
                          <a:latin typeface="Franklin Gothic Book"/>
                        </a:rPr>
                        <a:t>22,720,290.00</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E9"/>
                    </a:solidFill>
                  </a:tcPr>
                </a:tc>
              </a:tr>
              <a:tr h="234973">
                <a:tc>
                  <a:txBody>
                    <a:bodyPr/>
                    <a:lstStyle/>
                    <a:p>
                      <a:pPr algn="l" rtl="0" fontAlgn="ctr"/>
                      <a:r>
                        <a:rPr lang="es-MX" sz="1100" b="1" i="0" u="none" strike="noStrike">
                          <a:solidFill>
                            <a:srgbClr val="FFFFFF"/>
                          </a:solidFill>
                          <a:effectLst/>
                          <a:latin typeface="Franklin Gothic Book"/>
                        </a:rPr>
                        <a:t>Federales Etiquetadas</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C984A"/>
                    </a:solidFill>
                  </a:tcPr>
                </a:tc>
                <a:tc vMerge="1">
                  <a:txBody>
                    <a:bodyPr/>
                    <a:lstStyle/>
                    <a:p>
                      <a:endParaRPr lang="es-MX"/>
                    </a:p>
                  </a:txBody>
                  <a:tcPr/>
                </a:tc>
              </a:tr>
              <a:tr h="234973">
                <a:tc>
                  <a:txBody>
                    <a:bodyPr/>
                    <a:lstStyle/>
                    <a:p>
                      <a:pPr algn="r" rtl="0" fontAlgn="ctr"/>
                      <a:r>
                        <a:rPr lang="es-MX" sz="1100" b="1" i="0" u="none" strike="noStrike">
                          <a:solidFill>
                            <a:srgbClr val="FFFFFF"/>
                          </a:solidFill>
                          <a:effectLst/>
                          <a:latin typeface="Franklin Gothic Book"/>
                        </a:rPr>
                        <a:t>Total Ingresos Etiquetados</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933C"/>
                    </a:solidFill>
                  </a:tcPr>
                </a:tc>
                <a:tc>
                  <a:txBody>
                    <a:bodyPr/>
                    <a:lstStyle/>
                    <a:p>
                      <a:pPr algn="r" rtl="0" fontAlgn="ctr"/>
                      <a:r>
                        <a:rPr lang="es-MX" sz="1100" b="1" i="0" u="none" strike="noStrike">
                          <a:solidFill>
                            <a:srgbClr val="FFFFFF"/>
                          </a:solidFill>
                          <a:effectLst/>
                          <a:latin typeface="Franklin Gothic Book"/>
                        </a:rPr>
                        <a:t>504,420,373.00</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933C"/>
                    </a:solidFill>
                  </a:tcPr>
                </a:tc>
              </a:tr>
              <a:tr h="234973">
                <a:tc>
                  <a:txBody>
                    <a:bodyPr/>
                    <a:lstStyle/>
                    <a:p>
                      <a:pPr algn="ctr" rtl="0" fontAlgn="ctr"/>
                      <a:r>
                        <a:rPr lang="es-MX" sz="1100" b="1" i="0" u="none" strike="noStrike">
                          <a:solidFill>
                            <a:srgbClr val="FFFFFF"/>
                          </a:solidFill>
                          <a:effectLst/>
                          <a:latin typeface="Franklin Gothic Book"/>
                        </a:rPr>
                        <a:t>SUMA DE INGRESO ETIQUETADO Y NO ETIQUETADO</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a:txBody>
                    <a:bodyPr/>
                    <a:lstStyle/>
                    <a:p>
                      <a:pPr algn="r" rtl="0" fontAlgn="ctr"/>
                      <a:r>
                        <a:rPr lang="es-MX" sz="1100" b="1" i="0" u="none" strike="noStrike">
                          <a:solidFill>
                            <a:srgbClr val="000000"/>
                          </a:solidFill>
                          <a:effectLst/>
                          <a:latin typeface="Franklin Gothic Book"/>
                        </a:rPr>
                        <a:t>2,056,314,558.00</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933C"/>
                    </a:solidFill>
                  </a:tcPr>
                </a:tc>
              </a:tr>
              <a:tr h="234973">
                <a:tc>
                  <a:txBody>
                    <a:bodyPr/>
                    <a:lstStyle/>
                    <a:p>
                      <a:pPr algn="ctr" rtl="0" fontAlgn="ctr"/>
                      <a:r>
                        <a:rPr lang="es-MX" sz="1100" b="1" i="0" u="none" strike="noStrike">
                          <a:solidFill>
                            <a:srgbClr val="FFFFFF"/>
                          </a:solidFill>
                          <a:effectLst/>
                          <a:latin typeface="Franklin Gothic Book"/>
                        </a:rPr>
                        <a:t>Otras Posibles Fuentes de Financiemientos</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a:txBody>
                    <a:bodyPr/>
                    <a:lstStyle/>
                    <a:p>
                      <a:pPr algn="r" rtl="0" fontAlgn="ctr"/>
                      <a:r>
                        <a:rPr lang="es-MX" sz="1100" b="0" i="0" u="none" strike="noStrike">
                          <a:solidFill>
                            <a:srgbClr val="000000"/>
                          </a:solidFill>
                          <a:effectLst/>
                          <a:latin typeface="Franklin Gothic Book"/>
                        </a:rPr>
                        <a:t> </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E9"/>
                    </a:solidFill>
                  </a:tcPr>
                </a:tc>
              </a:tr>
              <a:tr h="234973">
                <a:tc>
                  <a:txBody>
                    <a:bodyPr/>
                    <a:lstStyle/>
                    <a:p>
                      <a:pPr algn="l" rtl="0" fontAlgn="ctr"/>
                      <a:r>
                        <a:rPr lang="es-MX" sz="1100" b="1" i="0" u="none" strike="noStrike">
                          <a:solidFill>
                            <a:srgbClr val="FFFFFF"/>
                          </a:solidFill>
                          <a:effectLst/>
                          <a:latin typeface="Franklin Gothic Book"/>
                        </a:rPr>
                        <a:t>Financiamientos Internos</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a:txBody>
                    <a:bodyPr/>
                    <a:lstStyle/>
                    <a:p>
                      <a:pPr algn="r" rtl="0" fontAlgn="ctr"/>
                      <a:r>
                        <a:rPr lang="es-MX" sz="1100" b="0" i="0" u="none" strike="noStrike">
                          <a:solidFill>
                            <a:srgbClr val="000000"/>
                          </a:solidFill>
                          <a:effectLst/>
                          <a:latin typeface="Franklin Gothic Book"/>
                        </a:rPr>
                        <a:t>55,261,128.00</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D0"/>
                    </a:solidFill>
                  </a:tcPr>
                </a:tc>
              </a:tr>
              <a:tr h="234973">
                <a:tc>
                  <a:txBody>
                    <a:bodyPr/>
                    <a:lstStyle/>
                    <a:p>
                      <a:pPr algn="ctr" rtl="0" fontAlgn="ctr"/>
                      <a:r>
                        <a:rPr lang="es-MX" sz="1100" b="1" i="0" u="none" strike="noStrike">
                          <a:solidFill>
                            <a:srgbClr val="FFFFFF"/>
                          </a:solidFill>
                          <a:effectLst/>
                          <a:latin typeface="Franklin Gothic Book"/>
                        </a:rPr>
                        <a:t>Total</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a:txBody>
                    <a:bodyPr/>
                    <a:lstStyle/>
                    <a:p>
                      <a:pPr algn="r" rtl="0" fontAlgn="ctr"/>
                      <a:r>
                        <a:rPr lang="es-MX" sz="1100" b="1" i="0" u="none" strike="noStrike" dirty="0">
                          <a:solidFill>
                            <a:srgbClr val="FFFFFF"/>
                          </a:solidFill>
                          <a:effectLst/>
                          <a:latin typeface="Franklin Gothic Book"/>
                        </a:rPr>
                        <a:t>2,111,575,686.00</a:t>
                      </a:r>
                    </a:p>
                  </a:txBody>
                  <a:tcPr marL="8564" marR="8564" marT="8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933C"/>
                    </a:solidFill>
                  </a:tcPr>
                </a:tc>
              </a:tr>
            </a:tbl>
          </a:graphicData>
        </a:graphic>
      </p:graphicFrame>
    </p:spTree>
    <p:extLst>
      <p:ext uri="{BB962C8B-B14F-4D97-AF65-F5344CB8AC3E}">
        <p14:creationId xmlns:p14="http://schemas.microsoft.com/office/powerpoint/2010/main" val="2832590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dirty="0" smtClean="0"/>
              <a:t>CLASIFICACIÓN POR TIPO DE GASTO</a:t>
            </a:r>
            <a:endParaRPr lang="es-MX"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345026652"/>
              </p:ext>
            </p:extLst>
          </p:nvPr>
        </p:nvGraphicFramePr>
        <p:xfrm>
          <a:off x="755576" y="2780926"/>
          <a:ext cx="7704855" cy="2376269"/>
        </p:xfrm>
        <a:graphic>
          <a:graphicData uri="http://schemas.openxmlformats.org/drawingml/2006/table">
            <a:tbl>
              <a:tblPr firstRow="1" firstCol="1" bandRow="1">
                <a:tableStyleId>{5C22544A-7EE6-4342-B048-85BDC9FD1C3A}</a:tableStyleId>
              </a:tblPr>
              <a:tblGrid>
                <a:gridCol w="270299"/>
                <a:gridCol w="4680495"/>
                <a:gridCol w="2754061"/>
              </a:tblGrid>
              <a:tr h="339467">
                <a:tc gridSpan="2">
                  <a:txBody>
                    <a:bodyPr/>
                    <a:lstStyle/>
                    <a:p>
                      <a:pPr algn="ctr">
                        <a:lnSpc>
                          <a:spcPct val="115000"/>
                        </a:lnSpc>
                        <a:spcAft>
                          <a:spcPts val="0"/>
                        </a:spcAft>
                      </a:pPr>
                      <a:r>
                        <a:rPr lang="es-MX" sz="1400" dirty="0">
                          <a:effectLst/>
                        </a:rPr>
                        <a:t>CTG</a:t>
                      </a:r>
                      <a:endParaRPr lang="es-MX" sz="1400" dirty="0">
                        <a:effectLst/>
                        <a:latin typeface="Calibri"/>
                        <a:ea typeface="Calibri"/>
                        <a:cs typeface="Times New Roman"/>
                      </a:endParaRPr>
                    </a:p>
                  </a:txBody>
                  <a:tcPr marL="44450" marR="44450" marT="0" marB="0" anchor="ctr"/>
                </a:tc>
                <a:tc hMerge="1">
                  <a:txBody>
                    <a:bodyPr/>
                    <a:lstStyle/>
                    <a:p>
                      <a:endParaRPr lang="es-MX"/>
                    </a:p>
                  </a:txBody>
                  <a:tcPr/>
                </a:tc>
                <a:tc>
                  <a:txBody>
                    <a:bodyPr/>
                    <a:lstStyle/>
                    <a:p>
                      <a:pPr algn="ctr">
                        <a:lnSpc>
                          <a:spcPct val="115000"/>
                        </a:lnSpc>
                        <a:spcAft>
                          <a:spcPts val="0"/>
                        </a:spcAft>
                      </a:pPr>
                      <a:r>
                        <a:rPr lang="es-MX" sz="1400">
                          <a:effectLst/>
                        </a:rPr>
                        <a:t> Presupuesto Aprobado </a:t>
                      </a:r>
                      <a:endParaRPr lang="es-MX" sz="1400">
                        <a:effectLst/>
                        <a:latin typeface="Calibri"/>
                        <a:ea typeface="Calibri"/>
                        <a:cs typeface="Times New Roman"/>
                      </a:endParaRPr>
                    </a:p>
                  </a:txBody>
                  <a:tcPr marL="44450" marR="44450" marT="0" marB="0" anchor="ctr"/>
                </a:tc>
              </a:tr>
              <a:tr h="339467">
                <a:tc>
                  <a:txBody>
                    <a:bodyPr/>
                    <a:lstStyle/>
                    <a:p>
                      <a:pPr algn="ctr">
                        <a:lnSpc>
                          <a:spcPct val="115000"/>
                        </a:lnSpc>
                        <a:spcAft>
                          <a:spcPts val="0"/>
                        </a:spcAft>
                      </a:pPr>
                      <a:r>
                        <a:rPr lang="es-MX" sz="1000">
                          <a:effectLst/>
                        </a:rPr>
                        <a:t>1</a:t>
                      </a:r>
                      <a:endParaRPr lang="es-MX" sz="1100">
                        <a:effectLst/>
                        <a:latin typeface="Calibri"/>
                        <a:ea typeface="Calibri"/>
                        <a:cs typeface="Times New Roman"/>
                      </a:endParaRPr>
                    </a:p>
                  </a:txBody>
                  <a:tcPr marL="44450" marR="44450" marT="0" marB="0" anchor="ctr"/>
                </a:tc>
                <a:tc>
                  <a:txBody>
                    <a:bodyPr/>
                    <a:lstStyle/>
                    <a:p>
                      <a:pPr algn="just">
                        <a:lnSpc>
                          <a:spcPct val="115000"/>
                        </a:lnSpc>
                        <a:spcAft>
                          <a:spcPts val="0"/>
                        </a:spcAft>
                      </a:pPr>
                      <a:r>
                        <a:rPr lang="es-MX" sz="1400" dirty="0">
                          <a:effectLst/>
                        </a:rPr>
                        <a:t>Gasto Corriente</a:t>
                      </a:r>
                      <a:endParaRPr lang="es-MX" sz="1400" dirty="0">
                        <a:effectLst/>
                        <a:latin typeface="Calibri"/>
                        <a:ea typeface="Calibri"/>
                        <a:cs typeface="Times New Roman"/>
                      </a:endParaRPr>
                    </a:p>
                  </a:txBody>
                  <a:tcPr marL="44450" marR="44450" marT="0" marB="0" anchor="ctr"/>
                </a:tc>
                <a:tc>
                  <a:txBody>
                    <a:bodyPr/>
                    <a:lstStyle/>
                    <a:p>
                      <a:pPr algn="r" fontAlgn="ctr"/>
                      <a:r>
                        <a:rPr lang="es-MX" sz="1400" b="0" i="0" u="none" strike="noStrike" dirty="0">
                          <a:solidFill>
                            <a:srgbClr val="000000"/>
                          </a:solidFill>
                          <a:effectLst/>
                          <a:latin typeface="Calibri"/>
                        </a:rPr>
                        <a:t>$</a:t>
                      </a:r>
                      <a:r>
                        <a:rPr lang="es-MX" sz="1400" b="0" i="0" u="none" strike="noStrike" dirty="0" smtClean="0">
                          <a:solidFill>
                            <a:srgbClr val="000000"/>
                          </a:solidFill>
                          <a:effectLst/>
                          <a:latin typeface="Calibri"/>
                        </a:rPr>
                        <a:t>1,709,372,674.00</a:t>
                      </a:r>
                      <a:endParaRPr lang="es-MX" sz="1400" b="0" i="0" u="none" strike="noStrike" dirty="0">
                        <a:solidFill>
                          <a:srgbClr val="000000"/>
                        </a:solidFill>
                        <a:effectLst/>
                        <a:latin typeface="Calibri"/>
                      </a:endParaRPr>
                    </a:p>
                  </a:txBody>
                  <a:tcPr marL="9525" marR="9525" marT="9525" marB="0" anchor="ctr"/>
                </a:tc>
              </a:tr>
              <a:tr h="339467">
                <a:tc>
                  <a:txBody>
                    <a:bodyPr/>
                    <a:lstStyle/>
                    <a:p>
                      <a:pPr algn="ctr">
                        <a:lnSpc>
                          <a:spcPct val="115000"/>
                        </a:lnSpc>
                        <a:spcAft>
                          <a:spcPts val="0"/>
                        </a:spcAft>
                      </a:pPr>
                      <a:r>
                        <a:rPr lang="es-MX" sz="1000">
                          <a:effectLst/>
                        </a:rPr>
                        <a:t>2</a:t>
                      </a:r>
                      <a:endParaRPr lang="es-MX" sz="1100">
                        <a:effectLst/>
                        <a:latin typeface="Calibri"/>
                        <a:ea typeface="Calibri"/>
                        <a:cs typeface="Times New Roman"/>
                      </a:endParaRPr>
                    </a:p>
                  </a:txBody>
                  <a:tcPr marL="44450" marR="44450" marT="0" marB="0" anchor="ctr"/>
                </a:tc>
                <a:tc>
                  <a:txBody>
                    <a:bodyPr/>
                    <a:lstStyle/>
                    <a:p>
                      <a:pPr algn="just">
                        <a:lnSpc>
                          <a:spcPct val="115000"/>
                        </a:lnSpc>
                        <a:spcAft>
                          <a:spcPts val="0"/>
                        </a:spcAft>
                      </a:pPr>
                      <a:r>
                        <a:rPr lang="es-MX" sz="1400">
                          <a:effectLst/>
                        </a:rPr>
                        <a:t>Gasto de Capital</a:t>
                      </a:r>
                      <a:endParaRPr lang="es-MX" sz="1400">
                        <a:effectLst/>
                        <a:latin typeface="Calibri"/>
                        <a:ea typeface="Calibri"/>
                        <a:cs typeface="Times New Roman"/>
                      </a:endParaRPr>
                    </a:p>
                  </a:txBody>
                  <a:tcPr marL="44450" marR="44450" marT="0" marB="0" anchor="ctr"/>
                </a:tc>
                <a:tc>
                  <a:txBody>
                    <a:bodyPr/>
                    <a:lstStyle/>
                    <a:p>
                      <a:pPr algn="r" fontAlgn="ctr"/>
                      <a:r>
                        <a:rPr lang="es-MX" sz="1400" b="0" i="0" u="none" strike="noStrike" dirty="0">
                          <a:solidFill>
                            <a:srgbClr val="000000"/>
                          </a:solidFill>
                          <a:effectLst/>
                          <a:latin typeface="Calibri"/>
                        </a:rPr>
                        <a:t>$316,941,884.00</a:t>
                      </a:r>
                    </a:p>
                  </a:txBody>
                  <a:tcPr marL="9525" marR="9525" marT="9525" marB="0" anchor="ctr"/>
                </a:tc>
              </a:tr>
              <a:tr h="339467">
                <a:tc>
                  <a:txBody>
                    <a:bodyPr/>
                    <a:lstStyle/>
                    <a:p>
                      <a:pPr algn="ctr">
                        <a:lnSpc>
                          <a:spcPct val="115000"/>
                        </a:lnSpc>
                        <a:spcAft>
                          <a:spcPts val="0"/>
                        </a:spcAft>
                      </a:pPr>
                      <a:r>
                        <a:rPr lang="es-MX" sz="1000">
                          <a:effectLst/>
                        </a:rPr>
                        <a:t>3</a:t>
                      </a:r>
                      <a:endParaRPr lang="es-MX" sz="1100">
                        <a:effectLst/>
                        <a:latin typeface="Calibri"/>
                        <a:ea typeface="Calibri"/>
                        <a:cs typeface="Times New Roman"/>
                      </a:endParaRPr>
                    </a:p>
                  </a:txBody>
                  <a:tcPr marL="44450" marR="44450" marT="0" marB="0" anchor="ctr"/>
                </a:tc>
                <a:tc>
                  <a:txBody>
                    <a:bodyPr/>
                    <a:lstStyle/>
                    <a:p>
                      <a:pPr algn="just">
                        <a:lnSpc>
                          <a:spcPct val="115000"/>
                        </a:lnSpc>
                        <a:spcAft>
                          <a:spcPts val="0"/>
                        </a:spcAft>
                      </a:pPr>
                      <a:r>
                        <a:rPr lang="es-MX" sz="1400">
                          <a:effectLst/>
                        </a:rPr>
                        <a:t>Amortización de la Deuda y Disminución de Pasivos</a:t>
                      </a:r>
                      <a:endParaRPr lang="es-MX" sz="1400">
                        <a:effectLst/>
                        <a:latin typeface="Calibri"/>
                        <a:ea typeface="Calibri"/>
                        <a:cs typeface="Times New Roman"/>
                      </a:endParaRPr>
                    </a:p>
                  </a:txBody>
                  <a:tcPr marL="44450" marR="44450" marT="0" marB="0" anchor="ctr"/>
                </a:tc>
                <a:tc>
                  <a:txBody>
                    <a:bodyPr/>
                    <a:lstStyle/>
                    <a:p>
                      <a:pPr algn="r" fontAlgn="ctr"/>
                      <a:r>
                        <a:rPr lang="es-MX" sz="1400" b="0" i="0" u="none" strike="noStrike" dirty="0">
                          <a:solidFill>
                            <a:srgbClr val="000000"/>
                          </a:solidFill>
                          <a:effectLst/>
                          <a:latin typeface="Calibri"/>
                        </a:rPr>
                        <a:t>$30,000,000.00</a:t>
                      </a:r>
                    </a:p>
                  </a:txBody>
                  <a:tcPr marL="9525" marR="9525" marT="9525" marB="0" anchor="ctr"/>
                </a:tc>
              </a:tr>
              <a:tr h="339467">
                <a:tc>
                  <a:txBody>
                    <a:bodyPr/>
                    <a:lstStyle/>
                    <a:p>
                      <a:pPr algn="ctr">
                        <a:lnSpc>
                          <a:spcPct val="115000"/>
                        </a:lnSpc>
                        <a:spcAft>
                          <a:spcPts val="0"/>
                        </a:spcAft>
                      </a:pPr>
                      <a:r>
                        <a:rPr lang="es-MX" sz="1000">
                          <a:effectLst/>
                        </a:rPr>
                        <a:t>4</a:t>
                      </a:r>
                      <a:endParaRPr lang="es-MX" sz="1100">
                        <a:effectLst/>
                        <a:latin typeface="Calibri"/>
                        <a:ea typeface="Calibri"/>
                        <a:cs typeface="Times New Roman"/>
                      </a:endParaRPr>
                    </a:p>
                  </a:txBody>
                  <a:tcPr marL="44450" marR="44450" marT="0" marB="0" anchor="ctr"/>
                </a:tc>
                <a:tc>
                  <a:txBody>
                    <a:bodyPr/>
                    <a:lstStyle/>
                    <a:p>
                      <a:pPr algn="just">
                        <a:lnSpc>
                          <a:spcPct val="115000"/>
                        </a:lnSpc>
                        <a:spcAft>
                          <a:spcPts val="0"/>
                        </a:spcAft>
                      </a:pPr>
                      <a:r>
                        <a:rPr lang="es-MX" sz="1400">
                          <a:effectLst/>
                        </a:rPr>
                        <a:t>Pensiones y Jubilaciones</a:t>
                      </a:r>
                      <a:endParaRPr lang="es-MX" sz="1400">
                        <a:effectLst/>
                        <a:latin typeface="Calibri"/>
                        <a:ea typeface="Calibri"/>
                        <a:cs typeface="Times New Roman"/>
                      </a:endParaRPr>
                    </a:p>
                  </a:txBody>
                  <a:tcPr marL="44450" marR="44450" marT="0" marB="0" anchor="ctr"/>
                </a:tc>
                <a:tc>
                  <a:txBody>
                    <a:bodyPr/>
                    <a:lstStyle/>
                    <a:p>
                      <a:pPr algn="r" fontAlgn="ctr"/>
                      <a:r>
                        <a:rPr lang="es-MX" sz="1400" b="0" i="0" u="none" strike="noStrike" dirty="0">
                          <a:solidFill>
                            <a:srgbClr val="000000"/>
                          </a:solidFill>
                          <a:effectLst/>
                          <a:latin typeface="Calibri"/>
                        </a:rPr>
                        <a:t>$0.00</a:t>
                      </a:r>
                    </a:p>
                  </a:txBody>
                  <a:tcPr marL="9525" marR="9525" marT="9525" marB="0" anchor="ctr"/>
                </a:tc>
              </a:tr>
              <a:tr h="339467">
                <a:tc>
                  <a:txBody>
                    <a:bodyPr/>
                    <a:lstStyle/>
                    <a:p>
                      <a:pPr algn="ctr">
                        <a:lnSpc>
                          <a:spcPct val="115000"/>
                        </a:lnSpc>
                        <a:spcAft>
                          <a:spcPts val="0"/>
                        </a:spcAft>
                      </a:pPr>
                      <a:r>
                        <a:rPr lang="es-MX" sz="1000">
                          <a:effectLst/>
                        </a:rPr>
                        <a:t>5</a:t>
                      </a:r>
                      <a:endParaRPr lang="es-MX" sz="1100">
                        <a:effectLst/>
                        <a:latin typeface="Calibri"/>
                        <a:ea typeface="Calibri"/>
                        <a:cs typeface="Times New Roman"/>
                      </a:endParaRPr>
                    </a:p>
                  </a:txBody>
                  <a:tcPr marL="44450" marR="44450" marT="0" marB="0" anchor="ctr"/>
                </a:tc>
                <a:tc>
                  <a:txBody>
                    <a:bodyPr/>
                    <a:lstStyle/>
                    <a:p>
                      <a:pPr algn="just">
                        <a:lnSpc>
                          <a:spcPct val="115000"/>
                        </a:lnSpc>
                        <a:spcAft>
                          <a:spcPts val="0"/>
                        </a:spcAft>
                      </a:pPr>
                      <a:r>
                        <a:rPr lang="es-MX" sz="1400">
                          <a:effectLst/>
                        </a:rPr>
                        <a:t>Participaciones</a:t>
                      </a:r>
                      <a:endParaRPr lang="es-MX" sz="1400">
                        <a:effectLst/>
                        <a:latin typeface="Calibri"/>
                        <a:ea typeface="Calibri"/>
                        <a:cs typeface="Times New Roman"/>
                      </a:endParaRPr>
                    </a:p>
                  </a:txBody>
                  <a:tcPr marL="44450" marR="44450" marT="0" marB="0" anchor="ctr"/>
                </a:tc>
                <a:tc>
                  <a:txBody>
                    <a:bodyPr/>
                    <a:lstStyle/>
                    <a:p>
                      <a:pPr algn="r" fontAlgn="ctr"/>
                      <a:r>
                        <a:rPr lang="es-MX" sz="1400" b="0" i="0" u="none" strike="noStrike" dirty="0">
                          <a:solidFill>
                            <a:srgbClr val="000000"/>
                          </a:solidFill>
                          <a:effectLst/>
                          <a:latin typeface="Calibri"/>
                        </a:rPr>
                        <a:t>$0.00</a:t>
                      </a:r>
                    </a:p>
                  </a:txBody>
                  <a:tcPr marL="9525" marR="9525" marT="9525" marB="0" anchor="ctr"/>
                </a:tc>
              </a:tr>
              <a:tr h="339467">
                <a:tc gridSpan="2">
                  <a:txBody>
                    <a:bodyPr/>
                    <a:lstStyle/>
                    <a:p>
                      <a:pPr algn="ctr">
                        <a:lnSpc>
                          <a:spcPct val="115000"/>
                        </a:lnSpc>
                        <a:spcAft>
                          <a:spcPts val="0"/>
                        </a:spcAft>
                      </a:pPr>
                      <a:r>
                        <a:rPr lang="es-MX" sz="1400" dirty="0">
                          <a:effectLst/>
                        </a:rPr>
                        <a:t>Total</a:t>
                      </a:r>
                      <a:endParaRPr lang="es-MX" sz="1400" dirty="0">
                        <a:effectLst/>
                        <a:latin typeface="Calibri"/>
                        <a:ea typeface="Calibri"/>
                        <a:cs typeface="Times New Roman"/>
                      </a:endParaRPr>
                    </a:p>
                  </a:txBody>
                  <a:tcPr marL="44450" marR="44450" marT="0" marB="0" anchor="ctr"/>
                </a:tc>
                <a:tc hMerge="1">
                  <a:txBody>
                    <a:bodyPr/>
                    <a:lstStyle/>
                    <a:p>
                      <a:endParaRPr lang="es-MX"/>
                    </a:p>
                  </a:txBody>
                  <a:tcPr/>
                </a:tc>
                <a:tc>
                  <a:txBody>
                    <a:bodyPr/>
                    <a:lstStyle/>
                    <a:p>
                      <a:pPr algn="r" fontAlgn="t"/>
                      <a:r>
                        <a:rPr lang="es-MX" sz="1400" b="1" i="0" u="none" strike="noStrike" dirty="0">
                          <a:solidFill>
                            <a:srgbClr val="000000"/>
                          </a:solidFill>
                          <a:effectLst/>
                          <a:latin typeface="Calibri"/>
                        </a:rPr>
                        <a:t>$</a:t>
                      </a:r>
                      <a:r>
                        <a:rPr lang="es-MX" sz="1400" b="1" i="0" u="none" strike="noStrike" dirty="0" smtClean="0">
                          <a:solidFill>
                            <a:srgbClr val="000000"/>
                          </a:solidFill>
                          <a:effectLst/>
                          <a:latin typeface="Calibri"/>
                        </a:rPr>
                        <a:t>2,056,314,558.00</a:t>
                      </a:r>
                      <a:endParaRPr lang="es-MX" sz="1400" b="1" i="0" u="none" strike="noStrike" dirty="0">
                        <a:solidFill>
                          <a:srgbClr val="000000"/>
                        </a:solidFill>
                        <a:effectLst/>
                        <a:latin typeface="Calibri"/>
                      </a:endParaRPr>
                    </a:p>
                  </a:txBody>
                  <a:tcPr marL="9525" marR="9525" marT="9525" marB="0"/>
                </a:tc>
              </a:tr>
            </a:tbl>
          </a:graphicData>
        </a:graphic>
      </p:graphicFrame>
      <p:sp>
        <p:nvSpPr>
          <p:cNvPr id="7" name="6 CuadroTexto"/>
          <p:cNvSpPr txBox="1"/>
          <p:nvPr/>
        </p:nvSpPr>
        <p:spPr>
          <a:xfrm>
            <a:off x="971601" y="1484784"/>
            <a:ext cx="7488832" cy="923330"/>
          </a:xfrm>
          <a:prstGeom prst="rect">
            <a:avLst/>
          </a:prstGeom>
          <a:noFill/>
        </p:spPr>
        <p:txBody>
          <a:bodyPr wrap="square" rtlCol="0">
            <a:spAutoFit/>
          </a:bodyPr>
          <a:lstStyle/>
          <a:p>
            <a:r>
              <a:rPr lang="es-MX" dirty="0"/>
              <a:t>R</a:t>
            </a:r>
            <a:r>
              <a:rPr lang="es-MX" dirty="0" smtClean="0"/>
              <a:t>elaciona </a:t>
            </a:r>
            <a:r>
              <a:rPr lang="es-MX" dirty="0"/>
              <a:t>las transacciones públicas que generan gastos con los grandes agregados de la clasificación económica presentándolos en Corriente, de Capital y Amortización de la deuda y disminución de pasivos.</a:t>
            </a:r>
          </a:p>
        </p:txBody>
      </p:sp>
    </p:spTree>
    <p:extLst>
      <p:ext uri="{BB962C8B-B14F-4D97-AF65-F5344CB8AC3E}">
        <p14:creationId xmlns:p14="http://schemas.microsoft.com/office/powerpoint/2010/main" val="4230336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18 Marcador de contenido"/>
          <p:cNvGraphicFramePr>
            <a:graphicFrameLocks noGrp="1"/>
          </p:cNvGraphicFramePr>
          <p:nvPr>
            <p:ph idx="1"/>
            <p:extLst>
              <p:ext uri="{D42A27DB-BD31-4B8C-83A1-F6EECF244321}">
                <p14:modId xmlns:p14="http://schemas.microsoft.com/office/powerpoint/2010/main" val="2763456443"/>
              </p:ext>
            </p:extLst>
          </p:nvPr>
        </p:nvGraphicFramePr>
        <p:xfrm>
          <a:off x="1619672" y="260649"/>
          <a:ext cx="6336704" cy="5747449"/>
        </p:xfrm>
        <a:graphic>
          <a:graphicData uri="http://schemas.openxmlformats.org/drawingml/2006/table">
            <a:tbl>
              <a:tblPr/>
              <a:tblGrid>
                <a:gridCol w="3960440"/>
                <a:gridCol w="2376264"/>
              </a:tblGrid>
              <a:tr h="157712">
                <a:tc gridSpan="2">
                  <a:txBody>
                    <a:bodyPr/>
                    <a:lstStyle/>
                    <a:p>
                      <a:pPr algn="ctr" fontAlgn="t"/>
                      <a:r>
                        <a:rPr lang="es-MX" sz="1050" b="1" i="0" u="none" strike="noStrike" dirty="0" smtClean="0">
                          <a:solidFill>
                            <a:srgbClr val="000000"/>
                          </a:solidFill>
                          <a:effectLst/>
                          <a:latin typeface="Calibri"/>
                        </a:rPr>
                        <a:t>Tesorería </a:t>
                      </a:r>
                      <a:r>
                        <a:rPr lang="es-MX" sz="1050" b="1" i="0" u="none" strike="noStrike" dirty="0">
                          <a:solidFill>
                            <a:srgbClr val="000000"/>
                          </a:solidFill>
                          <a:effectLst/>
                          <a:latin typeface="Calibri"/>
                        </a:rPr>
                        <a:t>Municipal de </a:t>
                      </a:r>
                      <a:r>
                        <a:rPr lang="es-MX" sz="1050" b="1" i="0" u="none" strike="noStrike" dirty="0" smtClean="0">
                          <a:solidFill>
                            <a:srgbClr val="000000"/>
                          </a:solidFill>
                          <a:effectLst/>
                          <a:latin typeface="Calibri"/>
                        </a:rPr>
                        <a:t>Torreón</a:t>
                      </a:r>
                      <a:endParaRPr lang="es-MX" sz="1050" b="1" i="0" u="none" strike="noStrike" dirty="0">
                        <a:solidFill>
                          <a:srgbClr val="000000"/>
                        </a:solidFill>
                        <a:effectLst/>
                        <a:latin typeface="Calibri"/>
                      </a:endParaRPr>
                    </a:p>
                  </a:txBody>
                  <a:tcPr marL="5576" marR="5576" marT="5576" marB="0">
                    <a:lnL>
                      <a:noFill/>
                    </a:lnL>
                    <a:lnR>
                      <a:noFill/>
                    </a:lnR>
                    <a:lnT>
                      <a:noFill/>
                    </a:lnT>
                    <a:lnB>
                      <a:noFill/>
                    </a:lnB>
                    <a:solidFill>
                      <a:srgbClr val="BFBFBF"/>
                    </a:solidFill>
                  </a:tcPr>
                </a:tc>
                <a:tc hMerge="1">
                  <a:txBody>
                    <a:bodyPr/>
                    <a:lstStyle/>
                    <a:p>
                      <a:endParaRPr lang="es-MX"/>
                    </a:p>
                  </a:txBody>
                  <a:tcPr/>
                </a:tc>
              </a:tr>
              <a:tr h="195264">
                <a:tc gridSpan="2">
                  <a:txBody>
                    <a:bodyPr/>
                    <a:lstStyle/>
                    <a:p>
                      <a:pPr algn="ctr" fontAlgn="t"/>
                      <a:r>
                        <a:rPr lang="es-MX" sz="1000" b="1" i="0" u="none" strike="noStrike" dirty="0">
                          <a:solidFill>
                            <a:srgbClr val="000000"/>
                          </a:solidFill>
                          <a:effectLst/>
                          <a:latin typeface="Calibri"/>
                        </a:rPr>
                        <a:t>Presupuesto 2018</a:t>
                      </a:r>
                    </a:p>
                  </a:txBody>
                  <a:tcPr marL="5576" marR="5576" marT="5576" marB="0">
                    <a:lnL>
                      <a:noFill/>
                    </a:lnL>
                    <a:lnR>
                      <a:noFill/>
                    </a:lnR>
                    <a:lnT>
                      <a:noFill/>
                    </a:lnT>
                    <a:lnB>
                      <a:noFill/>
                    </a:lnB>
                    <a:solidFill>
                      <a:srgbClr val="BFBFBF"/>
                    </a:solidFill>
                  </a:tcPr>
                </a:tc>
                <a:tc hMerge="1">
                  <a:txBody>
                    <a:bodyPr/>
                    <a:lstStyle/>
                    <a:p>
                      <a:endParaRPr lang="es-MX"/>
                    </a:p>
                  </a:txBody>
                  <a:tcPr/>
                </a:tc>
              </a:tr>
              <a:tr h="157712">
                <a:tc gridSpan="2">
                  <a:txBody>
                    <a:bodyPr/>
                    <a:lstStyle/>
                    <a:p>
                      <a:pPr algn="ctr" fontAlgn="t"/>
                      <a:r>
                        <a:rPr lang="es-MX" sz="1000" b="1" i="0" u="none" strike="noStrike">
                          <a:solidFill>
                            <a:srgbClr val="000000"/>
                          </a:solidFill>
                          <a:effectLst/>
                          <a:latin typeface="Calibri"/>
                        </a:rPr>
                        <a:t>Clasficacion Administrativa</a:t>
                      </a:r>
                    </a:p>
                  </a:txBody>
                  <a:tcPr marL="5576" marR="5576" marT="5576" marB="0">
                    <a:lnL>
                      <a:noFill/>
                    </a:lnL>
                    <a:lnR>
                      <a:noFill/>
                    </a:lnR>
                    <a:lnT>
                      <a:noFill/>
                    </a:lnT>
                    <a:lnB>
                      <a:noFill/>
                    </a:lnB>
                    <a:solidFill>
                      <a:srgbClr val="BFBFBF"/>
                    </a:solidFill>
                  </a:tcPr>
                </a:tc>
                <a:tc hMerge="1">
                  <a:txBody>
                    <a:bodyPr/>
                    <a:lstStyle/>
                    <a:p>
                      <a:endParaRPr lang="es-MX"/>
                    </a:p>
                  </a:txBody>
                  <a:tcPr/>
                </a:tc>
              </a:tr>
              <a:tr h="129533">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143363">
                <a:tc>
                  <a:txBody>
                    <a:bodyPr/>
                    <a:lstStyle/>
                    <a:p>
                      <a:pPr algn="ctr" fontAlgn="t"/>
                      <a:r>
                        <a:rPr lang="es-MX" sz="1000" b="1" i="0" u="none" strike="noStrike">
                          <a:solidFill>
                            <a:srgbClr val="000000"/>
                          </a:solidFill>
                          <a:effectLst/>
                          <a:latin typeface="Arial"/>
                        </a:rPr>
                        <a:t>Dependencia</a:t>
                      </a:r>
                    </a:p>
                  </a:txBody>
                  <a:tcPr marL="5576" marR="5576" marT="5576" marB="0">
                    <a:lnL>
                      <a:noFill/>
                    </a:lnL>
                    <a:lnR>
                      <a:noFill/>
                    </a:lnR>
                    <a:lnT>
                      <a:noFill/>
                    </a:lnT>
                    <a:lnB>
                      <a:noFill/>
                    </a:lnB>
                    <a:solidFill>
                      <a:srgbClr val="D9D9D9"/>
                    </a:solidFill>
                  </a:tcPr>
                </a:tc>
                <a:tc>
                  <a:txBody>
                    <a:bodyPr/>
                    <a:lstStyle/>
                    <a:p>
                      <a:pPr algn="ctr" fontAlgn="ctr"/>
                      <a:r>
                        <a:rPr lang="es-MX" sz="1000" b="1" i="0" u="none" strike="noStrike">
                          <a:solidFill>
                            <a:srgbClr val="000000"/>
                          </a:solidFill>
                          <a:effectLst/>
                          <a:latin typeface="Arial"/>
                        </a:rPr>
                        <a:t>Importe</a:t>
                      </a:r>
                    </a:p>
                  </a:txBody>
                  <a:tcPr marL="5576" marR="5576" marT="5576" marB="0" anchor="ctr">
                    <a:lnL>
                      <a:noFill/>
                    </a:lnL>
                    <a:lnR>
                      <a:noFill/>
                    </a:lnR>
                    <a:lnT>
                      <a:noFill/>
                    </a:lnT>
                    <a:lnB>
                      <a:noFill/>
                    </a:lnB>
                    <a:solidFill>
                      <a:srgbClr val="D9D9D9"/>
                    </a:solidFill>
                  </a:tcPr>
                </a:tc>
              </a:tr>
              <a:tr h="129533">
                <a:tc>
                  <a:txBody>
                    <a:bodyPr/>
                    <a:lstStyle/>
                    <a:p>
                      <a:pPr algn="l" fontAlgn="t"/>
                      <a:r>
                        <a:rPr lang="es-MX" sz="900" b="1" i="0" u="none" strike="noStrike">
                          <a:solidFill>
                            <a:srgbClr val="000000"/>
                          </a:solidFill>
                          <a:effectLst/>
                          <a:latin typeface="Arial"/>
                        </a:rPr>
                        <a:t>PRESIDENCIA</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$32,466,282.32</a:t>
                      </a:r>
                    </a:p>
                  </a:txBody>
                  <a:tcPr marL="5576" marR="5576" marT="5576" marB="0" anchor="ctr">
                    <a:lnL>
                      <a:noFill/>
                    </a:lnL>
                    <a:lnR>
                      <a:noFill/>
                    </a:lnR>
                    <a:lnT>
                      <a:noFill/>
                    </a:lnT>
                    <a:lnB>
                      <a:noFill/>
                    </a:lnB>
                    <a:solidFill>
                      <a:srgbClr val="D9D9D9"/>
                    </a:solidFill>
                  </a:tcPr>
                </a:tc>
              </a:tr>
              <a:tr h="129533">
                <a:tc>
                  <a:txBody>
                    <a:bodyPr/>
                    <a:lstStyle/>
                    <a:p>
                      <a:pPr algn="l" fontAlgn="t"/>
                      <a:r>
                        <a:rPr lang="es-MX" sz="900" b="0" i="0" u="none" strike="noStrike">
                          <a:solidFill>
                            <a:srgbClr val="000000"/>
                          </a:solidFill>
                          <a:effectLst/>
                          <a:latin typeface="Arial"/>
                        </a:rPr>
                        <a:t>ATENCION CIUDADANA</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8,105,011.25</a:t>
                      </a:r>
                    </a:p>
                  </a:txBody>
                  <a:tcPr marL="5576" marR="5576" marT="5576" marB="0" anchor="ctr">
                    <a:lnL>
                      <a:noFill/>
                    </a:lnL>
                    <a:lnR>
                      <a:noFill/>
                    </a:lnR>
                    <a:lnT>
                      <a:noFill/>
                    </a:lnT>
                    <a:lnB>
                      <a:noFill/>
                    </a:lnB>
                  </a:tcPr>
                </a:tc>
              </a:tr>
              <a:tr h="225302">
                <a:tc>
                  <a:txBody>
                    <a:bodyPr/>
                    <a:lstStyle/>
                    <a:p>
                      <a:pPr algn="l" fontAlgn="t"/>
                      <a:r>
                        <a:rPr lang="es-MX" sz="900" b="0" i="0" u="none" strike="noStrike" dirty="0">
                          <a:solidFill>
                            <a:srgbClr val="000000"/>
                          </a:solidFill>
                          <a:effectLst/>
                          <a:latin typeface="Arial"/>
                        </a:rPr>
                        <a:t>COMUNICACION SOCIAL Y RELACIONES PUBLICAS</a:t>
                      </a:r>
                    </a:p>
                  </a:txBody>
                  <a:tcPr marL="5576" marR="5576" marT="5576" marB="0">
                    <a:lnL>
                      <a:noFill/>
                    </a:lnL>
                    <a:lnR>
                      <a:noFill/>
                    </a:lnR>
                    <a:lnT>
                      <a:noFill/>
                    </a:lnT>
                    <a:lnB>
                      <a:noFill/>
                    </a:lnB>
                  </a:tcPr>
                </a:tc>
                <a:tc>
                  <a:txBody>
                    <a:bodyPr/>
                    <a:lstStyle/>
                    <a:p>
                      <a:pPr algn="r" fontAlgn="ctr"/>
                      <a:r>
                        <a:rPr lang="es-MX" sz="900" b="0" i="0" u="none" strike="noStrike" dirty="0">
                          <a:solidFill>
                            <a:srgbClr val="000000"/>
                          </a:solidFill>
                          <a:effectLst/>
                          <a:latin typeface="Arial"/>
                        </a:rPr>
                        <a:t>6,660,489.23</a:t>
                      </a:r>
                    </a:p>
                  </a:txBody>
                  <a:tcPr marL="5576" marR="5576" marT="5576" marB="0" anchor="ctr">
                    <a:lnL>
                      <a:noFill/>
                    </a:lnL>
                    <a:lnR>
                      <a:noFill/>
                    </a:lnR>
                    <a:lnT>
                      <a:noFill/>
                    </a:lnT>
                    <a:lnB>
                      <a:noFill/>
                    </a:lnB>
                  </a:tcPr>
                </a:tc>
              </a:tr>
              <a:tr h="129533">
                <a:tc>
                  <a:txBody>
                    <a:bodyPr/>
                    <a:lstStyle/>
                    <a:p>
                      <a:pPr algn="l" fontAlgn="t"/>
                      <a:r>
                        <a:rPr lang="es-MX" sz="900" b="0" i="0" u="none" strike="noStrike">
                          <a:solidFill>
                            <a:srgbClr val="000000"/>
                          </a:solidFill>
                          <a:effectLst/>
                          <a:latin typeface="Arial"/>
                        </a:rPr>
                        <a:t>PRESIDENCIA MUNICIPAL</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4,274,543.12</a:t>
                      </a:r>
                    </a:p>
                  </a:txBody>
                  <a:tcPr marL="5576" marR="5576" marT="5576" marB="0" anchor="ctr">
                    <a:lnL>
                      <a:noFill/>
                    </a:lnL>
                    <a:lnR>
                      <a:noFill/>
                    </a:lnR>
                    <a:lnT>
                      <a:noFill/>
                    </a:lnT>
                    <a:lnB>
                      <a:noFill/>
                    </a:lnB>
                  </a:tcPr>
                </a:tc>
              </a:tr>
              <a:tr h="129533">
                <a:tc>
                  <a:txBody>
                    <a:bodyPr/>
                    <a:lstStyle/>
                    <a:p>
                      <a:pPr algn="l" fontAlgn="t"/>
                      <a:r>
                        <a:rPr lang="es-MX" sz="900" b="0" i="0" u="none" strike="noStrike">
                          <a:solidFill>
                            <a:srgbClr val="000000"/>
                          </a:solidFill>
                          <a:effectLst/>
                          <a:latin typeface="Arial"/>
                        </a:rPr>
                        <a:t>SECRETARIA PARTICULAR</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13,016,354.90</a:t>
                      </a:r>
                    </a:p>
                  </a:txBody>
                  <a:tcPr marL="5576" marR="5576" marT="5576" marB="0" anchor="ctr">
                    <a:lnL>
                      <a:noFill/>
                    </a:lnL>
                    <a:lnR>
                      <a:noFill/>
                    </a:lnR>
                    <a:lnT>
                      <a:noFill/>
                    </a:lnT>
                    <a:lnB>
                      <a:noFill/>
                    </a:lnB>
                  </a:tcPr>
                </a:tc>
              </a:tr>
              <a:tr h="129533">
                <a:tc>
                  <a:txBody>
                    <a:bodyPr/>
                    <a:lstStyle/>
                    <a:p>
                      <a:pPr algn="l" fontAlgn="t"/>
                      <a:r>
                        <a:rPr lang="es-MX" sz="900" b="0" i="0" u="none" strike="noStrike">
                          <a:solidFill>
                            <a:srgbClr val="000000"/>
                          </a:solidFill>
                          <a:effectLst/>
                          <a:latin typeface="Arial"/>
                        </a:rPr>
                        <a:t>SECRETARIA PRIVADA</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409,883.82</a:t>
                      </a:r>
                    </a:p>
                  </a:txBody>
                  <a:tcPr marL="5576" marR="5576" marT="5576" marB="0" anchor="ctr">
                    <a:lnL>
                      <a:noFill/>
                    </a:lnL>
                    <a:lnR>
                      <a:noFill/>
                    </a:lnR>
                    <a:lnT>
                      <a:noFill/>
                    </a:lnT>
                    <a:lnB>
                      <a:noFill/>
                    </a:lnB>
                  </a:tcPr>
                </a:tc>
              </a:tr>
              <a:tr h="129533">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129533">
                <a:tc>
                  <a:txBody>
                    <a:bodyPr/>
                    <a:lstStyle/>
                    <a:p>
                      <a:pPr algn="l" fontAlgn="t"/>
                      <a:r>
                        <a:rPr lang="es-MX" sz="900" b="1" i="0" u="none" strike="noStrike">
                          <a:solidFill>
                            <a:srgbClr val="000000"/>
                          </a:solidFill>
                          <a:effectLst/>
                          <a:latin typeface="Arial"/>
                        </a:rPr>
                        <a:t>CONTRALORIA MUNICIPAL</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$10,449,978.20</a:t>
                      </a:r>
                    </a:p>
                  </a:txBody>
                  <a:tcPr marL="5576" marR="5576" marT="5576" marB="0" anchor="ctr">
                    <a:lnL>
                      <a:noFill/>
                    </a:lnL>
                    <a:lnR>
                      <a:noFill/>
                    </a:lnR>
                    <a:lnT>
                      <a:noFill/>
                    </a:lnT>
                    <a:lnB>
                      <a:noFill/>
                    </a:lnB>
                    <a:solidFill>
                      <a:srgbClr val="D9D9D9"/>
                    </a:solidFill>
                  </a:tcPr>
                </a:tc>
              </a:tr>
              <a:tr h="129533">
                <a:tc>
                  <a:txBody>
                    <a:bodyPr/>
                    <a:lstStyle/>
                    <a:p>
                      <a:pPr algn="l" fontAlgn="t"/>
                      <a:r>
                        <a:rPr lang="es-MX" sz="900" b="0" i="0" u="none" strike="noStrike">
                          <a:solidFill>
                            <a:srgbClr val="000000"/>
                          </a:solidFill>
                          <a:effectLst/>
                          <a:latin typeface="Arial"/>
                        </a:rPr>
                        <a:t>CONTRALORIA</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10,449,978.20</a:t>
                      </a:r>
                    </a:p>
                  </a:txBody>
                  <a:tcPr marL="5576" marR="5576" marT="5576" marB="0" anchor="ctr">
                    <a:lnL>
                      <a:noFill/>
                    </a:lnL>
                    <a:lnR>
                      <a:noFill/>
                    </a:lnR>
                    <a:lnT>
                      <a:noFill/>
                    </a:lnT>
                    <a:lnB>
                      <a:noFill/>
                    </a:lnB>
                  </a:tcPr>
                </a:tc>
              </a:tr>
              <a:tr h="129533">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129533">
                <a:tc>
                  <a:txBody>
                    <a:bodyPr/>
                    <a:lstStyle/>
                    <a:p>
                      <a:pPr algn="l" fontAlgn="t"/>
                      <a:r>
                        <a:rPr lang="es-MX" sz="900" b="1" i="0" u="none" strike="noStrike">
                          <a:solidFill>
                            <a:srgbClr val="000000"/>
                          </a:solidFill>
                          <a:effectLst/>
                          <a:latin typeface="Arial"/>
                        </a:rPr>
                        <a:t>SEGURIDAD PUBLICA</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$312,593,654.21</a:t>
                      </a:r>
                    </a:p>
                  </a:txBody>
                  <a:tcPr marL="5576" marR="5576" marT="5576" marB="0" anchor="ctr">
                    <a:lnL>
                      <a:noFill/>
                    </a:lnL>
                    <a:lnR>
                      <a:noFill/>
                    </a:lnR>
                    <a:lnT>
                      <a:noFill/>
                    </a:lnT>
                    <a:lnB>
                      <a:noFill/>
                    </a:lnB>
                    <a:solidFill>
                      <a:srgbClr val="D9D9D9"/>
                    </a:solidFill>
                  </a:tcPr>
                </a:tc>
              </a:tr>
              <a:tr h="129533">
                <a:tc>
                  <a:txBody>
                    <a:bodyPr/>
                    <a:lstStyle/>
                    <a:p>
                      <a:pPr algn="l" fontAlgn="t"/>
                      <a:r>
                        <a:rPr lang="es-MX" sz="900" b="0" i="0" u="none" strike="noStrike">
                          <a:solidFill>
                            <a:srgbClr val="000000"/>
                          </a:solidFill>
                          <a:effectLst/>
                          <a:latin typeface="Arial"/>
                        </a:rPr>
                        <a:t>ACADEMIA DE POLICIA</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2,900,624.49</a:t>
                      </a:r>
                    </a:p>
                  </a:txBody>
                  <a:tcPr marL="5576" marR="5576" marT="5576" marB="0" anchor="ctr">
                    <a:lnL>
                      <a:noFill/>
                    </a:lnL>
                    <a:lnR>
                      <a:noFill/>
                    </a:lnR>
                    <a:lnT>
                      <a:noFill/>
                    </a:lnT>
                    <a:lnB>
                      <a:noFill/>
                    </a:lnB>
                  </a:tcPr>
                </a:tc>
              </a:tr>
              <a:tr h="129533">
                <a:tc>
                  <a:txBody>
                    <a:bodyPr/>
                    <a:lstStyle/>
                    <a:p>
                      <a:pPr algn="l" fontAlgn="t"/>
                      <a:r>
                        <a:rPr lang="es-MX" sz="900" b="0" i="0" u="none" strike="noStrike">
                          <a:solidFill>
                            <a:srgbClr val="000000"/>
                          </a:solidFill>
                          <a:effectLst/>
                          <a:latin typeface="Arial"/>
                        </a:rPr>
                        <a:t>DIR.GRAL.D.S.P.M. Y .P.C.</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242,818,188.90</a:t>
                      </a:r>
                    </a:p>
                  </a:txBody>
                  <a:tcPr marL="5576" marR="5576" marT="5576" marB="0" anchor="ctr">
                    <a:lnL>
                      <a:noFill/>
                    </a:lnL>
                    <a:lnR>
                      <a:noFill/>
                    </a:lnR>
                    <a:lnT>
                      <a:noFill/>
                    </a:lnT>
                    <a:lnB>
                      <a:noFill/>
                    </a:lnB>
                  </a:tcPr>
                </a:tc>
              </a:tr>
              <a:tr h="225302">
                <a:tc>
                  <a:txBody>
                    <a:bodyPr/>
                    <a:lstStyle/>
                    <a:p>
                      <a:pPr algn="l" fontAlgn="t"/>
                      <a:r>
                        <a:rPr lang="es-MX" sz="900" b="0" i="0" u="none" strike="noStrike">
                          <a:solidFill>
                            <a:srgbClr val="000000"/>
                          </a:solidFill>
                          <a:effectLst/>
                          <a:latin typeface="Arial"/>
                        </a:rPr>
                        <a:t>DIRECCION ADMINISTRATIVA DE SEGURIDAD PUBLICA MUNICIPAL</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17,524,719.13</a:t>
                      </a:r>
                    </a:p>
                  </a:txBody>
                  <a:tcPr marL="5576" marR="5576" marT="5576" marB="0" anchor="ctr">
                    <a:lnL>
                      <a:noFill/>
                    </a:lnL>
                    <a:lnR>
                      <a:noFill/>
                    </a:lnR>
                    <a:lnT>
                      <a:noFill/>
                    </a:lnT>
                    <a:lnB>
                      <a:noFill/>
                    </a:lnB>
                  </a:tcPr>
                </a:tc>
              </a:tr>
              <a:tr h="129533">
                <a:tc>
                  <a:txBody>
                    <a:bodyPr/>
                    <a:lstStyle/>
                    <a:p>
                      <a:pPr algn="l" fontAlgn="t"/>
                      <a:r>
                        <a:rPr lang="es-MX" sz="900" b="0" i="0" u="none" strike="noStrike">
                          <a:solidFill>
                            <a:srgbClr val="000000"/>
                          </a:solidFill>
                          <a:effectLst/>
                          <a:latin typeface="Arial"/>
                        </a:rPr>
                        <a:t>H. CUERPO DE BOMBEROS</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13,802,844.45</a:t>
                      </a:r>
                    </a:p>
                  </a:txBody>
                  <a:tcPr marL="5576" marR="5576" marT="5576" marB="0" anchor="ctr">
                    <a:lnL>
                      <a:noFill/>
                    </a:lnL>
                    <a:lnR>
                      <a:noFill/>
                    </a:lnR>
                    <a:lnT>
                      <a:noFill/>
                    </a:lnT>
                    <a:lnB>
                      <a:noFill/>
                    </a:lnB>
                  </a:tcPr>
                </a:tc>
              </a:tr>
              <a:tr h="129533">
                <a:tc>
                  <a:txBody>
                    <a:bodyPr/>
                    <a:lstStyle/>
                    <a:p>
                      <a:pPr algn="l" fontAlgn="t"/>
                      <a:r>
                        <a:rPr lang="es-MX" sz="900" b="0" i="0" u="none" strike="noStrike">
                          <a:solidFill>
                            <a:srgbClr val="000000"/>
                          </a:solidFill>
                          <a:effectLst/>
                          <a:latin typeface="Arial"/>
                        </a:rPr>
                        <a:t>POLICIA SERV. ESPECIALES</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2,568,177.40</a:t>
                      </a:r>
                    </a:p>
                  </a:txBody>
                  <a:tcPr marL="5576" marR="5576" marT="5576" marB="0" anchor="ctr">
                    <a:lnL>
                      <a:noFill/>
                    </a:lnL>
                    <a:lnR>
                      <a:noFill/>
                    </a:lnR>
                    <a:lnT>
                      <a:noFill/>
                    </a:lnT>
                    <a:lnB>
                      <a:noFill/>
                    </a:lnB>
                  </a:tcPr>
                </a:tc>
              </a:tr>
              <a:tr h="129533">
                <a:tc>
                  <a:txBody>
                    <a:bodyPr/>
                    <a:lstStyle/>
                    <a:p>
                      <a:pPr algn="l" fontAlgn="t"/>
                      <a:r>
                        <a:rPr lang="es-MX" sz="900" b="0" i="0" u="none" strike="noStrike">
                          <a:solidFill>
                            <a:srgbClr val="000000"/>
                          </a:solidFill>
                          <a:effectLst/>
                          <a:latin typeface="Arial"/>
                        </a:rPr>
                        <a:t>SUBESTACION DE BOMBEROS</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2,001,770.43</a:t>
                      </a:r>
                    </a:p>
                  </a:txBody>
                  <a:tcPr marL="5576" marR="5576" marT="5576" marB="0" anchor="ctr">
                    <a:lnL>
                      <a:noFill/>
                    </a:lnL>
                    <a:lnR>
                      <a:noFill/>
                    </a:lnR>
                    <a:lnT>
                      <a:noFill/>
                    </a:lnT>
                    <a:lnB>
                      <a:noFill/>
                    </a:lnB>
                  </a:tcPr>
                </a:tc>
              </a:tr>
              <a:tr h="129533">
                <a:tc>
                  <a:txBody>
                    <a:bodyPr/>
                    <a:lstStyle/>
                    <a:p>
                      <a:pPr algn="l" fontAlgn="t"/>
                      <a:r>
                        <a:rPr lang="es-MX" sz="900" b="0" i="0" u="none" strike="noStrike">
                          <a:solidFill>
                            <a:srgbClr val="000000"/>
                          </a:solidFill>
                          <a:effectLst/>
                          <a:latin typeface="Arial"/>
                        </a:rPr>
                        <a:t>UNIDAD DE REACCION</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30,977,329.41</a:t>
                      </a:r>
                    </a:p>
                  </a:txBody>
                  <a:tcPr marL="5576" marR="5576" marT="5576" marB="0" anchor="ctr">
                    <a:lnL>
                      <a:noFill/>
                    </a:lnL>
                    <a:lnR>
                      <a:noFill/>
                    </a:lnR>
                    <a:lnT>
                      <a:noFill/>
                    </a:lnT>
                    <a:lnB>
                      <a:noFill/>
                    </a:lnB>
                  </a:tcPr>
                </a:tc>
              </a:tr>
              <a:tr h="129533">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337953">
                <a:tc>
                  <a:txBody>
                    <a:bodyPr/>
                    <a:lstStyle/>
                    <a:p>
                      <a:pPr algn="l" fontAlgn="t"/>
                      <a:r>
                        <a:rPr lang="es-MX" sz="900" b="1" i="0" u="none" strike="noStrike">
                          <a:solidFill>
                            <a:srgbClr val="000000"/>
                          </a:solidFill>
                          <a:effectLst/>
                          <a:latin typeface="Arial"/>
                        </a:rPr>
                        <a:t>DIRECCION GENERAL DE ORDENAMIENTO TERRITORIAL Y URBANISMO</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$26,644,216.64</a:t>
                      </a:r>
                    </a:p>
                  </a:txBody>
                  <a:tcPr marL="5576" marR="5576" marT="5576" marB="0" anchor="ctr">
                    <a:lnL>
                      <a:noFill/>
                    </a:lnL>
                    <a:lnR>
                      <a:noFill/>
                    </a:lnR>
                    <a:lnT>
                      <a:noFill/>
                    </a:lnT>
                    <a:lnB>
                      <a:noFill/>
                    </a:lnB>
                    <a:solidFill>
                      <a:srgbClr val="D9D9D9"/>
                    </a:solidFill>
                  </a:tcPr>
                </a:tc>
              </a:tr>
              <a:tr h="129533">
                <a:tc>
                  <a:txBody>
                    <a:bodyPr/>
                    <a:lstStyle/>
                    <a:p>
                      <a:pPr algn="l" fontAlgn="t"/>
                      <a:r>
                        <a:rPr lang="es-MX" sz="900" b="0" i="0" u="none" strike="noStrike">
                          <a:solidFill>
                            <a:srgbClr val="000000"/>
                          </a:solidFill>
                          <a:effectLst/>
                          <a:latin typeface="Arial"/>
                        </a:rPr>
                        <a:t>DEPTO. INGENIERIA DE TRANSITO</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3,129,178.98</a:t>
                      </a:r>
                    </a:p>
                  </a:txBody>
                  <a:tcPr marL="5576" marR="5576" marT="5576" marB="0" anchor="ctr">
                    <a:lnL>
                      <a:noFill/>
                    </a:lnL>
                    <a:lnR>
                      <a:noFill/>
                    </a:lnR>
                    <a:lnT>
                      <a:noFill/>
                    </a:lnT>
                    <a:lnB>
                      <a:noFill/>
                    </a:lnB>
                  </a:tcPr>
                </a:tc>
              </a:tr>
              <a:tr h="129533">
                <a:tc>
                  <a:txBody>
                    <a:bodyPr/>
                    <a:lstStyle/>
                    <a:p>
                      <a:pPr algn="l" fontAlgn="t"/>
                      <a:r>
                        <a:rPr lang="es-MX" sz="900" b="0" i="0" u="none" strike="noStrike">
                          <a:solidFill>
                            <a:srgbClr val="000000"/>
                          </a:solidFill>
                          <a:effectLst/>
                          <a:latin typeface="Arial"/>
                        </a:rPr>
                        <a:t>DIRECCION DE BIENES INMUEBLES MUNICIPALES</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3,013,679.54</a:t>
                      </a:r>
                    </a:p>
                  </a:txBody>
                  <a:tcPr marL="5576" marR="5576" marT="5576" marB="0" anchor="ctr">
                    <a:lnL>
                      <a:noFill/>
                    </a:lnL>
                    <a:lnR>
                      <a:noFill/>
                    </a:lnR>
                    <a:lnT>
                      <a:noFill/>
                    </a:lnT>
                    <a:lnB>
                      <a:noFill/>
                    </a:lnB>
                  </a:tcPr>
                </a:tc>
              </a:tr>
              <a:tr h="129533">
                <a:tc>
                  <a:txBody>
                    <a:bodyPr/>
                    <a:lstStyle/>
                    <a:p>
                      <a:pPr algn="l" fontAlgn="t"/>
                      <a:r>
                        <a:rPr lang="es-MX" sz="900" b="0" i="0" u="none" strike="noStrike">
                          <a:solidFill>
                            <a:srgbClr val="000000"/>
                          </a:solidFill>
                          <a:effectLst/>
                          <a:latin typeface="Arial"/>
                        </a:rPr>
                        <a:t>DIRECCION DE DESARROLLO URBANO</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11,437,245.24</a:t>
                      </a:r>
                    </a:p>
                  </a:txBody>
                  <a:tcPr marL="5576" marR="5576" marT="5576" marB="0" anchor="ctr">
                    <a:lnL>
                      <a:noFill/>
                    </a:lnL>
                    <a:lnR>
                      <a:noFill/>
                    </a:lnR>
                    <a:lnT>
                      <a:noFill/>
                    </a:lnT>
                    <a:lnB>
                      <a:noFill/>
                    </a:lnB>
                  </a:tcPr>
                </a:tc>
              </a:tr>
              <a:tr h="129533">
                <a:tc>
                  <a:txBody>
                    <a:bodyPr/>
                    <a:lstStyle/>
                    <a:p>
                      <a:pPr algn="l" fontAlgn="t"/>
                      <a:r>
                        <a:rPr lang="es-MX" sz="900" b="0" i="0" u="none" strike="noStrike">
                          <a:solidFill>
                            <a:srgbClr val="000000"/>
                          </a:solidFill>
                          <a:effectLst/>
                          <a:latin typeface="Arial"/>
                        </a:rPr>
                        <a:t>MANTENIMIENTO URBANO</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7,174,962.88</a:t>
                      </a:r>
                    </a:p>
                  </a:txBody>
                  <a:tcPr marL="5576" marR="5576" marT="5576" marB="0" anchor="ctr">
                    <a:lnL>
                      <a:noFill/>
                    </a:lnL>
                    <a:lnR>
                      <a:noFill/>
                    </a:lnR>
                    <a:lnT>
                      <a:noFill/>
                    </a:lnT>
                    <a:lnB>
                      <a:noFill/>
                    </a:lnB>
                  </a:tcPr>
                </a:tc>
              </a:tr>
              <a:tr h="129533">
                <a:tc>
                  <a:txBody>
                    <a:bodyPr/>
                    <a:lstStyle/>
                    <a:p>
                      <a:pPr algn="l" fontAlgn="t"/>
                      <a:r>
                        <a:rPr lang="es-MX" sz="900" b="0" i="0" u="none" strike="noStrike">
                          <a:solidFill>
                            <a:srgbClr val="000000"/>
                          </a:solidFill>
                          <a:effectLst/>
                          <a:latin typeface="Arial"/>
                        </a:rPr>
                        <a:t>SUPERVISION E IMAGEN URBANA</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1,889,150.00</a:t>
                      </a:r>
                    </a:p>
                  </a:txBody>
                  <a:tcPr marL="5576" marR="5576" marT="5576" marB="0" anchor="ctr">
                    <a:lnL>
                      <a:noFill/>
                    </a:lnL>
                    <a:lnR>
                      <a:noFill/>
                    </a:lnR>
                    <a:lnT>
                      <a:noFill/>
                    </a:lnT>
                    <a:lnB>
                      <a:noFill/>
                    </a:lnB>
                  </a:tcPr>
                </a:tc>
              </a:tr>
              <a:tr h="129533">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129533">
                <a:tc>
                  <a:txBody>
                    <a:bodyPr/>
                    <a:lstStyle/>
                    <a:p>
                      <a:pPr algn="l" fontAlgn="t"/>
                      <a:r>
                        <a:rPr lang="es-MX" sz="900" b="1" i="0" u="none" strike="noStrike">
                          <a:solidFill>
                            <a:srgbClr val="000000"/>
                          </a:solidFill>
                          <a:effectLst/>
                          <a:latin typeface="Arial"/>
                        </a:rPr>
                        <a:t>DIRECCION GENERAL DEL MEDIO AMBIENTE</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$6,901,752.74</a:t>
                      </a:r>
                    </a:p>
                  </a:txBody>
                  <a:tcPr marL="5576" marR="5576" marT="5576" marB="0" anchor="ctr">
                    <a:lnL>
                      <a:noFill/>
                    </a:lnL>
                    <a:lnR>
                      <a:noFill/>
                    </a:lnR>
                    <a:lnT>
                      <a:noFill/>
                    </a:lnT>
                    <a:lnB>
                      <a:noFill/>
                    </a:lnB>
                    <a:solidFill>
                      <a:srgbClr val="D9D9D9"/>
                    </a:solidFill>
                  </a:tcPr>
                </a:tc>
              </a:tr>
              <a:tr h="129533">
                <a:tc>
                  <a:txBody>
                    <a:bodyPr/>
                    <a:lstStyle/>
                    <a:p>
                      <a:pPr algn="l" fontAlgn="t"/>
                      <a:r>
                        <a:rPr lang="es-MX" sz="900" b="0" i="0" u="none" strike="noStrike">
                          <a:solidFill>
                            <a:srgbClr val="000000"/>
                          </a:solidFill>
                          <a:effectLst/>
                          <a:latin typeface="Arial"/>
                        </a:rPr>
                        <a:t>DIRECC.GRAL.DEL MEDIO AMBIENTE</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6,901,752.74</a:t>
                      </a:r>
                    </a:p>
                  </a:txBody>
                  <a:tcPr marL="5576" marR="5576" marT="5576" marB="0" anchor="ctr">
                    <a:lnL>
                      <a:noFill/>
                    </a:lnL>
                    <a:lnR>
                      <a:noFill/>
                    </a:lnR>
                    <a:lnT>
                      <a:noFill/>
                    </a:lnT>
                    <a:lnB>
                      <a:noFill/>
                    </a:lnB>
                  </a:tcPr>
                </a:tc>
              </a:tr>
              <a:tr h="129533">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129533">
                <a:tc>
                  <a:txBody>
                    <a:bodyPr/>
                    <a:lstStyle/>
                    <a:p>
                      <a:pPr algn="l" fontAlgn="t"/>
                      <a:r>
                        <a:rPr lang="es-MX" sz="900" b="1" i="0" u="none" strike="noStrike">
                          <a:solidFill>
                            <a:srgbClr val="000000"/>
                          </a:solidFill>
                          <a:effectLst/>
                          <a:latin typeface="Arial"/>
                        </a:rPr>
                        <a:t>OBRAS PUBLICAS</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$228,080,677.29</a:t>
                      </a:r>
                    </a:p>
                  </a:txBody>
                  <a:tcPr marL="5576" marR="5576" marT="5576" marB="0" anchor="ctr">
                    <a:lnL>
                      <a:noFill/>
                    </a:lnL>
                    <a:lnR>
                      <a:noFill/>
                    </a:lnR>
                    <a:lnT>
                      <a:noFill/>
                    </a:lnT>
                    <a:lnB>
                      <a:noFill/>
                    </a:lnB>
                    <a:solidFill>
                      <a:srgbClr val="D9D9D9"/>
                    </a:solidFill>
                  </a:tcPr>
                </a:tc>
              </a:tr>
              <a:tr h="129533">
                <a:tc>
                  <a:txBody>
                    <a:bodyPr/>
                    <a:lstStyle/>
                    <a:p>
                      <a:pPr algn="l" fontAlgn="t"/>
                      <a:r>
                        <a:rPr lang="es-MX" sz="900" b="0" i="0" u="none" strike="noStrike">
                          <a:solidFill>
                            <a:srgbClr val="000000"/>
                          </a:solidFill>
                          <a:effectLst/>
                          <a:latin typeface="Arial"/>
                        </a:rPr>
                        <a:t>DIRECCION DE OBRAS PUBLICAS</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225,796,012.81</a:t>
                      </a:r>
                    </a:p>
                  </a:txBody>
                  <a:tcPr marL="5576" marR="5576" marT="5576" marB="0" anchor="ctr">
                    <a:lnL>
                      <a:noFill/>
                    </a:lnL>
                    <a:lnR>
                      <a:noFill/>
                    </a:lnR>
                    <a:lnT>
                      <a:noFill/>
                    </a:lnT>
                    <a:lnB>
                      <a:noFill/>
                    </a:lnB>
                  </a:tcPr>
                </a:tc>
              </a:tr>
              <a:tr h="129533">
                <a:tc>
                  <a:txBody>
                    <a:bodyPr/>
                    <a:lstStyle/>
                    <a:p>
                      <a:pPr algn="l" fontAlgn="t"/>
                      <a:r>
                        <a:rPr lang="es-MX" sz="900" b="0" i="0" u="none" strike="noStrike">
                          <a:solidFill>
                            <a:srgbClr val="000000"/>
                          </a:solidFill>
                          <a:effectLst/>
                          <a:latin typeface="Arial"/>
                        </a:rPr>
                        <a:t>DIRECCION DE PATRIMONIO INMOBILIARIO</a:t>
                      </a:r>
                    </a:p>
                  </a:txBody>
                  <a:tcPr marL="5576" marR="5576" marT="5576" marB="0">
                    <a:lnL>
                      <a:noFill/>
                    </a:lnL>
                    <a:lnR>
                      <a:noFill/>
                    </a:lnR>
                    <a:lnT>
                      <a:noFill/>
                    </a:lnT>
                    <a:lnB>
                      <a:noFill/>
                    </a:lnB>
                  </a:tcPr>
                </a:tc>
                <a:tc>
                  <a:txBody>
                    <a:bodyPr/>
                    <a:lstStyle/>
                    <a:p>
                      <a:pPr algn="r" fontAlgn="ctr"/>
                      <a:r>
                        <a:rPr lang="es-MX" sz="900" b="0" i="0" u="none" strike="noStrike" dirty="0">
                          <a:solidFill>
                            <a:srgbClr val="000000"/>
                          </a:solidFill>
                          <a:effectLst/>
                          <a:latin typeface="Arial"/>
                        </a:rPr>
                        <a:t>2,284,664.48</a:t>
                      </a:r>
                    </a:p>
                  </a:txBody>
                  <a:tcPr marL="5576" marR="5576" marT="5576" marB="0" anchor="ctr">
                    <a:lnL>
                      <a:noFill/>
                    </a:lnL>
                    <a:lnR>
                      <a:noFill/>
                    </a:lnR>
                    <a:lnT>
                      <a:noFill/>
                    </a:lnT>
                    <a:lnB>
                      <a:noFill/>
                    </a:lnB>
                  </a:tcPr>
                </a:tc>
              </a:tr>
            </a:tbl>
          </a:graphicData>
        </a:graphic>
      </p:graphicFrame>
      <p:sp>
        <p:nvSpPr>
          <p:cNvPr id="20" name="19 CuadroTexto"/>
          <p:cNvSpPr txBox="1"/>
          <p:nvPr/>
        </p:nvSpPr>
        <p:spPr>
          <a:xfrm>
            <a:off x="1475656" y="6165304"/>
            <a:ext cx="6696744" cy="276999"/>
          </a:xfrm>
          <a:prstGeom prst="rect">
            <a:avLst/>
          </a:prstGeom>
          <a:noFill/>
        </p:spPr>
        <p:txBody>
          <a:bodyPr wrap="square" rtlCol="0">
            <a:spAutoFit/>
          </a:bodyPr>
          <a:lstStyle/>
          <a:p>
            <a:r>
              <a:rPr lang="es-MX" sz="1200" b="1" dirty="0" smtClean="0"/>
              <a:t>Nota: Representa los montos del presupuesto por Dependencia</a:t>
            </a:r>
            <a:endParaRPr lang="es-MX" sz="1200" b="1" dirty="0"/>
          </a:p>
        </p:txBody>
      </p:sp>
    </p:spTree>
    <p:extLst>
      <p:ext uri="{BB962C8B-B14F-4D97-AF65-F5344CB8AC3E}">
        <p14:creationId xmlns:p14="http://schemas.microsoft.com/office/powerpoint/2010/main" val="2331178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993895556"/>
              </p:ext>
            </p:extLst>
          </p:nvPr>
        </p:nvGraphicFramePr>
        <p:xfrm>
          <a:off x="1403648" y="404665"/>
          <a:ext cx="6336704" cy="6082899"/>
        </p:xfrm>
        <a:graphic>
          <a:graphicData uri="http://schemas.openxmlformats.org/drawingml/2006/table">
            <a:tbl>
              <a:tblPr/>
              <a:tblGrid>
                <a:gridCol w="3672408"/>
                <a:gridCol w="2664296"/>
              </a:tblGrid>
              <a:tr h="156346">
                <a:tc gridSpan="2">
                  <a:txBody>
                    <a:bodyPr/>
                    <a:lstStyle/>
                    <a:p>
                      <a:pPr algn="ctr" fontAlgn="t"/>
                      <a:r>
                        <a:rPr lang="es-MX" sz="1050" b="1" i="0" u="none" strike="noStrike" dirty="0" smtClean="0">
                          <a:solidFill>
                            <a:srgbClr val="000000"/>
                          </a:solidFill>
                          <a:effectLst/>
                          <a:latin typeface="Calibri"/>
                        </a:rPr>
                        <a:t>Tesorería </a:t>
                      </a:r>
                      <a:r>
                        <a:rPr lang="es-MX" sz="1050" b="1" i="0" u="none" strike="noStrike" dirty="0">
                          <a:solidFill>
                            <a:srgbClr val="000000"/>
                          </a:solidFill>
                          <a:effectLst/>
                          <a:latin typeface="Calibri"/>
                        </a:rPr>
                        <a:t>Municipal de </a:t>
                      </a:r>
                      <a:r>
                        <a:rPr lang="es-MX" sz="1050" b="1" i="0" u="none" strike="noStrike" dirty="0" smtClean="0">
                          <a:solidFill>
                            <a:srgbClr val="000000"/>
                          </a:solidFill>
                          <a:effectLst/>
                          <a:latin typeface="Calibri"/>
                        </a:rPr>
                        <a:t>Torreón</a:t>
                      </a:r>
                      <a:endParaRPr lang="es-MX" sz="1050" b="1" i="0" u="none" strike="noStrike" dirty="0">
                        <a:solidFill>
                          <a:srgbClr val="000000"/>
                        </a:solidFill>
                        <a:effectLst/>
                        <a:latin typeface="Calibri"/>
                      </a:endParaRPr>
                    </a:p>
                  </a:txBody>
                  <a:tcPr marL="5449" marR="5449" marT="5449" marB="0">
                    <a:lnL>
                      <a:noFill/>
                    </a:lnL>
                    <a:lnR>
                      <a:noFill/>
                    </a:lnR>
                    <a:lnT>
                      <a:noFill/>
                    </a:lnT>
                    <a:lnB>
                      <a:noFill/>
                    </a:lnB>
                    <a:solidFill>
                      <a:srgbClr val="BFBFBF"/>
                    </a:solidFill>
                  </a:tcPr>
                </a:tc>
                <a:tc hMerge="1">
                  <a:txBody>
                    <a:bodyPr/>
                    <a:lstStyle/>
                    <a:p>
                      <a:endParaRPr lang="es-MX"/>
                    </a:p>
                  </a:txBody>
                  <a:tcPr/>
                </a:tc>
              </a:tr>
              <a:tr h="188039">
                <a:tc gridSpan="2">
                  <a:txBody>
                    <a:bodyPr/>
                    <a:lstStyle/>
                    <a:p>
                      <a:pPr algn="ctr" fontAlgn="t"/>
                      <a:r>
                        <a:rPr lang="es-MX" sz="1000" b="1" i="0" u="none" strike="noStrike">
                          <a:solidFill>
                            <a:srgbClr val="000000"/>
                          </a:solidFill>
                          <a:effectLst/>
                          <a:latin typeface="Calibri"/>
                        </a:rPr>
                        <a:t>Presupuesto 2018</a:t>
                      </a:r>
                    </a:p>
                  </a:txBody>
                  <a:tcPr marL="5449" marR="5449" marT="5449" marB="0">
                    <a:lnL>
                      <a:noFill/>
                    </a:lnL>
                    <a:lnR>
                      <a:noFill/>
                    </a:lnR>
                    <a:lnT>
                      <a:noFill/>
                    </a:lnT>
                    <a:lnB>
                      <a:noFill/>
                    </a:lnB>
                    <a:solidFill>
                      <a:srgbClr val="BFBFBF"/>
                    </a:solidFill>
                  </a:tcPr>
                </a:tc>
                <a:tc hMerge="1">
                  <a:txBody>
                    <a:bodyPr/>
                    <a:lstStyle/>
                    <a:p>
                      <a:endParaRPr lang="es-MX"/>
                    </a:p>
                  </a:txBody>
                  <a:tcPr/>
                </a:tc>
              </a:tr>
              <a:tr h="151878">
                <a:tc gridSpan="2">
                  <a:txBody>
                    <a:bodyPr/>
                    <a:lstStyle/>
                    <a:p>
                      <a:pPr algn="ctr" fontAlgn="t"/>
                      <a:r>
                        <a:rPr lang="es-MX" sz="1000" b="1" i="0" u="none" strike="noStrike">
                          <a:solidFill>
                            <a:srgbClr val="000000"/>
                          </a:solidFill>
                          <a:effectLst/>
                          <a:latin typeface="Calibri"/>
                        </a:rPr>
                        <a:t>Clasficacion Administrativa</a:t>
                      </a:r>
                    </a:p>
                  </a:txBody>
                  <a:tcPr marL="5449" marR="5449" marT="5449" marB="0">
                    <a:lnL>
                      <a:noFill/>
                    </a:lnL>
                    <a:lnR>
                      <a:noFill/>
                    </a:lnR>
                    <a:lnT>
                      <a:noFill/>
                    </a:lnT>
                    <a:lnB>
                      <a:noFill/>
                    </a:lnB>
                    <a:solidFill>
                      <a:srgbClr val="BFBFBF"/>
                    </a:solidFill>
                  </a:tcPr>
                </a:tc>
                <a:tc hMerge="1">
                  <a:txBody>
                    <a:bodyPr/>
                    <a:lstStyle/>
                    <a:p>
                      <a:endParaRPr lang="es-MX"/>
                    </a:p>
                  </a:txBody>
                  <a:tcPr/>
                </a:tc>
              </a:tr>
              <a:tr h="134747">
                <a:tc>
                  <a:txBody>
                    <a:bodyPr/>
                    <a:lstStyle/>
                    <a:p>
                      <a:pPr algn="l" fontAlgn="t"/>
                      <a:endParaRPr lang="es-MX" sz="900" b="0" i="0" u="none" strike="noStrike">
                        <a:solidFill>
                          <a:srgbClr val="000000"/>
                        </a:solidFill>
                        <a:effectLst/>
                        <a:latin typeface="Arial"/>
                      </a:endParaRPr>
                    </a:p>
                  </a:txBody>
                  <a:tcPr marL="5449" marR="5449" marT="5449"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449" marR="5449" marT="5449" marB="0" anchor="ctr">
                    <a:lnL>
                      <a:noFill/>
                    </a:lnL>
                    <a:lnR>
                      <a:noFill/>
                    </a:lnR>
                    <a:lnT>
                      <a:noFill/>
                    </a:lnT>
                    <a:lnB>
                      <a:noFill/>
                    </a:lnB>
                  </a:tcPr>
                </a:tc>
              </a:tr>
              <a:tr h="149147">
                <a:tc>
                  <a:txBody>
                    <a:bodyPr/>
                    <a:lstStyle/>
                    <a:p>
                      <a:pPr algn="ctr" fontAlgn="t"/>
                      <a:r>
                        <a:rPr lang="es-MX" sz="1000" b="1" i="0" u="none" strike="noStrike">
                          <a:solidFill>
                            <a:srgbClr val="000000"/>
                          </a:solidFill>
                          <a:effectLst/>
                          <a:latin typeface="Arial"/>
                        </a:rPr>
                        <a:t>Dependencia</a:t>
                      </a:r>
                    </a:p>
                  </a:txBody>
                  <a:tcPr marL="5449" marR="5449" marT="5449" marB="0">
                    <a:lnL>
                      <a:noFill/>
                    </a:lnL>
                    <a:lnR>
                      <a:noFill/>
                    </a:lnR>
                    <a:lnT>
                      <a:noFill/>
                    </a:lnT>
                    <a:lnB>
                      <a:noFill/>
                    </a:lnB>
                    <a:solidFill>
                      <a:srgbClr val="D9D9D9"/>
                    </a:solidFill>
                  </a:tcPr>
                </a:tc>
                <a:tc>
                  <a:txBody>
                    <a:bodyPr/>
                    <a:lstStyle/>
                    <a:p>
                      <a:pPr algn="ctr" fontAlgn="ctr"/>
                      <a:r>
                        <a:rPr lang="es-MX" sz="1000" b="1" i="0" u="none" strike="noStrike">
                          <a:solidFill>
                            <a:srgbClr val="000000"/>
                          </a:solidFill>
                          <a:effectLst/>
                          <a:latin typeface="Arial"/>
                        </a:rPr>
                        <a:t>Importe</a:t>
                      </a:r>
                    </a:p>
                  </a:txBody>
                  <a:tcPr marL="5449" marR="5449" marT="5449" marB="0" anchor="ctr">
                    <a:lnL>
                      <a:noFill/>
                    </a:lnL>
                    <a:lnR>
                      <a:noFill/>
                    </a:lnR>
                    <a:lnT>
                      <a:noFill/>
                    </a:lnT>
                    <a:lnB>
                      <a:noFill/>
                    </a:lnB>
                    <a:solidFill>
                      <a:srgbClr val="D9D9D9"/>
                    </a:solidFill>
                  </a:tcPr>
                </a:tc>
              </a:tr>
              <a:tr h="134747">
                <a:tc>
                  <a:txBody>
                    <a:bodyPr/>
                    <a:lstStyle/>
                    <a:p>
                      <a:pPr algn="l" fontAlgn="t"/>
                      <a:r>
                        <a:rPr lang="es-MX" sz="900" b="1" i="0" u="none" strike="noStrike">
                          <a:solidFill>
                            <a:srgbClr val="000000"/>
                          </a:solidFill>
                          <a:effectLst/>
                          <a:latin typeface="Arial"/>
                        </a:rPr>
                        <a:t>SERVICIOS PUBLICOS</a:t>
                      </a:r>
                    </a:p>
                  </a:txBody>
                  <a:tcPr marL="5449" marR="5449" marT="5449"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$542,505,952.89</a:t>
                      </a:r>
                    </a:p>
                  </a:txBody>
                  <a:tcPr marL="5449" marR="5449" marT="5449" marB="0" anchor="ctr">
                    <a:lnL>
                      <a:noFill/>
                    </a:lnL>
                    <a:lnR>
                      <a:noFill/>
                    </a:lnR>
                    <a:lnT>
                      <a:noFill/>
                    </a:lnT>
                    <a:lnB>
                      <a:noFill/>
                    </a:lnB>
                    <a:solidFill>
                      <a:srgbClr val="D9D9D9"/>
                    </a:solidFill>
                  </a:tcPr>
                </a:tc>
              </a:tr>
              <a:tr h="134747">
                <a:tc>
                  <a:txBody>
                    <a:bodyPr/>
                    <a:lstStyle/>
                    <a:p>
                      <a:pPr algn="l" fontAlgn="t"/>
                      <a:r>
                        <a:rPr lang="es-MX" sz="900" b="0" i="0" u="none" strike="noStrike">
                          <a:solidFill>
                            <a:srgbClr val="000000"/>
                          </a:solidFill>
                          <a:effectLst/>
                          <a:latin typeface="Arial"/>
                        </a:rPr>
                        <a:t>BOSQUE VENUSTIANO CARRANZA</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3,289,014.05</a:t>
                      </a:r>
                    </a:p>
                  </a:txBody>
                  <a:tcPr marL="5449" marR="5449" marT="5449" marB="0" anchor="ctr">
                    <a:lnL>
                      <a:noFill/>
                    </a:lnL>
                    <a:lnR>
                      <a:noFill/>
                    </a:lnR>
                    <a:lnT>
                      <a:noFill/>
                    </a:lnT>
                    <a:lnB>
                      <a:noFill/>
                    </a:lnB>
                  </a:tcPr>
                </a:tc>
              </a:tr>
              <a:tr h="264345">
                <a:tc>
                  <a:txBody>
                    <a:bodyPr/>
                    <a:lstStyle/>
                    <a:p>
                      <a:pPr algn="l" fontAlgn="t"/>
                      <a:r>
                        <a:rPr lang="es-MX" sz="900" b="0" i="0" u="none" strike="noStrike">
                          <a:solidFill>
                            <a:srgbClr val="000000"/>
                          </a:solidFill>
                          <a:effectLst/>
                          <a:latin typeface="Arial"/>
                        </a:rPr>
                        <a:t>COORDINACION ADMVA. DE PLAZA MAYOR, BOSQUE URBANO Y PASEO COLON</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5,009,524.33</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DEPARTAMENTO ELECTRICO</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9,957,686.64</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DIR.GRAL.DE SERV.PUBLICOS</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426,746,956.79</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LIMPIEZA</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5,530,751.50</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PANTEON MUNICIPAL</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1,974,118.45</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PARQ. ECOLOGICO FUNDADORES</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318,812.35</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PARQUES Y JARDINES</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63,966,174.12</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RASTRO MUNICIPAL</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25,712,914.66</a:t>
                      </a:r>
                    </a:p>
                  </a:txBody>
                  <a:tcPr marL="5449" marR="5449" marT="5449" marB="0" anchor="ctr">
                    <a:lnL>
                      <a:noFill/>
                    </a:lnL>
                    <a:lnR>
                      <a:noFill/>
                    </a:lnR>
                    <a:lnT>
                      <a:noFill/>
                    </a:lnT>
                    <a:lnB>
                      <a:noFill/>
                    </a:lnB>
                  </a:tcPr>
                </a:tc>
              </a:tr>
              <a:tr h="134747">
                <a:tc>
                  <a:txBody>
                    <a:bodyPr/>
                    <a:lstStyle/>
                    <a:p>
                      <a:pPr algn="l" fontAlgn="t"/>
                      <a:endParaRPr lang="es-MX" sz="900" b="0" i="0" u="none" strike="noStrike">
                        <a:solidFill>
                          <a:srgbClr val="000000"/>
                        </a:solidFill>
                        <a:effectLst/>
                        <a:latin typeface="Arial"/>
                      </a:endParaRPr>
                    </a:p>
                  </a:txBody>
                  <a:tcPr marL="5449" marR="5449" marT="5449"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449" marR="5449" marT="5449" marB="0" anchor="ctr">
                    <a:lnL>
                      <a:noFill/>
                    </a:lnL>
                    <a:lnR>
                      <a:noFill/>
                    </a:lnR>
                    <a:lnT>
                      <a:noFill/>
                    </a:lnT>
                    <a:lnB>
                      <a:noFill/>
                    </a:lnB>
                  </a:tcPr>
                </a:tc>
              </a:tr>
              <a:tr h="134747">
                <a:tc>
                  <a:txBody>
                    <a:bodyPr/>
                    <a:lstStyle/>
                    <a:p>
                      <a:pPr algn="l" fontAlgn="t"/>
                      <a:r>
                        <a:rPr lang="es-MX" sz="900" b="1" i="0" u="none" strike="noStrike">
                          <a:solidFill>
                            <a:srgbClr val="000000"/>
                          </a:solidFill>
                          <a:effectLst/>
                          <a:latin typeface="Arial"/>
                        </a:rPr>
                        <a:t>SECRETARIA DEL AYUNTAMIENTO</a:t>
                      </a:r>
                    </a:p>
                  </a:txBody>
                  <a:tcPr marL="5449" marR="5449" marT="5449"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$63,492,451.20</a:t>
                      </a:r>
                    </a:p>
                  </a:txBody>
                  <a:tcPr marL="5449" marR="5449" marT="5449" marB="0" anchor="ctr">
                    <a:lnL>
                      <a:noFill/>
                    </a:lnL>
                    <a:lnR>
                      <a:noFill/>
                    </a:lnR>
                    <a:lnT>
                      <a:noFill/>
                    </a:lnT>
                    <a:lnB>
                      <a:noFill/>
                    </a:lnB>
                    <a:solidFill>
                      <a:srgbClr val="D9D9D9"/>
                    </a:solidFill>
                  </a:tcPr>
                </a:tc>
              </a:tr>
              <a:tr h="134747">
                <a:tc>
                  <a:txBody>
                    <a:bodyPr/>
                    <a:lstStyle/>
                    <a:p>
                      <a:pPr algn="l" fontAlgn="t"/>
                      <a:r>
                        <a:rPr lang="es-MX" sz="900" b="0" i="0" u="none" strike="noStrike">
                          <a:solidFill>
                            <a:srgbClr val="000000"/>
                          </a:solidFill>
                          <a:effectLst/>
                          <a:latin typeface="Arial"/>
                        </a:rPr>
                        <a:t>CARCEL MUNICIPAL</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364,110.29</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COORDINACION DE PROTECCION CIVIL</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7,937,510.17</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CORRALONES MUNICIPALES</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838,539.47</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DIR. DE ASUNTOS INTERNOS</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250,000.00</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DIRECCION DE INSPECCION Y VERIFICACION</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1,367,770.82</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INSPECCION Y VERIFICACION MUNICIPAL</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4,081,424.74</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INSTITUTO MUNICIPAL DE DOCUMENTACION</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4,936,410.24</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JUNTA MPAL. RECLUTAMIENTO</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1,096,227.44</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OFICIALIA DE PARTES</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29,676.35</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PREVENCION DEL DELITO</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5,517,542.13</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SECRETARIA AYUNTAMIENTO</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19,822,920.36</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SUBSECRETARIA DE ASUNTOS JURIDICOS</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1,047,891.39</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SUBSEMUN</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1,129,432.95</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TRIBUNALES MUNICIPALES</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15,072,994.85</a:t>
                      </a:r>
                    </a:p>
                  </a:txBody>
                  <a:tcPr marL="5449" marR="5449" marT="5449" marB="0" anchor="ctr">
                    <a:lnL>
                      <a:noFill/>
                    </a:lnL>
                    <a:lnR>
                      <a:noFill/>
                    </a:lnR>
                    <a:lnT>
                      <a:noFill/>
                    </a:lnT>
                    <a:lnB>
                      <a:noFill/>
                    </a:lnB>
                  </a:tcPr>
                </a:tc>
              </a:tr>
              <a:tr h="134747">
                <a:tc>
                  <a:txBody>
                    <a:bodyPr/>
                    <a:lstStyle/>
                    <a:p>
                      <a:pPr algn="l" fontAlgn="t"/>
                      <a:endParaRPr lang="es-MX" sz="900" b="0" i="0" u="none" strike="noStrike">
                        <a:solidFill>
                          <a:srgbClr val="000000"/>
                        </a:solidFill>
                        <a:effectLst/>
                        <a:latin typeface="Arial"/>
                      </a:endParaRPr>
                    </a:p>
                  </a:txBody>
                  <a:tcPr marL="5449" marR="5449" marT="5449"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449" marR="5449" marT="5449" marB="0" anchor="ctr">
                    <a:lnL>
                      <a:noFill/>
                    </a:lnL>
                    <a:lnR>
                      <a:noFill/>
                    </a:lnR>
                    <a:lnT>
                      <a:noFill/>
                    </a:lnT>
                    <a:lnB>
                      <a:noFill/>
                    </a:lnB>
                  </a:tcPr>
                </a:tc>
              </a:tr>
              <a:tr h="134747">
                <a:tc>
                  <a:txBody>
                    <a:bodyPr/>
                    <a:lstStyle/>
                    <a:p>
                      <a:pPr algn="l" fontAlgn="t"/>
                      <a:r>
                        <a:rPr lang="es-MX" sz="900" b="1" i="0" u="none" strike="noStrike">
                          <a:solidFill>
                            <a:srgbClr val="000000"/>
                          </a:solidFill>
                          <a:effectLst/>
                          <a:latin typeface="Arial"/>
                        </a:rPr>
                        <a:t>DESARROLLO SOCIAL</a:t>
                      </a:r>
                    </a:p>
                  </a:txBody>
                  <a:tcPr marL="5449" marR="5449" marT="5449"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$96,822,660.60</a:t>
                      </a:r>
                    </a:p>
                  </a:txBody>
                  <a:tcPr marL="5449" marR="5449" marT="5449" marB="0" anchor="ctr">
                    <a:lnL>
                      <a:noFill/>
                    </a:lnL>
                    <a:lnR>
                      <a:noFill/>
                    </a:lnR>
                    <a:lnT>
                      <a:noFill/>
                    </a:lnT>
                    <a:lnB>
                      <a:noFill/>
                    </a:lnB>
                    <a:solidFill>
                      <a:srgbClr val="D9D9D9"/>
                    </a:solidFill>
                  </a:tcPr>
                </a:tc>
              </a:tr>
              <a:tr h="134747">
                <a:tc>
                  <a:txBody>
                    <a:bodyPr/>
                    <a:lstStyle/>
                    <a:p>
                      <a:pPr algn="l" fontAlgn="t"/>
                      <a:r>
                        <a:rPr lang="es-MX" sz="900" b="0" i="0" u="none" strike="noStrike">
                          <a:solidFill>
                            <a:srgbClr val="000000"/>
                          </a:solidFill>
                          <a:effectLst/>
                          <a:latin typeface="Arial"/>
                        </a:rPr>
                        <a:t>ATENCION A LA JUVENTUD</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10,127,158.33</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DIREC. GRAL.DESARROLLO SOCIAL</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64,300,132.13</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DIRECCION ADMINISTRATIVA DES. SOCIAL</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3,106,931.34</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DIRECCION DE CERTIDUMBRE PATRIMONIAL</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5,272,441.12</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DIRECCION DE GESTION Y ENLACE CIUDADANO</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3,187,613.22</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FOMENTO AGROP. Y DES. RURAL</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27,600.21</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PARTICIPACION CIUDADANA</a:t>
                      </a:r>
                    </a:p>
                  </a:txBody>
                  <a:tcPr marL="5449" marR="5449" marT="5449" marB="0">
                    <a:lnL>
                      <a:noFill/>
                    </a:lnL>
                    <a:lnR>
                      <a:noFill/>
                    </a:lnR>
                    <a:lnT>
                      <a:noFill/>
                    </a:lnT>
                    <a:lnB>
                      <a:noFill/>
                    </a:lnB>
                  </a:tcPr>
                </a:tc>
                <a:tc>
                  <a:txBody>
                    <a:bodyPr/>
                    <a:lstStyle/>
                    <a:p>
                      <a:pPr algn="r" fontAlgn="ctr"/>
                      <a:r>
                        <a:rPr lang="es-MX" sz="900" b="0" i="0" u="none" strike="noStrike">
                          <a:solidFill>
                            <a:srgbClr val="000000"/>
                          </a:solidFill>
                          <a:effectLst/>
                          <a:latin typeface="Arial"/>
                        </a:rPr>
                        <a:t>6,206,490.64</a:t>
                      </a:r>
                    </a:p>
                  </a:txBody>
                  <a:tcPr marL="5449" marR="5449" marT="5449" marB="0" anchor="ctr">
                    <a:lnL>
                      <a:noFill/>
                    </a:lnL>
                    <a:lnR>
                      <a:noFill/>
                    </a:lnR>
                    <a:lnT>
                      <a:noFill/>
                    </a:lnT>
                    <a:lnB>
                      <a:noFill/>
                    </a:lnB>
                  </a:tcPr>
                </a:tc>
              </a:tr>
              <a:tr h="134747">
                <a:tc>
                  <a:txBody>
                    <a:bodyPr/>
                    <a:lstStyle/>
                    <a:p>
                      <a:pPr algn="l" fontAlgn="t"/>
                      <a:r>
                        <a:rPr lang="es-MX" sz="900" b="0" i="0" u="none" strike="noStrike">
                          <a:solidFill>
                            <a:srgbClr val="000000"/>
                          </a:solidFill>
                          <a:effectLst/>
                          <a:latin typeface="Arial"/>
                        </a:rPr>
                        <a:t>PROMOCION SOCIAL</a:t>
                      </a:r>
                    </a:p>
                  </a:txBody>
                  <a:tcPr marL="5449" marR="5449" marT="5449" marB="0">
                    <a:lnL>
                      <a:noFill/>
                    </a:lnL>
                    <a:lnR>
                      <a:noFill/>
                    </a:lnR>
                    <a:lnT>
                      <a:noFill/>
                    </a:lnT>
                    <a:lnB>
                      <a:noFill/>
                    </a:lnB>
                  </a:tcPr>
                </a:tc>
                <a:tc>
                  <a:txBody>
                    <a:bodyPr/>
                    <a:lstStyle/>
                    <a:p>
                      <a:pPr algn="r" fontAlgn="ctr"/>
                      <a:r>
                        <a:rPr lang="es-MX" sz="900" b="0" i="0" u="none" strike="noStrike" dirty="0">
                          <a:solidFill>
                            <a:srgbClr val="000000"/>
                          </a:solidFill>
                          <a:effectLst/>
                          <a:latin typeface="Arial"/>
                        </a:rPr>
                        <a:t>4,594,293.61</a:t>
                      </a:r>
                    </a:p>
                  </a:txBody>
                  <a:tcPr marL="5449" marR="5449" marT="5449" marB="0" anchor="ctr">
                    <a:lnL>
                      <a:noFill/>
                    </a:lnL>
                    <a:lnR>
                      <a:noFill/>
                    </a:lnR>
                    <a:lnT>
                      <a:noFill/>
                    </a:lnT>
                    <a:lnB>
                      <a:noFill/>
                    </a:lnB>
                  </a:tcPr>
                </a:tc>
              </a:tr>
            </a:tbl>
          </a:graphicData>
        </a:graphic>
      </p:graphicFrame>
    </p:spTree>
    <p:extLst>
      <p:ext uri="{BB962C8B-B14F-4D97-AF65-F5344CB8AC3E}">
        <p14:creationId xmlns:p14="http://schemas.microsoft.com/office/powerpoint/2010/main" val="3178066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03359969"/>
              </p:ext>
            </p:extLst>
          </p:nvPr>
        </p:nvGraphicFramePr>
        <p:xfrm>
          <a:off x="1403648" y="332656"/>
          <a:ext cx="6552728" cy="6270218"/>
        </p:xfrm>
        <a:graphic>
          <a:graphicData uri="http://schemas.openxmlformats.org/drawingml/2006/table">
            <a:tbl>
              <a:tblPr/>
              <a:tblGrid>
                <a:gridCol w="4032448"/>
                <a:gridCol w="2520280"/>
              </a:tblGrid>
              <a:tr h="182650">
                <a:tc gridSpan="2">
                  <a:txBody>
                    <a:bodyPr/>
                    <a:lstStyle/>
                    <a:p>
                      <a:pPr algn="ctr" fontAlgn="t"/>
                      <a:r>
                        <a:rPr lang="es-MX" sz="1050" b="1" i="0" u="none" strike="noStrike" dirty="0" smtClean="0">
                          <a:solidFill>
                            <a:srgbClr val="000000"/>
                          </a:solidFill>
                          <a:effectLst/>
                          <a:latin typeface="Calibri"/>
                        </a:rPr>
                        <a:t>Tesorería </a:t>
                      </a:r>
                      <a:r>
                        <a:rPr lang="es-MX" sz="1050" b="1" i="0" u="none" strike="noStrike" dirty="0">
                          <a:solidFill>
                            <a:srgbClr val="000000"/>
                          </a:solidFill>
                          <a:effectLst/>
                          <a:latin typeface="Calibri"/>
                        </a:rPr>
                        <a:t>Municipal de </a:t>
                      </a:r>
                      <a:r>
                        <a:rPr lang="es-MX" sz="1050" b="1" i="0" u="none" strike="noStrike" dirty="0" smtClean="0">
                          <a:solidFill>
                            <a:srgbClr val="000000"/>
                          </a:solidFill>
                          <a:effectLst/>
                          <a:latin typeface="Calibri"/>
                        </a:rPr>
                        <a:t>Torreón</a:t>
                      </a:r>
                      <a:endParaRPr lang="es-MX" sz="1050" b="1" i="0" u="none" strike="noStrike" dirty="0">
                        <a:solidFill>
                          <a:srgbClr val="000000"/>
                        </a:solidFill>
                        <a:effectLst/>
                        <a:latin typeface="Calibri"/>
                      </a:endParaRPr>
                    </a:p>
                  </a:txBody>
                  <a:tcPr marL="5849" marR="5849" marT="5849" marB="0">
                    <a:lnL>
                      <a:noFill/>
                    </a:lnL>
                    <a:lnR>
                      <a:noFill/>
                    </a:lnR>
                    <a:lnT>
                      <a:noFill/>
                    </a:lnT>
                    <a:lnB>
                      <a:noFill/>
                    </a:lnB>
                    <a:solidFill>
                      <a:srgbClr val="BFBFBF"/>
                    </a:solidFill>
                  </a:tcPr>
                </a:tc>
                <a:tc hMerge="1">
                  <a:txBody>
                    <a:bodyPr/>
                    <a:lstStyle/>
                    <a:p>
                      <a:endParaRPr lang="es-MX"/>
                    </a:p>
                  </a:txBody>
                  <a:tcPr/>
                </a:tc>
              </a:tr>
              <a:tr h="218964">
                <a:tc gridSpan="2">
                  <a:txBody>
                    <a:bodyPr/>
                    <a:lstStyle/>
                    <a:p>
                      <a:pPr algn="ctr" fontAlgn="t"/>
                      <a:r>
                        <a:rPr lang="es-MX" sz="1050" b="1" i="0" u="none" strike="noStrike">
                          <a:solidFill>
                            <a:srgbClr val="000000"/>
                          </a:solidFill>
                          <a:effectLst/>
                          <a:latin typeface="Calibri"/>
                        </a:rPr>
                        <a:t>Presupuesto 2018</a:t>
                      </a:r>
                    </a:p>
                  </a:txBody>
                  <a:tcPr marL="5849" marR="5849" marT="5849" marB="0">
                    <a:lnL>
                      <a:noFill/>
                    </a:lnL>
                    <a:lnR>
                      <a:noFill/>
                    </a:lnR>
                    <a:lnT>
                      <a:noFill/>
                    </a:lnT>
                    <a:lnB>
                      <a:noFill/>
                    </a:lnB>
                    <a:solidFill>
                      <a:srgbClr val="BFBFBF"/>
                    </a:solidFill>
                  </a:tcPr>
                </a:tc>
                <a:tc hMerge="1">
                  <a:txBody>
                    <a:bodyPr/>
                    <a:lstStyle/>
                    <a:p>
                      <a:endParaRPr lang="es-MX"/>
                    </a:p>
                  </a:txBody>
                  <a:tcPr/>
                </a:tc>
              </a:tr>
              <a:tr h="182650">
                <a:tc gridSpan="2">
                  <a:txBody>
                    <a:bodyPr/>
                    <a:lstStyle/>
                    <a:p>
                      <a:pPr algn="ctr" fontAlgn="t"/>
                      <a:r>
                        <a:rPr lang="es-MX" sz="1050" b="1" i="0" u="none" strike="noStrike">
                          <a:solidFill>
                            <a:srgbClr val="000000"/>
                          </a:solidFill>
                          <a:effectLst/>
                          <a:latin typeface="Calibri"/>
                        </a:rPr>
                        <a:t>Clasficacion Administrativa</a:t>
                      </a:r>
                    </a:p>
                  </a:txBody>
                  <a:tcPr marL="5849" marR="5849" marT="5849" marB="0">
                    <a:lnL>
                      <a:noFill/>
                    </a:lnL>
                    <a:lnR>
                      <a:noFill/>
                    </a:lnR>
                    <a:lnT>
                      <a:noFill/>
                    </a:lnT>
                    <a:lnB>
                      <a:noFill/>
                    </a:lnB>
                    <a:solidFill>
                      <a:srgbClr val="BFBFBF"/>
                    </a:solidFill>
                  </a:tcPr>
                </a:tc>
                <a:tc hMerge="1">
                  <a:txBody>
                    <a:bodyPr/>
                    <a:lstStyle/>
                    <a:p>
                      <a:endParaRPr lang="es-MX"/>
                    </a:p>
                  </a:txBody>
                  <a:tcPr/>
                </a:tc>
              </a:tr>
              <a:tr h="157477">
                <a:tc>
                  <a:txBody>
                    <a:bodyPr/>
                    <a:lstStyle/>
                    <a:p>
                      <a:pPr algn="l" fontAlgn="t"/>
                      <a:endParaRPr lang="es-MX" sz="900" b="0" i="0" u="none" strike="noStrike">
                        <a:solidFill>
                          <a:srgbClr val="000000"/>
                        </a:solidFill>
                        <a:effectLst/>
                        <a:latin typeface="Arial"/>
                      </a:endParaRPr>
                    </a:p>
                  </a:txBody>
                  <a:tcPr marL="5849" marR="5849" marT="5849"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849" marR="5849" marT="5849" marB="0" anchor="ctr">
                    <a:lnL>
                      <a:noFill/>
                    </a:lnL>
                    <a:lnR>
                      <a:noFill/>
                    </a:lnR>
                    <a:lnT>
                      <a:noFill/>
                    </a:lnT>
                    <a:lnB>
                      <a:noFill/>
                    </a:lnB>
                  </a:tcPr>
                </a:tc>
              </a:tr>
              <a:tr h="174259">
                <a:tc>
                  <a:txBody>
                    <a:bodyPr/>
                    <a:lstStyle/>
                    <a:p>
                      <a:pPr algn="ctr" fontAlgn="t"/>
                      <a:r>
                        <a:rPr lang="es-MX" sz="1000" b="1" i="0" u="none" strike="noStrike">
                          <a:solidFill>
                            <a:srgbClr val="000000"/>
                          </a:solidFill>
                          <a:effectLst/>
                          <a:latin typeface="Arial"/>
                        </a:rPr>
                        <a:t>Dependencia</a:t>
                      </a:r>
                    </a:p>
                  </a:txBody>
                  <a:tcPr marL="5849" marR="5849" marT="5849" marB="0">
                    <a:lnL>
                      <a:noFill/>
                    </a:lnL>
                    <a:lnR>
                      <a:noFill/>
                    </a:lnR>
                    <a:lnT>
                      <a:noFill/>
                    </a:lnT>
                    <a:lnB>
                      <a:noFill/>
                    </a:lnB>
                    <a:solidFill>
                      <a:srgbClr val="D9D9D9"/>
                    </a:solidFill>
                  </a:tcPr>
                </a:tc>
                <a:tc>
                  <a:txBody>
                    <a:bodyPr/>
                    <a:lstStyle/>
                    <a:p>
                      <a:pPr algn="ctr" fontAlgn="ctr"/>
                      <a:r>
                        <a:rPr lang="es-MX" sz="1000" b="1" i="0" u="none" strike="noStrike">
                          <a:solidFill>
                            <a:srgbClr val="000000"/>
                          </a:solidFill>
                          <a:effectLst/>
                          <a:latin typeface="Arial"/>
                        </a:rPr>
                        <a:t>Importe</a:t>
                      </a:r>
                    </a:p>
                  </a:txBody>
                  <a:tcPr marL="5849" marR="5849" marT="5849" marB="0" anchor="ctr">
                    <a:lnL>
                      <a:noFill/>
                    </a:lnL>
                    <a:lnR>
                      <a:noFill/>
                    </a:lnR>
                    <a:lnT>
                      <a:noFill/>
                    </a:lnT>
                    <a:lnB>
                      <a:noFill/>
                    </a:lnB>
                    <a:solidFill>
                      <a:srgbClr val="D9D9D9"/>
                    </a:solidFill>
                  </a:tcPr>
                </a:tc>
              </a:tr>
              <a:tr h="157477">
                <a:tc>
                  <a:txBody>
                    <a:bodyPr/>
                    <a:lstStyle/>
                    <a:p>
                      <a:pPr algn="l" fontAlgn="t"/>
                      <a:r>
                        <a:rPr lang="es-MX" sz="900" b="1" i="0" u="none" strike="noStrike">
                          <a:solidFill>
                            <a:srgbClr val="000000"/>
                          </a:solidFill>
                          <a:effectLst/>
                          <a:latin typeface="Arial"/>
                        </a:rPr>
                        <a:t>TESORERIA</a:t>
                      </a:r>
                    </a:p>
                  </a:txBody>
                  <a:tcPr marL="5849" marR="5849" marT="5849"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$376,211,238.52</a:t>
                      </a:r>
                    </a:p>
                  </a:txBody>
                  <a:tcPr marL="5849" marR="5849" marT="5849" marB="0" anchor="ctr">
                    <a:lnL>
                      <a:noFill/>
                    </a:lnL>
                    <a:lnR>
                      <a:noFill/>
                    </a:lnR>
                    <a:lnT>
                      <a:noFill/>
                    </a:lnT>
                    <a:lnB>
                      <a:noFill/>
                    </a:lnB>
                    <a:solidFill>
                      <a:srgbClr val="D9D9D9"/>
                    </a:solidFill>
                  </a:tcPr>
                </a:tc>
              </a:tr>
              <a:tr h="157477">
                <a:tc>
                  <a:txBody>
                    <a:bodyPr/>
                    <a:lstStyle/>
                    <a:p>
                      <a:pPr algn="l" fontAlgn="t"/>
                      <a:r>
                        <a:rPr lang="es-MX" sz="900" b="0" i="0" u="none" strike="noStrike">
                          <a:solidFill>
                            <a:srgbClr val="000000"/>
                          </a:solidFill>
                          <a:effectLst/>
                          <a:latin typeface="Arial"/>
                        </a:rPr>
                        <a:t>CAJA GENERAL</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864,043.25</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CATASTRO</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14,298,347.93</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CONTROL DE GARANTIAS</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6,798,297.98</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CONVENIOS</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1,795,307.62</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COORDINACION ADMINISTRATIVA</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3,074,468.22</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COORDINACION DE CAJAS</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7,913,927.77</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COORDINACION FINANCIERA</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969,867.84</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COPLADEM</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915,200.51</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DIRECCION DE ADQUISICIONES</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5,673,585.41</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DIRECCION DE INFORMATICA</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9,514,730.60</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DIRECCION DE INGRESOS</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5,560,383.17</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DIRECCION DE PLANEACION E INVERSION PUBLICA</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2,811,505.04</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DIRECCION DE PRESUPUESTOS Y PROGRAMAS</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3,673,702.18</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DIRECCION DE RECURSOS HUMANOS</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78,243,762.79</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DIRECCION DE SERVICIOS ADMINISTRATIVOS</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10,451,505.40</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I.S.A.I.</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349,498.11</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IMPUESTO PREDIAL</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4,029,253.42</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PARQUIMETROS</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51,250.00</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PLAZAS Y MERCADOS</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9,104,112.13</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SANCIONES RECARGOS EJEC. Y COBRANZA</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8,751,596.10</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SERV. ESP. Y ESPECTACULOS</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1,540,376.18</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SERVICIOS GENERALES</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62,141,616.88</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SUBDIRECC. REZAGOS Y EJECUCION</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6,273,935.75</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SUBDIRECCION DE CONTABILIDAD</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12,965,596.51</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TESORERIA</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118,445,367.73</a:t>
                      </a:r>
                    </a:p>
                  </a:txBody>
                  <a:tcPr marL="5849" marR="5849" marT="5849" marB="0" anchor="ctr">
                    <a:lnL>
                      <a:noFill/>
                    </a:lnL>
                    <a:lnR>
                      <a:noFill/>
                    </a:lnR>
                    <a:lnT>
                      <a:noFill/>
                    </a:lnT>
                    <a:lnB>
                      <a:noFill/>
                    </a:lnB>
                  </a:tcPr>
                </a:tc>
              </a:tr>
              <a:tr h="157477">
                <a:tc>
                  <a:txBody>
                    <a:bodyPr/>
                    <a:lstStyle/>
                    <a:p>
                      <a:pPr algn="l" fontAlgn="t"/>
                      <a:endParaRPr lang="es-MX" sz="900" b="0" i="0" u="none" strike="noStrike">
                        <a:solidFill>
                          <a:srgbClr val="000000"/>
                        </a:solidFill>
                        <a:effectLst/>
                        <a:latin typeface="Arial"/>
                      </a:endParaRPr>
                    </a:p>
                  </a:txBody>
                  <a:tcPr marL="5849" marR="5849" marT="5849"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849" marR="5849" marT="5849" marB="0" anchor="ctr">
                    <a:lnL>
                      <a:noFill/>
                    </a:lnL>
                    <a:lnR>
                      <a:noFill/>
                    </a:lnR>
                    <a:lnT>
                      <a:noFill/>
                    </a:lnT>
                    <a:lnB>
                      <a:noFill/>
                    </a:lnB>
                  </a:tcPr>
                </a:tc>
              </a:tr>
              <a:tr h="157477">
                <a:tc>
                  <a:txBody>
                    <a:bodyPr/>
                    <a:lstStyle/>
                    <a:p>
                      <a:pPr algn="l" fontAlgn="t"/>
                      <a:r>
                        <a:rPr lang="es-MX" sz="900" b="1" i="0" u="none" strike="noStrike">
                          <a:solidFill>
                            <a:srgbClr val="000000"/>
                          </a:solidFill>
                          <a:effectLst/>
                          <a:latin typeface="Arial"/>
                        </a:rPr>
                        <a:t>REGIDORES</a:t>
                      </a:r>
                    </a:p>
                  </a:txBody>
                  <a:tcPr marL="5849" marR="5849" marT="5849"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$28,591,698.31</a:t>
                      </a:r>
                    </a:p>
                  </a:txBody>
                  <a:tcPr marL="5849" marR="5849" marT="5849" marB="0" anchor="ctr">
                    <a:lnL>
                      <a:noFill/>
                    </a:lnL>
                    <a:lnR>
                      <a:noFill/>
                    </a:lnR>
                    <a:lnT>
                      <a:noFill/>
                    </a:lnT>
                    <a:lnB>
                      <a:noFill/>
                    </a:lnB>
                    <a:solidFill>
                      <a:srgbClr val="D9D9D9"/>
                    </a:solidFill>
                  </a:tcPr>
                </a:tc>
              </a:tr>
              <a:tr h="157477">
                <a:tc>
                  <a:txBody>
                    <a:bodyPr/>
                    <a:lstStyle/>
                    <a:p>
                      <a:pPr algn="l" fontAlgn="t"/>
                      <a:r>
                        <a:rPr lang="es-MX" sz="900" b="0" i="0" u="none" strike="noStrike">
                          <a:solidFill>
                            <a:srgbClr val="000000"/>
                          </a:solidFill>
                          <a:effectLst/>
                          <a:latin typeface="Arial"/>
                        </a:rPr>
                        <a:t>SALA DE REGIDORES</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28,591,698.31</a:t>
                      </a:r>
                    </a:p>
                  </a:txBody>
                  <a:tcPr marL="5849" marR="5849" marT="5849" marB="0" anchor="ctr">
                    <a:lnL>
                      <a:noFill/>
                    </a:lnL>
                    <a:lnR>
                      <a:noFill/>
                    </a:lnR>
                    <a:lnT>
                      <a:noFill/>
                    </a:lnT>
                    <a:lnB>
                      <a:noFill/>
                    </a:lnB>
                  </a:tcPr>
                </a:tc>
              </a:tr>
              <a:tr h="157477">
                <a:tc>
                  <a:txBody>
                    <a:bodyPr/>
                    <a:lstStyle/>
                    <a:p>
                      <a:pPr algn="l" fontAlgn="t"/>
                      <a:endParaRPr lang="es-MX" sz="900" b="0" i="0" u="none" strike="noStrike">
                        <a:solidFill>
                          <a:srgbClr val="000000"/>
                        </a:solidFill>
                        <a:effectLst/>
                        <a:latin typeface="Arial"/>
                      </a:endParaRPr>
                    </a:p>
                  </a:txBody>
                  <a:tcPr marL="5849" marR="5849" marT="5849"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849" marR="5849" marT="5849" marB="0" anchor="ctr">
                    <a:lnL>
                      <a:noFill/>
                    </a:lnL>
                    <a:lnR>
                      <a:noFill/>
                    </a:lnR>
                    <a:lnT>
                      <a:noFill/>
                    </a:lnT>
                    <a:lnB>
                      <a:noFill/>
                    </a:lnB>
                  </a:tcPr>
                </a:tc>
              </a:tr>
              <a:tr h="157477">
                <a:tc>
                  <a:txBody>
                    <a:bodyPr/>
                    <a:lstStyle/>
                    <a:p>
                      <a:pPr algn="l" fontAlgn="t"/>
                      <a:r>
                        <a:rPr lang="es-MX" sz="900" b="1" i="0" u="none" strike="noStrike">
                          <a:solidFill>
                            <a:srgbClr val="000000"/>
                          </a:solidFill>
                          <a:effectLst/>
                          <a:latin typeface="Arial"/>
                        </a:rPr>
                        <a:t>SERVICIOS ADMINISTRATIVOS</a:t>
                      </a:r>
                    </a:p>
                  </a:txBody>
                  <a:tcPr marL="5849" marR="5849" marT="5849"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$3,649,784.82</a:t>
                      </a:r>
                    </a:p>
                  </a:txBody>
                  <a:tcPr marL="5849" marR="5849" marT="5849" marB="0" anchor="ctr">
                    <a:lnL>
                      <a:noFill/>
                    </a:lnL>
                    <a:lnR>
                      <a:noFill/>
                    </a:lnR>
                    <a:lnT>
                      <a:noFill/>
                    </a:lnT>
                    <a:lnB>
                      <a:noFill/>
                    </a:lnB>
                    <a:solidFill>
                      <a:srgbClr val="D9D9D9"/>
                    </a:solidFill>
                  </a:tcPr>
                </a:tc>
              </a:tr>
              <a:tr h="157477">
                <a:tc>
                  <a:txBody>
                    <a:bodyPr/>
                    <a:lstStyle/>
                    <a:p>
                      <a:pPr algn="l" fontAlgn="t"/>
                      <a:r>
                        <a:rPr lang="es-MX" sz="900" b="0" i="0" u="none" strike="noStrike">
                          <a:solidFill>
                            <a:srgbClr val="000000"/>
                          </a:solidFill>
                          <a:effectLst/>
                          <a:latin typeface="Arial"/>
                        </a:rPr>
                        <a:t>PERSONAL A DISPOSICION</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2,178,476.53</a:t>
                      </a:r>
                    </a:p>
                  </a:txBody>
                  <a:tcPr marL="5849" marR="5849" marT="5849" marB="0" anchor="ctr">
                    <a:lnL>
                      <a:noFill/>
                    </a:lnL>
                    <a:lnR>
                      <a:noFill/>
                    </a:lnR>
                    <a:lnT>
                      <a:noFill/>
                    </a:lnT>
                    <a:lnB>
                      <a:noFill/>
                    </a:lnB>
                  </a:tcPr>
                </a:tc>
              </a:tr>
              <a:tr h="157477">
                <a:tc>
                  <a:txBody>
                    <a:bodyPr/>
                    <a:lstStyle/>
                    <a:p>
                      <a:pPr algn="l" fontAlgn="t"/>
                      <a:r>
                        <a:rPr lang="es-MX" sz="900" b="0" i="0" u="none" strike="noStrike">
                          <a:solidFill>
                            <a:srgbClr val="000000"/>
                          </a:solidFill>
                          <a:effectLst/>
                          <a:latin typeface="Arial"/>
                        </a:rPr>
                        <a:t>S.U.T.M.S.T.</a:t>
                      </a:r>
                    </a:p>
                  </a:txBody>
                  <a:tcPr marL="5849" marR="5849" marT="5849" marB="0">
                    <a:lnL>
                      <a:noFill/>
                    </a:lnL>
                    <a:lnR>
                      <a:noFill/>
                    </a:lnR>
                    <a:lnT>
                      <a:noFill/>
                    </a:lnT>
                    <a:lnB>
                      <a:noFill/>
                    </a:lnB>
                  </a:tcPr>
                </a:tc>
                <a:tc>
                  <a:txBody>
                    <a:bodyPr/>
                    <a:lstStyle/>
                    <a:p>
                      <a:pPr algn="r" fontAlgn="ctr"/>
                      <a:r>
                        <a:rPr lang="es-MX" sz="900" b="0" i="0" u="none" strike="noStrike">
                          <a:solidFill>
                            <a:srgbClr val="000000"/>
                          </a:solidFill>
                          <a:effectLst/>
                          <a:latin typeface="Arial"/>
                        </a:rPr>
                        <a:t>1,471,308.29</a:t>
                      </a:r>
                    </a:p>
                  </a:txBody>
                  <a:tcPr marL="5849" marR="5849" marT="5849" marB="0" anchor="ctr">
                    <a:lnL>
                      <a:noFill/>
                    </a:lnL>
                    <a:lnR>
                      <a:noFill/>
                    </a:lnR>
                    <a:lnT>
                      <a:noFill/>
                    </a:lnT>
                    <a:lnB>
                      <a:noFill/>
                    </a:lnB>
                  </a:tcPr>
                </a:tc>
              </a:tr>
              <a:tr h="157477">
                <a:tc>
                  <a:txBody>
                    <a:bodyPr/>
                    <a:lstStyle/>
                    <a:p>
                      <a:pPr algn="l" fontAlgn="t"/>
                      <a:endParaRPr lang="es-MX" sz="900" b="0" i="0" u="none" strike="noStrike">
                        <a:solidFill>
                          <a:srgbClr val="000000"/>
                        </a:solidFill>
                        <a:effectLst/>
                        <a:latin typeface="Arial"/>
                      </a:endParaRPr>
                    </a:p>
                  </a:txBody>
                  <a:tcPr marL="5849" marR="5849" marT="5849" marB="0">
                    <a:lnL>
                      <a:noFill/>
                    </a:lnL>
                    <a:lnR>
                      <a:noFill/>
                    </a:lnR>
                    <a:lnT>
                      <a:noFill/>
                    </a:lnT>
                    <a:lnB>
                      <a:noFill/>
                    </a:lnB>
                  </a:tcPr>
                </a:tc>
                <a:tc>
                  <a:txBody>
                    <a:bodyPr/>
                    <a:lstStyle/>
                    <a:p>
                      <a:pPr algn="l" fontAlgn="ctr"/>
                      <a:endParaRPr lang="es-MX" sz="900" b="0" i="0" u="none" strike="noStrike" dirty="0">
                        <a:solidFill>
                          <a:srgbClr val="000000"/>
                        </a:solidFill>
                        <a:effectLst/>
                        <a:latin typeface="Arial"/>
                      </a:endParaRPr>
                    </a:p>
                  </a:txBody>
                  <a:tcPr marL="5849" marR="5849" marT="5849" marB="0" anchor="ctr">
                    <a:lnL>
                      <a:noFill/>
                    </a:lnL>
                    <a:lnR>
                      <a:noFill/>
                    </a:lnR>
                    <a:lnT>
                      <a:noFill/>
                    </a:lnT>
                    <a:lnB>
                      <a:noFill/>
                    </a:lnB>
                  </a:tcPr>
                </a:tc>
              </a:tr>
            </a:tbl>
          </a:graphicData>
        </a:graphic>
      </p:graphicFrame>
    </p:spTree>
    <p:extLst>
      <p:ext uri="{BB962C8B-B14F-4D97-AF65-F5344CB8AC3E}">
        <p14:creationId xmlns:p14="http://schemas.microsoft.com/office/powerpoint/2010/main" val="7391491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226973792"/>
              </p:ext>
            </p:extLst>
          </p:nvPr>
        </p:nvGraphicFramePr>
        <p:xfrm>
          <a:off x="1403648" y="476672"/>
          <a:ext cx="6696743" cy="6116445"/>
        </p:xfrm>
        <a:graphic>
          <a:graphicData uri="http://schemas.openxmlformats.org/drawingml/2006/table">
            <a:tbl>
              <a:tblPr/>
              <a:tblGrid>
                <a:gridCol w="4059746"/>
                <a:gridCol w="2636997"/>
              </a:tblGrid>
              <a:tr h="169477">
                <a:tc gridSpan="2">
                  <a:txBody>
                    <a:bodyPr/>
                    <a:lstStyle/>
                    <a:p>
                      <a:pPr algn="ctr" fontAlgn="t"/>
                      <a:r>
                        <a:rPr lang="es-MX" sz="1050" b="1" i="0" u="none" strike="noStrike" dirty="0" smtClean="0">
                          <a:solidFill>
                            <a:srgbClr val="000000"/>
                          </a:solidFill>
                          <a:effectLst/>
                          <a:latin typeface="Calibri"/>
                        </a:rPr>
                        <a:t>Tesorería </a:t>
                      </a:r>
                      <a:r>
                        <a:rPr lang="es-MX" sz="1050" b="1" i="0" u="none" strike="noStrike" dirty="0">
                          <a:solidFill>
                            <a:srgbClr val="000000"/>
                          </a:solidFill>
                          <a:effectLst/>
                          <a:latin typeface="Calibri"/>
                        </a:rPr>
                        <a:t>Municipal de </a:t>
                      </a:r>
                      <a:r>
                        <a:rPr lang="es-MX" sz="1050" b="1" i="0" u="none" strike="noStrike" dirty="0" smtClean="0">
                          <a:solidFill>
                            <a:srgbClr val="000000"/>
                          </a:solidFill>
                          <a:effectLst/>
                          <a:latin typeface="Calibri"/>
                        </a:rPr>
                        <a:t>Torreón</a:t>
                      </a:r>
                      <a:endParaRPr lang="es-MX" sz="1050" b="1" i="0" u="none" strike="noStrike" dirty="0">
                        <a:solidFill>
                          <a:srgbClr val="000000"/>
                        </a:solidFill>
                        <a:effectLst/>
                        <a:latin typeface="Calibri"/>
                      </a:endParaRPr>
                    </a:p>
                  </a:txBody>
                  <a:tcPr marL="5576" marR="5576" marT="5576" marB="0">
                    <a:lnL>
                      <a:noFill/>
                    </a:lnL>
                    <a:lnR>
                      <a:noFill/>
                    </a:lnR>
                    <a:lnT>
                      <a:noFill/>
                    </a:lnT>
                    <a:lnB>
                      <a:noFill/>
                    </a:lnB>
                    <a:solidFill>
                      <a:srgbClr val="BFBFBF"/>
                    </a:solidFill>
                  </a:tcPr>
                </a:tc>
                <a:tc hMerge="1">
                  <a:txBody>
                    <a:bodyPr/>
                    <a:lstStyle/>
                    <a:p>
                      <a:endParaRPr lang="es-MX"/>
                    </a:p>
                  </a:txBody>
                  <a:tcPr/>
                </a:tc>
              </a:tr>
              <a:tr h="209828">
                <a:tc gridSpan="2">
                  <a:txBody>
                    <a:bodyPr/>
                    <a:lstStyle/>
                    <a:p>
                      <a:pPr algn="ctr" fontAlgn="t"/>
                      <a:r>
                        <a:rPr lang="es-MX" sz="1000" b="1" i="0" u="none" strike="noStrike">
                          <a:solidFill>
                            <a:srgbClr val="000000"/>
                          </a:solidFill>
                          <a:effectLst/>
                          <a:latin typeface="Calibri"/>
                        </a:rPr>
                        <a:t>Presupuesto 2018</a:t>
                      </a:r>
                    </a:p>
                  </a:txBody>
                  <a:tcPr marL="5576" marR="5576" marT="5576" marB="0">
                    <a:lnL>
                      <a:noFill/>
                    </a:lnL>
                    <a:lnR>
                      <a:noFill/>
                    </a:lnR>
                    <a:lnT>
                      <a:noFill/>
                    </a:lnT>
                    <a:lnB>
                      <a:noFill/>
                    </a:lnB>
                    <a:solidFill>
                      <a:srgbClr val="BFBFBF"/>
                    </a:solidFill>
                  </a:tcPr>
                </a:tc>
                <a:tc hMerge="1">
                  <a:txBody>
                    <a:bodyPr/>
                    <a:lstStyle/>
                    <a:p>
                      <a:endParaRPr lang="es-MX"/>
                    </a:p>
                  </a:txBody>
                  <a:tcPr/>
                </a:tc>
              </a:tr>
              <a:tr h="169477">
                <a:tc gridSpan="2">
                  <a:txBody>
                    <a:bodyPr/>
                    <a:lstStyle/>
                    <a:p>
                      <a:pPr algn="ctr" fontAlgn="t"/>
                      <a:r>
                        <a:rPr lang="es-MX" sz="1000" b="1" i="0" u="none" strike="noStrike">
                          <a:solidFill>
                            <a:srgbClr val="000000"/>
                          </a:solidFill>
                          <a:effectLst/>
                          <a:latin typeface="Calibri"/>
                        </a:rPr>
                        <a:t>Clasficacion Administrativa</a:t>
                      </a:r>
                    </a:p>
                  </a:txBody>
                  <a:tcPr marL="5576" marR="5576" marT="5576" marB="0">
                    <a:lnL>
                      <a:noFill/>
                    </a:lnL>
                    <a:lnR>
                      <a:noFill/>
                    </a:lnR>
                    <a:lnT>
                      <a:noFill/>
                    </a:lnT>
                    <a:lnB>
                      <a:noFill/>
                    </a:lnB>
                    <a:solidFill>
                      <a:srgbClr val="BFBFBF"/>
                    </a:solidFill>
                  </a:tcPr>
                </a:tc>
                <a:tc hMerge="1">
                  <a:txBody>
                    <a:bodyPr/>
                    <a:lstStyle/>
                    <a:p>
                      <a:endParaRPr lang="es-MX"/>
                    </a:p>
                  </a:txBody>
                  <a:tcPr/>
                </a:tc>
              </a:tr>
              <a:tr h="137198">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141505">
                <a:tc>
                  <a:txBody>
                    <a:bodyPr/>
                    <a:lstStyle/>
                    <a:p>
                      <a:pPr algn="ctr" fontAlgn="t"/>
                      <a:r>
                        <a:rPr lang="es-MX" sz="1000" b="1" i="0" u="none" strike="noStrike">
                          <a:solidFill>
                            <a:srgbClr val="000000"/>
                          </a:solidFill>
                          <a:effectLst/>
                          <a:latin typeface="Arial"/>
                        </a:rPr>
                        <a:t>Dependencia</a:t>
                      </a:r>
                    </a:p>
                  </a:txBody>
                  <a:tcPr marL="5576" marR="5576" marT="5576" marB="0">
                    <a:lnL>
                      <a:noFill/>
                    </a:lnL>
                    <a:lnR>
                      <a:noFill/>
                    </a:lnR>
                    <a:lnT>
                      <a:noFill/>
                    </a:lnT>
                    <a:lnB>
                      <a:noFill/>
                    </a:lnB>
                    <a:solidFill>
                      <a:srgbClr val="D9D9D9"/>
                    </a:solidFill>
                  </a:tcPr>
                </a:tc>
                <a:tc>
                  <a:txBody>
                    <a:bodyPr/>
                    <a:lstStyle/>
                    <a:p>
                      <a:pPr algn="ctr" fontAlgn="ctr"/>
                      <a:r>
                        <a:rPr lang="es-MX" sz="1000" b="1" i="0" u="none" strike="noStrike">
                          <a:solidFill>
                            <a:srgbClr val="000000"/>
                          </a:solidFill>
                          <a:effectLst/>
                          <a:latin typeface="Arial"/>
                        </a:rPr>
                        <a:t>Importe</a:t>
                      </a:r>
                    </a:p>
                  </a:txBody>
                  <a:tcPr marL="5576" marR="5576" marT="5576" marB="0" anchor="ctr">
                    <a:lnL>
                      <a:noFill/>
                    </a:lnL>
                    <a:lnR>
                      <a:noFill/>
                    </a:lnR>
                    <a:lnT>
                      <a:noFill/>
                    </a:lnT>
                    <a:lnB>
                      <a:noFill/>
                    </a:lnB>
                    <a:solidFill>
                      <a:srgbClr val="D9D9D9"/>
                    </a:solidFill>
                  </a:tcPr>
                </a:tc>
              </a:tr>
              <a:tr h="121053">
                <a:tc>
                  <a:txBody>
                    <a:bodyPr/>
                    <a:lstStyle/>
                    <a:p>
                      <a:pPr algn="l" fontAlgn="t"/>
                      <a:r>
                        <a:rPr lang="es-MX" sz="900" b="1" i="0" u="none" strike="noStrike">
                          <a:solidFill>
                            <a:srgbClr val="000000"/>
                          </a:solidFill>
                          <a:effectLst/>
                          <a:latin typeface="Arial"/>
                        </a:rPr>
                        <a:t>DIF</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$85,000,000.00</a:t>
                      </a:r>
                    </a:p>
                  </a:txBody>
                  <a:tcPr marL="5576" marR="5576" marT="5576" marB="0" anchor="ctr">
                    <a:lnL>
                      <a:noFill/>
                    </a:lnL>
                    <a:lnR>
                      <a:noFill/>
                    </a:lnR>
                    <a:lnT>
                      <a:noFill/>
                    </a:lnT>
                    <a:lnB>
                      <a:noFill/>
                    </a:lnB>
                    <a:solidFill>
                      <a:srgbClr val="D9D9D9"/>
                    </a:solidFill>
                  </a:tcPr>
                </a:tc>
              </a:tr>
              <a:tr h="121053">
                <a:tc>
                  <a:txBody>
                    <a:bodyPr/>
                    <a:lstStyle/>
                    <a:p>
                      <a:pPr algn="l" fontAlgn="t"/>
                      <a:r>
                        <a:rPr lang="es-MX" sz="900" b="0" i="0" u="none" strike="noStrike">
                          <a:solidFill>
                            <a:srgbClr val="000000"/>
                          </a:solidFill>
                          <a:effectLst/>
                          <a:latin typeface="Arial"/>
                        </a:rPr>
                        <a:t>D. I. F. TORREON</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85,000,000.00</a:t>
                      </a:r>
                    </a:p>
                  </a:txBody>
                  <a:tcPr marL="5576" marR="5576" marT="5576" marB="0" anchor="ctr">
                    <a:lnL>
                      <a:noFill/>
                    </a:lnL>
                    <a:lnR>
                      <a:noFill/>
                    </a:lnR>
                    <a:lnT>
                      <a:noFill/>
                    </a:lnT>
                    <a:lnB>
                      <a:noFill/>
                    </a:lnB>
                  </a:tcPr>
                </a:tc>
              </a:tr>
              <a:tr h="121053">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121053">
                <a:tc>
                  <a:txBody>
                    <a:bodyPr/>
                    <a:lstStyle/>
                    <a:p>
                      <a:pPr algn="l" fontAlgn="t"/>
                      <a:r>
                        <a:rPr lang="es-MX" sz="900" b="1" i="0" u="none" strike="noStrike">
                          <a:solidFill>
                            <a:srgbClr val="000000"/>
                          </a:solidFill>
                          <a:effectLst/>
                          <a:latin typeface="Arial"/>
                        </a:rPr>
                        <a:t>INSTITUTO MUNICIPAL DE CULTURA Y EDUCACION</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$53,000,000.00</a:t>
                      </a:r>
                    </a:p>
                  </a:txBody>
                  <a:tcPr marL="5576" marR="5576" marT="5576" marB="0" anchor="ctr">
                    <a:lnL>
                      <a:noFill/>
                    </a:lnL>
                    <a:lnR>
                      <a:noFill/>
                    </a:lnR>
                    <a:lnT>
                      <a:noFill/>
                    </a:lnT>
                    <a:lnB>
                      <a:noFill/>
                    </a:lnB>
                    <a:solidFill>
                      <a:srgbClr val="D9D9D9"/>
                    </a:solidFill>
                  </a:tcPr>
                </a:tc>
              </a:tr>
              <a:tr h="242111">
                <a:tc>
                  <a:txBody>
                    <a:bodyPr/>
                    <a:lstStyle/>
                    <a:p>
                      <a:pPr algn="l" fontAlgn="t"/>
                      <a:r>
                        <a:rPr lang="es-MX" sz="900" b="0" i="0" u="none" strike="noStrike">
                          <a:solidFill>
                            <a:srgbClr val="000000"/>
                          </a:solidFill>
                          <a:effectLst/>
                          <a:latin typeface="Arial"/>
                        </a:rPr>
                        <a:t>DIRECCION DEL INSTITUTO MUNICIPAL DE CULTURA Y EDUCACION</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53,000,000.00</a:t>
                      </a:r>
                    </a:p>
                  </a:txBody>
                  <a:tcPr marL="5576" marR="5576" marT="5576" marB="0" anchor="ctr">
                    <a:lnL>
                      <a:noFill/>
                    </a:lnL>
                    <a:lnR>
                      <a:noFill/>
                    </a:lnR>
                    <a:lnT>
                      <a:noFill/>
                    </a:lnT>
                    <a:lnB>
                      <a:noFill/>
                    </a:lnB>
                  </a:tcPr>
                </a:tc>
              </a:tr>
              <a:tr h="121053">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121053">
                <a:tc>
                  <a:txBody>
                    <a:bodyPr/>
                    <a:lstStyle/>
                    <a:p>
                      <a:pPr algn="l" fontAlgn="t"/>
                      <a:r>
                        <a:rPr lang="es-MX" sz="900" b="1" i="0" u="none" strike="noStrike">
                          <a:solidFill>
                            <a:srgbClr val="000000"/>
                          </a:solidFill>
                          <a:effectLst/>
                          <a:latin typeface="Arial"/>
                        </a:rPr>
                        <a:t>DIRECCION GENERAL DE FOMENTO ECONOMICO</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$12,434,747.94</a:t>
                      </a:r>
                    </a:p>
                  </a:txBody>
                  <a:tcPr marL="5576" marR="5576" marT="5576" marB="0" anchor="ctr">
                    <a:lnL>
                      <a:noFill/>
                    </a:lnL>
                    <a:lnR>
                      <a:noFill/>
                    </a:lnR>
                    <a:lnT>
                      <a:noFill/>
                    </a:lnT>
                    <a:lnB>
                      <a:noFill/>
                    </a:lnB>
                    <a:solidFill>
                      <a:srgbClr val="D9D9D9"/>
                    </a:solidFill>
                  </a:tcPr>
                </a:tc>
              </a:tr>
              <a:tr h="121053">
                <a:tc>
                  <a:txBody>
                    <a:bodyPr/>
                    <a:lstStyle/>
                    <a:p>
                      <a:pPr algn="l" fontAlgn="t"/>
                      <a:r>
                        <a:rPr lang="es-MX" sz="900" b="0" i="0" u="none" strike="noStrike" dirty="0">
                          <a:solidFill>
                            <a:srgbClr val="000000"/>
                          </a:solidFill>
                          <a:effectLst/>
                          <a:latin typeface="Arial"/>
                        </a:rPr>
                        <a:t>DIRECCION GENERAL FOMENTO ECONOMICO</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12,434,747.94</a:t>
                      </a:r>
                    </a:p>
                  </a:txBody>
                  <a:tcPr marL="5576" marR="5576" marT="5576" marB="0" anchor="ctr">
                    <a:lnL>
                      <a:noFill/>
                    </a:lnL>
                    <a:lnR>
                      <a:noFill/>
                    </a:lnR>
                    <a:lnT>
                      <a:noFill/>
                    </a:lnT>
                    <a:lnB>
                      <a:noFill/>
                    </a:lnB>
                  </a:tcPr>
                </a:tc>
              </a:tr>
              <a:tr h="121053">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121053">
                <a:tc>
                  <a:txBody>
                    <a:bodyPr/>
                    <a:lstStyle/>
                    <a:p>
                      <a:pPr algn="l" fontAlgn="t"/>
                      <a:r>
                        <a:rPr lang="es-MX" sz="900" b="1" i="0" u="none" strike="noStrike">
                          <a:solidFill>
                            <a:srgbClr val="000000"/>
                          </a:solidFill>
                          <a:effectLst/>
                          <a:latin typeface="Arial"/>
                        </a:rPr>
                        <a:t>DESARROLLO INSTITUCIONAL</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$14,167,861.60</a:t>
                      </a:r>
                    </a:p>
                  </a:txBody>
                  <a:tcPr marL="5576" marR="5576" marT="5576" marB="0" anchor="ctr">
                    <a:lnL>
                      <a:noFill/>
                    </a:lnL>
                    <a:lnR>
                      <a:noFill/>
                    </a:lnR>
                    <a:lnT>
                      <a:noFill/>
                    </a:lnT>
                    <a:lnB>
                      <a:noFill/>
                    </a:lnB>
                    <a:solidFill>
                      <a:srgbClr val="D9D9D9"/>
                    </a:solidFill>
                  </a:tcPr>
                </a:tc>
              </a:tr>
              <a:tr h="121053">
                <a:tc>
                  <a:txBody>
                    <a:bodyPr/>
                    <a:lstStyle/>
                    <a:p>
                      <a:pPr algn="l" fontAlgn="t"/>
                      <a:r>
                        <a:rPr lang="es-MX" sz="900" b="0" i="0" u="none" strike="noStrike">
                          <a:solidFill>
                            <a:srgbClr val="000000"/>
                          </a:solidFill>
                          <a:effectLst/>
                          <a:latin typeface="Arial"/>
                        </a:rPr>
                        <a:t>DIRECCION DE DESARROLLO DE CAPITAL HUMANO</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8,942,899.92</a:t>
                      </a:r>
                    </a:p>
                  </a:txBody>
                  <a:tcPr marL="5576" marR="5576" marT="5576" marB="0" anchor="ctr">
                    <a:lnL>
                      <a:noFill/>
                    </a:lnL>
                    <a:lnR>
                      <a:noFill/>
                    </a:lnR>
                    <a:lnT>
                      <a:noFill/>
                    </a:lnT>
                    <a:lnB>
                      <a:noFill/>
                    </a:lnB>
                  </a:tcPr>
                </a:tc>
              </a:tr>
              <a:tr h="121053">
                <a:tc>
                  <a:txBody>
                    <a:bodyPr/>
                    <a:lstStyle/>
                    <a:p>
                      <a:pPr algn="l" fontAlgn="t"/>
                      <a:r>
                        <a:rPr lang="es-MX" sz="900" b="0" i="0" u="none" strike="noStrike">
                          <a:solidFill>
                            <a:srgbClr val="000000"/>
                          </a:solidFill>
                          <a:effectLst/>
                          <a:latin typeface="Arial"/>
                        </a:rPr>
                        <a:t>DIRECCION GENERAL DE DESARROLLO INSTITUCIONAL</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5,224,961.68</a:t>
                      </a:r>
                    </a:p>
                  </a:txBody>
                  <a:tcPr marL="5576" marR="5576" marT="5576" marB="0" anchor="ctr">
                    <a:lnL>
                      <a:noFill/>
                    </a:lnL>
                    <a:lnR>
                      <a:noFill/>
                    </a:lnR>
                    <a:lnT>
                      <a:noFill/>
                    </a:lnT>
                    <a:lnB>
                      <a:noFill/>
                    </a:lnB>
                  </a:tcPr>
                </a:tc>
              </a:tr>
              <a:tr h="121053">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121053">
                <a:tc>
                  <a:txBody>
                    <a:bodyPr/>
                    <a:lstStyle/>
                    <a:p>
                      <a:pPr algn="l" fontAlgn="t"/>
                      <a:r>
                        <a:rPr lang="es-MX" sz="900" b="1" i="0" u="none" strike="noStrike">
                          <a:solidFill>
                            <a:srgbClr val="000000"/>
                          </a:solidFill>
                          <a:effectLst/>
                          <a:latin typeface="Arial"/>
                        </a:rPr>
                        <a:t>MOVILIDAD URBANA</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$53,846,242.50</a:t>
                      </a:r>
                    </a:p>
                  </a:txBody>
                  <a:tcPr marL="5576" marR="5576" marT="5576" marB="0" anchor="ctr">
                    <a:lnL>
                      <a:noFill/>
                    </a:lnL>
                    <a:lnR>
                      <a:noFill/>
                    </a:lnR>
                    <a:lnT>
                      <a:noFill/>
                    </a:lnT>
                    <a:lnB>
                      <a:noFill/>
                    </a:lnB>
                    <a:solidFill>
                      <a:srgbClr val="D9D9D9"/>
                    </a:solidFill>
                  </a:tcPr>
                </a:tc>
              </a:tr>
              <a:tr h="121053">
                <a:tc>
                  <a:txBody>
                    <a:bodyPr/>
                    <a:lstStyle/>
                    <a:p>
                      <a:pPr algn="l" fontAlgn="t"/>
                      <a:r>
                        <a:rPr lang="es-MX" sz="900" b="0" i="0" u="none" strike="noStrike">
                          <a:solidFill>
                            <a:srgbClr val="000000"/>
                          </a:solidFill>
                          <a:effectLst/>
                          <a:latin typeface="Arial"/>
                        </a:rPr>
                        <a:t>DIR. ADMINISTRATIVA DE TRANSITO Y VIALIDAD</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3,941,742.71</a:t>
                      </a:r>
                    </a:p>
                  </a:txBody>
                  <a:tcPr marL="5576" marR="5576" marT="5576" marB="0" anchor="ctr">
                    <a:lnL>
                      <a:noFill/>
                    </a:lnL>
                    <a:lnR>
                      <a:noFill/>
                    </a:lnR>
                    <a:lnT>
                      <a:noFill/>
                    </a:lnT>
                    <a:lnB>
                      <a:noFill/>
                    </a:lnB>
                  </a:tcPr>
                </a:tc>
              </a:tr>
              <a:tr h="121053">
                <a:tc>
                  <a:txBody>
                    <a:bodyPr/>
                    <a:lstStyle/>
                    <a:p>
                      <a:pPr algn="l" fontAlgn="t"/>
                      <a:r>
                        <a:rPr lang="es-MX" sz="900" b="0" i="0" u="none" strike="noStrike">
                          <a:solidFill>
                            <a:srgbClr val="000000"/>
                          </a:solidFill>
                          <a:effectLst/>
                          <a:latin typeface="Arial"/>
                        </a:rPr>
                        <a:t>DIR. GENERAL DE VIALIDAD Y MOVILIDAD URBANA</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2,735,309.09</a:t>
                      </a:r>
                    </a:p>
                  </a:txBody>
                  <a:tcPr marL="5576" marR="5576" marT="5576" marB="0" anchor="ctr">
                    <a:lnL>
                      <a:noFill/>
                    </a:lnL>
                    <a:lnR>
                      <a:noFill/>
                    </a:lnR>
                    <a:lnT>
                      <a:noFill/>
                    </a:lnT>
                    <a:lnB>
                      <a:noFill/>
                    </a:lnB>
                  </a:tcPr>
                </a:tc>
              </a:tr>
              <a:tr h="121053">
                <a:tc>
                  <a:txBody>
                    <a:bodyPr/>
                    <a:lstStyle/>
                    <a:p>
                      <a:pPr algn="l" fontAlgn="t"/>
                      <a:r>
                        <a:rPr lang="es-MX" sz="900" b="0" i="0" u="none" strike="noStrike">
                          <a:solidFill>
                            <a:srgbClr val="000000"/>
                          </a:solidFill>
                          <a:effectLst/>
                          <a:latin typeface="Arial"/>
                        </a:rPr>
                        <a:t>DIRECCION DE AUTOTRANSPORTE</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10,120,975.11</a:t>
                      </a:r>
                    </a:p>
                  </a:txBody>
                  <a:tcPr marL="5576" marR="5576" marT="5576" marB="0" anchor="ctr">
                    <a:lnL>
                      <a:noFill/>
                    </a:lnL>
                    <a:lnR>
                      <a:noFill/>
                    </a:lnR>
                    <a:lnT>
                      <a:noFill/>
                    </a:lnT>
                    <a:lnB>
                      <a:noFill/>
                    </a:lnB>
                  </a:tcPr>
                </a:tc>
              </a:tr>
              <a:tr h="121053">
                <a:tc>
                  <a:txBody>
                    <a:bodyPr/>
                    <a:lstStyle/>
                    <a:p>
                      <a:pPr algn="l" fontAlgn="t"/>
                      <a:r>
                        <a:rPr lang="es-MX" sz="900" b="0" i="0" u="none" strike="noStrike">
                          <a:solidFill>
                            <a:srgbClr val="000000"/>
                          </a:solidFill>
                          <a:effectLst/>
                          <a:latin typeface="Arial"/>
                        </a:rPr>
                        <a:t>DIRECCION DE TRANSITO Y VIALIDAD</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37,048,215.59</a:t>
                      </a:r>
                    </a:p>
                  </a:txBody>
                  <a:tcPr marL="5576" marR="5576" marT="5576" marB="0" anchor="ctr">
                    <a:lnL>
                      <a:noFill/>
                    </a:lnL>
                    <a:lnR>
                      <a:noFill/>
                    </a:lnR>
                    <a:lnT>
                      <a:noFill/>
                    </a:lnT>
                    <a:lnB>
                      <a:noFill/>
                    </a:lnB>
                  </a:tcPr>
                </a:tc>
              </a:tr>
              <a:tr h="121053">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121053">
                <a:tc>
                  <a:txBody>
                    <a:bodyPr/>
                    <a:lstStyle/>
                    <a:p>
                      <a:pPr algn="l" fontAlgn="t"/>
                      <a:r>
                        <a:rPr lang="es-MX" sz="900" b="1" i="0" u="none" strike="noStrike">
                          <a:solidFill>
                            <a:srgbClr val="000000"/>
                          </a:solidFill>
                          <a:effectLst/>
                          <a:latin typeface="Arial"/>
                        </a:rPr>
                        <a:t>SALUD PUBLICA</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$19,655,359.22</a:t>
                      </a:r>
                    </a:p>
                  </a:txBody>
                  <a:tcPr marL="5576" marR="5576" marT="5576" marB="0" anchor="ctr">
                    <a:lnL>
                      <a:noFill/>
                    </a:lnL>
                    <a:lnR>
                      <a:noFill/>
                    </a:lnR>
                    <a:lnT>
                      <a:noFill/>
                    </a:lnT>
                    <a:lnB>
                      <a:noFill/>
                    </a:lnB>
                    <a:solidFill>
                      <a:srgbClr val="D9D9D9"/>
                    </a:solidFill>
                  </a:tcPr>
                </a:tc>
              </a:tr>
              <a:tr h="121053">
                <a:tc>
                  <a:txBody>
                    <a:bodyPr/>
                    <a:lstStyle/>
                    <a:p>
                      <a:pPr algn="l" fontAlgn="t"/>
                      <a:r>
                        <a:rPr lang="es-MX" sz="900" b="0" i="0" u="none" strike="noStrike">
                          <a:solidFill>
                            <a:srgbClr val="000000"/>
                          </a:solidFill>
                          <a:effectLst/>
                          <a:latin typeface="Arial"/>
                        </a:rPr>
                        <a:t>DIRECCION GENERAL DE SALUD PUBLICA</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19,655,359.22</a:t>
                      </a:r>
                    </a:p>
                  </a:txBody>
                  <a:tcPr marL="5576" marR="5576" marT="5576" marB="0" anchor="ctr">
                    <a:lnL>
                      <a:noFill/>
                    </a:lnL>
                    <a:lnR>
                      <a:noFill/>
                    </a:lnR>
                    <a:lnT>
                      <a:noFill/>
                    </a:lnT>
                    <a:lnB>
                      <a:noFill/>
                    </a:lnB>
                  </a:tcPr>
                </a:tc>
              </a:tr>
              <a:tr h="121053">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121053">
                <a:tc>
                  <a:txBody>
                    <a:bodyPr/>
                    <a:lstStyle/>
                    <a:p>
                      <a:pPr algn="l" fontAlgn="t"/>
                      <a:r>
                        <a:rPr lang="es-MX" sz="900" b="1" i="0" u="none" strike="noStrike">
                          <a:solidFill>
                            <a:srgbClr val="000000"/>
                          </a:solidFill>
                          <a:effectLst/>
                          <a:latin typeface="Arial"/>
                        </a:rPr>
                        <a:t>INSTITUTO MUNICIPAL DE LA MUJER</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$9,000,000.00</a:t>
                      </a:r>
                    </a:p>
                  </a:txBody>
                  <a:tcPr marL="5576" marR="5576" marT="5576" marB="0" anchor="ctr">
                    <a:lnL>
                      <a:noFill/>
                    </a:lnL>
                    <a:lnR>
                      <a:noFill/>
                    </a:lnR>
                    <a:lnT>
                      <a:noFill/>
                    </a:lnT>
                    <a:lnB>
                      <a:noFill/>
                    </a:lnB>
                    <a:solidFill>
                      <a:srgbClr val="D9D9D9"/>
                    </a:solidFill>
                  </a:tcPr>
                </a:tc>
              </a:tr>
              <a:tr h="121053">
                <a:tc>
                  <a:txBody>
                    <a:bodyPr/>
                    <a:lstStyle/>
                    <a:p>
                      <a:pPr algn="l" fontAlgn="t"/>
                      <a:r>
                        <a:rPr lang="es-MX" sz="900" b="0" i="0" u="none" strike="noStrike">
                          <a:solidFill>
                            <a:srgbClr val="000000"/>
                          </a:solidFill>
                          <a:effectLst/>
                          <a:latin typeface="Arial"/>
                        </a:rPr>
                        <a:t>INSTITUTO MUNICIPAL DE LA MUJER</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9,000,000.00</a:t>
                      </a:r>
                    </a:p>
                  </a:txBody>
                  <a:tcPr marL="5576" marR="5576" marT="5576" marB="0" anchor="ctr">
                    <a:lnL>
                      <a:noFill/>
                    </a:lnL>
                    <a:lnR>
                      <a:noFill/>
                    </a:lnR>
                    <a:lnT>
                      <a:noFill/>
                    </a:lnT>
                    <a:lnB>
                      <a:noFill/>
                    </a:lnB>
                  </a:tcPr>
                </a:tc>
              </a:tr>
              <a:tr h="121053">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228644">
                <a:tc>
                  <a:txBody>
                    <a:bodyPr/>
                    <a:lstStyle/>
                    <a:p>
                      <a:pPr algn="l" fontAlgn="t"/>
                      <a:r>
                        <a:rPr lang="es-MX" sz="900" b="1" i="0" u="none" strike="noStrike">
                          <a:solidFill>
                            <a:srgbClr val="000000"/>
                          </a:solidFill>
                          <a:effectLst/>
                          <a:latin typeface="Arial"/>
                        </a:rPr>
                        <a:t>INSTITUTO MUNICIPAL DE PLANEACION Y COMPETITIVIDAD</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$13,800,000.00</a:t>
                      </a:r>
                    </a:p>
                  </a:txBody>
                  <a:tcPr marL="5576" marR="5576" marT="5576" marB="0" anchor="ctr">
                    <a:lnL>
                      <a:noFill/>
                    </a:lnL>
                    <a:lnR>
                      <a:noFill/>
                    </a:lnR>
                    <a:lnT>
                      <a:noFill/>
                    </a:lnT>
                    <a:lnB>
                      <a:noFill/>
                    </a:lnB>
                    <a:solidFill>
                      <a:srgbClr val="D9D9D9"/>
                    </a:solidFill>
                  </a:tcPr>
                </a:tc>
              </a:tr>
              <a:tr h="228644">
                <a:tc>
                  <a:txBody>
                    <a:bodyPr/>
                    <a:lstStyle/>
                    <a:p>
                      <a:pPr algn="l" fontAlgn="t"/>
                      <a:r>
                        <a:rPr lang="es-MX" sz="900" b="0" i="0" u="none" strike="noStrike">
                          <a:solidFill>
                            <a:srgbClr val="000000"/>
                          </a:solidFill>
                          <a:effectLst/>
                          <a:latin typeface="Arial"/>
                        </a:rPr>
                        <a:t>INSTITUTO MUNICIPAL DE PLANEACION Y COMPETITIVIDAD</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13,800,000.00</a:t>
                      </a:r>
                    </a:p>
                  </a:txBody>
                  <a:tcPr marL="5576" marR="5576" marT="5576" marB="0" anchor="ctr">
                    <a:lnL>
                      <a:noFill/>
                    </a:lnL>
                    <a:lnR>
                      <a:noFill/>
                    </a:lnR>
                    <a:lnT>
                      <a:noFill/>
                    </a:lnT>
                    <a:lnB>
                      <a:noFill/>
                    </a:lnB>
                  </a:tcPr>
                </a:tc>
              </a:tr>
              <a:tr h="121053">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121053">
                <a:tc>
                  <a:txBody>
                    <a:bodyPr/>
                    <a:lstStyle/>
                    <a:p>
                      <a:pPr algn="l" fontAlgn="t"/>
                      <a:r>
                        <a:rPr lang="es-MX" sz="900" b="1" i="0" u="none" strike="noStrike">
                          <a:solidFill>
                            <a:srgbClr val="000000"/>
                          </a:solidFill>
                          <a:effectLst/>
                          <a:latin typeface="Arial"/>
                        </a:rPr>
                        <a:t>INSTITUTO MUNICIPAL DEL DEPORTE</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$23,000,000.00</a:t>
                      </a:r>
                    </a:p>
                  </a:txBody>
                  <a:tcPr marL="5576" marR="5576" marT="5576" marB="0" anchor="ctr">
                    <a:lnL>
                      <a:noFill/>
                    </a:lnL>
                    <a:lnR>
                      <a:noFill/>
                    </a:lnR>
                    <a:lnT>
                      <a:noFill/>
                    </a:lnT>
                    <a:lnB>
                      <a:noFill/>
                    </a:lnB>
                    <a:solidFill>
                      <a:srgbClr val="D9D9D9"/>
                    </a:solidFill>
                  </a:tcPr>
                </a:tc>
              </a:tr>
              <a:tr h="121053">
                <a:tc>
                  <a:txBody>
                    <a:bodyPr/>
                    <a:lstStyle/>
                    <a:p>
                      <a:pPr algn="l" fontAlgn="t"/>
                      <a:r>
                        <a:rPr lang="es-MX" sz="900" b="0" i="0" u="none" strike="noStrike">
                          <a:solidFill>
                            <a:srgbClr val="000000"/>
                          </a:solidFill>
                          <a:effectLst/>
                          <a:latin typeface="Arial"/>
                        </a:rPr>
                        <a:t>INSTITUTO MUNICIPAL DEL DEPORTE</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23,000,000.00</a:t>
                      </a:r>
                    </a:p>
                  </a:txBody>
                  <a:tcPr marL="5576" marR="5576" marT="5576" marB="0" anchor="ctr">
                    <a:lnL>
                      <a:noFill/>
                    </a:lnL>
                    <a:lnR>
                      <a:noFill/>
                    </a:lnR>
                    <a:lnT>
                      <a:noFill/>
                    </a:lnT>
                    <a:lnB>
                      <a:noFill/>
                    </a:lnB>
                  </a:tcPr>
                </a:tc>
              </a:tr>
              <a:tr h="121053">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121053">
                <a:tc>
                  <a:txBody>
                    <a:bodyPr/>
                    <a:lstStyle/>
                    <a:p>
                      <a:pPr algn="l" fontAlgn="t"/>
                      <a:r>
                        <a:rPr lang="es-MX" sz="900" b="1" i="0" u="none" strike="noStrike">
                          <a:solidFill>
                            <a:srgbClr val="000000"/>
                          </a:solidFill>
                          <a:effectLst/>
                          <a:latin typeface="Arial"/>
                        </a:rPr>
                        <a:t>SISTEMA INTEGRAL DE MANTENIMIENTO VIAL</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a:solidFill>
                            <a:srgbClr val="000000"/>
                          </a:solidFill>
                          <a:effectLst/>
                          <a:latin typeface="Arial"/>
                        </a:rPr>
                        <a:t>$44,000,000.00</a:t>
                      </a:r>
                    </a:p>
                  </a:txBody>
                  <a:tcPr marL="5576" marR="5576" marT="5576" marB="0" anchor="ctr">
                    <a:lnL>
                      <a:noFill/>
                    </a:lnL>
                    <a:lnR>
                      <a:noFill/>
                    </a:lnR>
                    <a:lnT>
                      <a:noFill/>
                    </a:lnT>
                    <a:lnB>
                      <a:noFill/>
                    </a:lnB>
                    <a:solidFill>
                      <a:srgbClr val="D9D9D9"/>
                    </a:solidFill>
                  </a:tcPr>
                </a:tc>
              </a:tr>
              <a:tr h="121053">
                <a:tc>
                  <a:txBody>
                    <a:bodyPr/>
                    <a:lstStyle/>
                    <a:p>
                      <a:pPr algn="l" fontAlgn="t"/>
                      <a:r>
                        <a:rPr lang="es-MX" sz="900" b="0" i="0" u="none" strike="noStrike">
                          <a:solidFill>
                            <a:srgbClr val="000000"/>
                          </a:solidFill>
                          <a:effectLst/>
                          <a:latin typeface="Arial"/>
                        </a:rPr>
                        <a:t>SISTEMA INTEGRAL DE MANTENIMIENTO VIAL</a:t>
                      </a:r>
                    </a:p>
                  </a:txBody>
                  <a:tcPr marL="5576" marR="5576" marT="5576" marB="0">
                    <a:lnL>
                      <a:noFill/>
                    </a:lnL>
                    <a:lnR>
                      <a:noFill/>
                    </a:lnR>
                    <a:lnT>
                      <a:noFill/>
                    </a:lnT>
                    <a:lnB>
                      <a:noFill/>
                    </a:lnB>
                  </a:tcPr>
                </a:tc>
                <a:tc>
                  <a:txBody>
                    <a:bodyPr/>
                    <a:lstStyle/>
                    <a:p>
                      <a:pPr algn="r" fontAlgn="ctr"/>
                      <a:r>
                        <a:rPr lang="es-MX" sz="900" b="0" i="0" u="none" strike="noStrike">
                          <a:solidFill>
                            <a:srgbClr val="000000"/>
                          </a:solidFill>
                          <a:effectLst/>
                          <a:latin typeface="Arial"/>
                        </a:rPr>
                        <a:t>44,000,000.00</a:t>
                      </a:r>
                    </a:p>
                  </a:txBody>
                  <a:tcPr marL="5576" marR="5576" marT="5576" marB="0" anchor="ctr">
                    <a:lnL>
                      <a:noFill/>
                    </a:lnL>
                    <a:lnR>
                      <a:noFill/>
                    </a:lnR>
                    <a:lnT>
                      <a:noFill/>
                    </a:lnT>
                    <a:lnB>
                      <a:noFill/>
                    </a:lnB>
                  </a:tcPr>
                </a:tc>
              </a:tr>
              <a:tr h="121053">
                <a:tc>
                  <a:txBody>
                    <a:bodyPr/>
                    <a:lstStyle/>
                    <a:p>
                      <a:pPr algn="l" fontAlgn="t"/>
                      <a:endParaRPr lang="es-MX" sz="900" b="0" i="0" u="none" strike="noStrike">
                        <a:solidFill>
                          <a:srgbClr val="000000"/>
                        </a:solidFill>
                        <a:effectLst/>
                        <a:latin typeface="Arial"/>
                      </a:endParaRPr>
                    </a:p>
                  </a:txBody>
                  <a:tcPr marL="5576" marR="5576" marT="5576" marB="0">
                    <a:lnL>
                      <a:noFill/>
                    </a:lnL>
                    <a:lnR>
                      <a:noFill/>
                    </a:lnR>
                    <a:lnT>
                      <a:noFill/>
                    </a:lnT>
                    <a:lnB>
                      <a:noFill/>
                    </a:lnB>
                  </a:tcPr>
                </a:tc>
                <a:tc>
                  <a:txBody>
                    <a:bodyPr/>
                    <a:lstStyle/>
                    <a:p>
                      <a:pPr algn="l" fontAlgn="ctr"/>
                      <a:endParaRPr lang="es-MX" sz="900" b="0" i="0" u="none" strike="noStrike">
                        <a:solidFill>
                          <a:srgbClr val="000000"/>
                        </a:solidFill>
                        <a:effectLst/>
                        <a:latin typeface="Arial"/>
                      </a:endParaRPr>
                    </a:p>
                  </a:txBody>
                  <a:tcPr marL="5576" marR="5576" marT="5576" marB="0" anchor="ctr">
                    <a:lnL>
                      <a:noFill/>
                    </a:lnL>
                    <a:lnR>
                      <a:noFill/>
                    </a:lnR>
                    <a:lnT>
                      <a:noFill/>
                    </a:lnT>
                    <a:lnB>
                      <a:noFill/>
                    </a:lnB>
                  </a:tcPr>
                </a:tc>
              </a:tr>
              <a:tr h="121053">
                <a:tc>
                  <a:txBody>
                    <a:bodyPr/>
                    <a:lstStyle/>
                    <a:p>
                      <a:pPr algn="l" fontAlgn="t"/>
                      <a:r>
                        <a:rPr lang="es-MX" sz="900" b="1" i="0" u="none" strike="noStrike">
                          <a:solidFill>
                            <a:srgbClr val="000000"/>
                          </a:solidFill>
                          <a:effectLst/>
                          <a:latin typeface="Arial"/>
                        </a:rPr>
                        <a:t>Total del Gasto</a:t>
                      </a:r>
                    </a:p>
                  </a:txBody>
                  <a:tcPr marL="5576" marR="5576" marT="5576" marB="0">
                    <a:lnL>
                      <a:noFill/>
                    </a:lnL>
                    <a:lnR>
                      <a:noFill/>
                    </a:lnR>
                    <a:lnT>
                      <a:noFill/>
                    </a:lnT>
                    <a:lnB>
                      <a:noFill/>
                    </a:lnB>
                    <a:solidFill>
                      <a:srgbClr val="D9D9D9"/>
                    </a:solidFill>
                  </a:tcPr>
                </a:tc>
                <a:tc>
                  <a:txBody>
                    <a:bodyPr/>
                    <a:lstStyle/>
                    <a:p>
                      <a:pPr algn="r" fontAlgn="ctr"/>
                      <a:r>
                        <a:rPr lang="es-MX" sz="900" b="1" i="0" u="none" strike="noStrike" dirty="0">
                          <a:solidFill>
                            <a:srgbClr val="000000"/>
                          </a:solidFill>
                          <a:effectLst/>
                          <a:latin typeface="Arial"/>
                        </a:rPr>
                        <a:t>$2,056,314,559.00</a:t>
                      </a:r>
                    </a:p>
                  </a:txBody>
                  <a:tcPr marL="5576" marR="5576" marT="5576" marB="0" anchor="ctr">
                    <a:lnL>
                      <a:noFill/>
                    </a:lnL>
                    <a:lnR>
                      <a:noFill/>
                    </a:lnR>
                    <a:lnT>
                      <a:noFill/>
                    </a:lnT>
                    <a:lnB>
                      <a:noFill/>
                    </a:lnB>
                    <a:solidFill>
                      <a:srgbClr val="D9D9D9"/>
                    </a:solidFill>
                  </a:tcPr>
                </a:tc>
              </a:tr>
            </a:tbl>
          </a:graphicData>
        </a:graphic>
      </p:graphicFrame>
    </p:spTree>
    <p:extLst>
      <p:ext uri="{BB962C8B-B14F-4D97-AF65-F5344CB8AC3E}">
        <p14:creationId xmlns:p14="http://schemas.microsoft.com/office/powerpoint/2010/main" val="1550943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ORGANISMOS DESCENTRALIZADOS </a:t>
            </a:r>
            <a:endParaRPr lang="es-MX" dirty="0"/>
          </a:p>
        </p:txBody>
      </p:sp>
      <p:graphicFrame>
        <p:nvGraphicFramePr>
          <p:cNvPr id="11" name="10 Marcador de contenido"/>
          <p:cNvGraphicFramePr>
            <a:graphicFrameLocks noGrp="1"/>
          </p:cNvGraphicFramePr>
          <p:nvPr>
            <p:ph idx="1"/>
            <p:extLst>
              <p:ext uri="{D42A27DB-BD31-4B8C-83A1-F6EECF244321}">
                <p14:modId xmlns:p14="http://schemas.microsoft.com/office/powerpoint/2010/main" val="3720883549"/>
              </p:ext>
            </p:extLst>
          </p:nvPr>
        </p:nvGraphicFramePr>
        <p:xfrm>
          <a:off x="251520" y="1556792"/>
          <a:ext cx="4173746" cy="2251710"/>
        </p:xfrm>
        <a:graphic>
          <a:graphicData uri="http://schemas.openxmlformats.org/drawingml/2006/table">
            <a:tbl>
              <a:tblPr firstRow="1" firstCol="1" bandRow="1">
                <a:tableStyleId>{F5AB1C69-6EDB-4FF4-983F-18BD219EF322}</a:tableStyleId>
              </a:tblPr>
              <a:tblGrid>
                <a:gridCol w="2664296"/>
                <a:gridCol w="1509450"/>
              </a:tblGrid>
              <a:tr h="333375">
                <a:tc>
                  <a:txBody>
                    <a:bodyPr/>
                    <a:lstStyle/>
                    <a:p>
                      <a:pPr algn="ctr">
                        <a:lnSpc>
                          <a:spcPct val="115000"/>
                        </a:lnSpc>
                        <a:spcAft>
                          <a:spcPts val="0"/>
                        </a:spcAft>
                      </a:pPr>
                      <a:r>
                        <a:rPr lang="es-MX" sz="1000" dirty="0">
                          <a:effectLst/>
                        </a:rPr>
                        <a:t>INSTITUTO MUNICIPAL DEL DEPORTE</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 Presupuesto Aprobado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1000 SERVICIOS PERSONALES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t>16,817,296.64</a:t>
                      </a:r>
                      <a:endParaRPr lang="es-MX" sz="1100" dirty="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2000 MATERIALES Y SUMINISTROS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t>1,428,576.96</a:t>
                      </a:r>
                      <a:endParaRPr lang="es-MX" sz="1100" dirty="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3000 SERVICIOS GENERALES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t>1,802,126.40</a:t>
                      </a:r>
                      <a:endParaRPr lang="es-MX" sz="1100" dirty="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dirty="0">
                          <a:effectLst/>
                        </a:rPr>
                        <a:t>4000 TRANSFERENCIAS, ASIGNACIONES, SUBSIDIOS Y OTRAS AYUDAS</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t>3,922,000.00</a:t>
                      </a:r>
                      <a:endParaRPr lang="es-MX" sz="1100" dirty="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dirty="0">
                          <a:effectLst/>
                        </a:rPr>
                        <a:t>5000 BIENES MUEBLES, INMUEBLES E INTANGIBLES</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t>180,000.00</a:t>
                      </a:r>
                      <a:endParaRPr lang="es-MX" sz="1100" dirty="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dirty="0">
                          <a:effectLst/>
                        </a:rPr>
                        <a:t>6000 INVERSIÓN PÚBLICA</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effectLst/>
                          <a:latin typeface="Calibri"/>
                          <a:ea typeface="Calibri"/>
                          <a:cs typeface="Times New Roman"/>
                        </a:rPr>
                        <a:t>0.00</a:t>
                      </a:r>
                      <a:endParaRPr lang="es-MX" sz="1100" dirty="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dirty="0">
                          <a:effectLst/>
                        </a:rPr>
                        <a:t>9000 DEUDA PÚBLICA</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effectLst/>
                          <a:latin typeface="Calibri"/>
                          <a:ea typeface="Calibri"/>
                          <a:cs typeface="Times New Roman"/>
                        </a:rPr>
                        <a:t>0.00</a:t>
                      </a:r>
                      <a:endParaRPr lang="es-MX" sz="1100" dirty="0">
                        <a:effectLst/>
                        <a:latin typeface="Calibri"/>
                        <a:ea typeface="Calibri"/>
                        <a:cs typeface="Times New Roman"/>
                      </a:endParaRPr>
                    </a:p>
                  </a:txBody>
                  <a:tcPr marL="44450" marR="44450" marT="0" marB="0" anchor="ctr"/>
                </a:tc>
              </a:tr>
              <a:tr h="200025">
                <a:tc>
                  <a:txBody>
                    <a:bodyPr/>
                    <a:lstStyle/>
                    <a:p>
                      <a:pPr algn="ctr">
                        <a:lnSpc>
                          <a:spcPct val="115000"/>
                        </a:lnSpc>
                        <a:spcAft>
                          <a:spcPts val="0"/>
                        </a:spcAft>
                      </a:pPr>
                      <a:r>
                        <a:rPr lang="es-MX" sz="1000" dirty="0">
                          <a:effectLst/>
                        </a:rPr>
                        <a:t>Total general</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b="1" dirty="0" smtClean="0"/>
                        <a:t>$24,150,000.00</a:t>
                      </a:r>
                      <a:endParaRPr lang="es-MX" sz="1100" b="1" dirty="0">
                        <a:effectLst/>
                        <a:latin typeface="Calibri"/>
                        <a:ea typeface="Calibri"/>
                        <a:cs typeface="Times New Roman"/>
                      </a:endParaRPr>
                    </a:p>
                  </a:txBody>
                  <a:tcPr marL="44450" marR="44450" marT="0" marB="0" anchor="ct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90874080"/>
              </p:ext>
            </p:extLst>
          </p:nvPr>
        </p:nvGraphicFramePr>
        <p:xfrm>
          <a:off x="323528" y="4149080"/>
          <a:ext cx="3873500" cy="2304257"/>
        </p:xfrm>
        <a:graphic>
          <a:graphicData uri="http://schemas.openxmlformats.org/drawingml/2006/table">
            <a:tbl>
              <a:tblPr/>
              <a:tblGrid>
                <a:gridCol w="2489200"/>
                <a:gridCol w="1384300"/>
              </a:tblGrid>
              <a:tr h="435176">
                <a:tc>
                  <a:txBody>
                    <a:bodyPr/>
                    <a:lstStyle/>
                    <a:p>
                      <a:pPr algn="ctr" fontAlgn="ctr"/>
                      <a:r>
                        <a:rPr lang="es-MX" sz="1100" b="0" i="0" u="none" strike="noStrike" dirty="0">
                          <a:solidFill>
                            <a:srgbClr val="FFFFFF"/>
                          </a:solidFill>
                          <a:effectLst/>
                          <a:latin typeface="Calibri"/>
                        </a:rPr>
                        <a:t>INSTITUTO MUNICIPAL DE LA MUJER DE TORREON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c>
                  <a:txBody>
                    <a:bodyPr/>
                    <a:lstStyle/>
                    <a:p>
                      <a:pPr algn="ctr" fontAlgn="ctr"/>
                      <a:r>
                        <a:rPr lang="es-MX" sz="1100" b="0" i="0" u="none" strike="noStrike" dirty="0" smtClean="0">
                          <a:solidFill>
                            <a:srgbClr val="FFFFFF"/>
                          </a:solidFill>
                          <a:effectLst/>
                          <a:latin typeface="Calibri"/>
                        </a:rPr>
                        <a:t>Presupuesto</a:t>
                      </a:r>
                    </a:p>
                    <a:p>
                      <a:pPr algn="ctr" fontAlgn="ctr"/>
                      <a:r>
                        <a:rPr lang="es-MX" sz="1100" b="0" i="0" u="none" strike="noStrike" dirty="0" smtClean="0">
                          <a:solidFill>
                            <a:srgbClr val="FFFFFF"/>
                          </a:solidFill>
                          <a:effectLst/>
                          <a:latin typeface="Calibri"/>
                        </a:rPr>
                        <a:t>  </a:t>
                      </a:r>
                      <a:r>
                        <a:rPr lang="es-MX" sz="1100" b="0" i="0" u="none" strike="noStrike" dirty="0">
                          <a:solidFill>
                            <a:srgbClr val="FFFFFF"/>
                          </a:solidFill>
                          <a:effectLst/>
                          <a:latin typeface="Calibri"/>
                        </a:rPr>
                        <a:t>Aprobado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r>
              <a:tr h="209610">
                <a:tc>
                  <a:txBody>
                    <a:bodyPr/>
                    <a:lstStyle/>
                    <a:p>
                      <a:pPr algn="l" fontAlgn="b"/>
                      <a:r>
                        <a:rPr lang="es-MX" sz="1100" b="0" i="0" u="none" strike="noStrike">
                          <a:solidFill>
                            <a:srgbClr val="FFFFFF"/>
                          </a:solidFill>
                          <a:effectLst/>
                          <a:latin typeface="Calibri"/>
                        </a:rPr>
                        <a:t>1000  SERVICIOS  PERSONALES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c>
                  <a:txBody>
                    <a:bodyPr/>
                    <a:lstStyle/>
                    <a:p>
                      <a:pPr algn="r" fontAlgn="b"/>
                      <a:r>
                        <a:rPr lang="es-MX" sz="1100" b="0" i="0" u="none" strike="noStrike">
                          <a:solidFill>
                            <a:srgbClr val="000000"/>
                          </a:solidFill>
                          <a:effectLst/>
                          <a:latin typeface="Calibri"/>
                        </a:rPr>
                        <a:t>7,049,503.40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9610">
                <a:tc>
                  <a:txBody>
                    <a:bodyPr/>
                    <a:lstStyle/>
                    <a:p>
                      <a:pPr algn="l" fontAlgn="b"/>
                      <a:r>
                        <a:rPr lang="es-MX" sz="1100" b="0" i="0" u="none" strike="noStrike">
                          <a:solidFill>
                            <a:srgbClr val="FFFFFF"/>
                          </a:solidFill>
                          <a:effectLst/>
                          <a:latin typeface="Calibri"/>
                        </a:rPr>
                        <a:t>2000  MATERIALES  Y  SUMINISTROS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c>
                  <a:txBody>
                    <a:bodyPr/>
                    <a:lstStyle/>
                    <a:p>
                      <a:pPr algn="r" fontAlgn="b"/>
                      <a:r>
                        <a:rPr lang="es-MX" sz="1100" b="0" i="0" u="none" strike="noStrike">
                          <a:solidFill>
                            <a:srgbClr val="000000"/>
                          </a:solidFill>
                          <a:effectLst/>
                          <a:latin typeface="Calibri"/>
                        </a:rPr>
                        <a:t>539,997.00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9610">
                <a:tc>
                  <a:txBody>
                    <a:bodyPr/>
                    <a:lstStyle/>
                    <a:p>
                      <a:pPr algn="l" fontAlgn="b"/>
                      <a:r>
                        <a:rPr lang="es-MX" sz="1100" b="0" i="0" u="none" strike="noStrike">
                          <a:solidFill>
                            <a:srgbClr val="FFFFFF"/>
                          </a:solidFill>
                          <a:effectLst/>
                          <a:latin typeface="Calibri"/>
                        </a:rPr>
                        <a:t>3000  SERVICIOS   GENERALES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c>
                  <a:txBody>
                    <a:bodyPr/>
                    <a:lstStyle/>
                    <a:p>
                      <a:pPr algn="r" fontAlgn="b"/>
                      <a:r>
                        <a:rPr lang="es-MX" sz="1100" b="0" i="0" u="none" strike="noStrike">
                          <a:solidFill>
                            <a:srgbClr val="000000"/>
                          </a:solidFill>
                          <a:effectLst/>
                          <a:latin typeface="Calibri"/>
                        </a:rPr>
                        <a:t>675,000.00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87487">
                <a:tc>
                  <a:txBody>
                    <a:bodyPr/>
                    <a:lstStyle/>
                    <a:p>
                      <a:pPr algn="l" fontAlgn="b"/>
                      <a:r>
                        <a:rPr lang="es-MX" sz="1100" b="0" i="0" u="none" strike="noStrike">
                          <a:solidFill>
                            <a:srgbClr val="FFFFFF"/>
                          </a:solidFill>
                          <a:effectLst/>
                          <a:latin typeface="Calibri"/>
                        </a:rPr>
                        <a:t>4000  TRANSFERENCIAS,  ASIGNACIONES, SUBSIDIOS  Y  OTRAS  AYUDAS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c>
                  <a:txBody>
                    <a:bodyPr/>
                    <a:lstStyle/>
                    <a:p>
                      <a:pPr algn="r" fontAlgn="b"/>
                      <a:r>
                        <a:rPr lang="es-MX" sz="1100" b="0" i="0" u="none" strike="noStrike">
                          <a:solidFill>
                            <a:srgbClr val="000000"/>
                          </a:solidFill>
                          <a:effectLst/>
                          <a:latin typeface="Calibri"/>
                        </a:rPr>
                        <a:t>635,499.60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35176">
                <a:tc>
                  <a:txBody>
                    <a:bodyPr/>
                    <a:lstStyle/>
                    <a:p>
                      <a:pPr algn="l" fontAlgn="b"/>
                      <a:r>
                        <a:rPr lang="es-MX" sz="1100" b="0" i="0" u="none" strike="noStrike">
                          <a:solidFill>
                            <a:srgbClr val="FFFFFF"/>
                          </a:solidFill>
                          <a:effectLst/>
                          <a:latin typeface="Calibri"/>
                        </a:rPr>
                        <a:t>5000  BIENES MUEBLES , INMUEBLES E  INTANGIBLES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c>
                  <a:txBody>
                    <a:bodyPr/>
                    <a:lstStyle/>
                    <a:p>
                      <a:pPr algn="r" fontAlgn="b"/>
                      <a:r>
                        <a:rPr lang="es-MX" sz="1100" b="0" i="0" u="none" strike="noStrike">
                          <a:solidFill>
                            <a:srgbClr val="000000"/>
                          </a:solidFill>
                          <a:effectLst/>
                          <a:latin typeface="Calibri"/>
                        </a:rPr>
                        <a:t>100,000.00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588">
                <a:tc>
                  <a:txBody>
                    <a:bodyPr/>
                    <a:lstStyle/>
                    <a:p>
                      <a:pPr algn="ctr" fontAlgn="ctr"/>
                      <a:r>
                        <a:rPr lang="es-MX" sz="1100" b="0" i="0" u="none" strike="noStrike">
                          <a:solidFill>
                            <a:srgbClr val="FFFFFF"/>
                          </a:solidFill>
                          <a:effectLst/>
                          <a:latin typeface="Calibri"/>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c>
                  <a:txBody>
                    <a:bodyPr/>
                    <a:lstStyle/>
                    <a:p>
                      <a:pPr algn="r" fontAlgn="b"/>
                      <a:r>
                        <a:rPr lang="es-MX" sz="1100" b="1" i="0" u="none" strike="noStrike" dirty="0">
                          <a:solidFill>
                            <a:srgbClr val="000000"/>
                          </a:solidFill>
                          <a:effectLst/>
                          <a:latin typeface="Calibri"/>
                        </a:rPr>
                        <a:t> </a:t>
                      </a:r>
                      <a:r>
                        <a:rPr lang="es-MX" sz="1100" b="1" i="0" u="none" strike="noStrike" dirty="0" smtClean="0">
                          <a:solidFill>
                            <a:srgbClr val="000000"/>
                          </a:solidFill>
                          <a:effectLst/>
                          <a:latin typeface="Calibri"/>
                        </a:rPr>
                        <a:t>                 </a:t>
                      </a:r>
                      <a:r>
                        <a:rPr lang="es-MX" sz="1100" b="1" i="0" u="none" strike="noStrike" dirty="0">
                          <a:solidFill>
                            <a:srgbClr val="000000"/>
                          </a:solidFill>
                          <a:effectLst/>
                          <a:latin typeface="Calibri"/>
                        </a:rPr>
                        <a:t>9,000,000.00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347654936"/>
              </p:ext>
            </p:extLst>
          </p:nvPr>
        </p:nvGraphicFramePr>
        <p:xfrm>
          <a:off x="4572000" y="4149080"/>
          <a:ext cx="4032448" cy="2232247"/>
        </p:xfrm>
        <a:graphic>
          <a:graphicData uri="http://schemas.openxmlformats.org/drawingml/2006/table">
            <a:tbl>
              <a:tblPr/>
              <a:tblGrid>
                <a:gridCol w="2340441"/>
                <a:gridCol w="1692007"/>
              </a:tblGrid>
              <a:tr h="675756">
                <a:tc>
                  <a:txBody>
                    <a:bodyPr/>
                    <a:lstStyle/>
                    <a:p>
                      <a:pPr algn="ctr" fontAlgn="ctr"/>
                      <a:r>
                        <a:rPr lang="es-MX" sz="1100" b="1" i="0" u="none" strike="noStrike" dirty="0">
                          <a:solidFill>
                            <a:srgbClr val="FFFFFF"/>
                          </a:solidFill>
                          <a:effectLst/>
                          <a:latin typeface="Calibri"/>
                        </a:rPr>
                        <a:t>SISTEMA INTEGRAL DE MANTENIMIENTO VIAL  DE TORREON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ctr"/>
                      <a:r>
                        <a:rPr lang="es-MX" sz="1100" b="1" i="0" u="none" strike="noStrike" dirty="0" smtClean="0">
                          <a:solidFill>
                            <a:srgbClr val="FFFFFF"/>
                          </a:solidFill>
                          <a:effectLst/>
                          <a:latin typeface="Calibri"/>
                        </a:rPr>
                        <a:t>Presupuesto</a:t>
                      </a:r>
                    </a:p>
                    <a:p>
                      <a:pPr algn="ctr" fontAlgn="ctr"/>
                      <a:r>
                        <a:rPr lang="es-MX" sz="1100" b="1" i="0" u="none" strike="noStrike" dirty="0" smtClean="0">
                          <a:solidFill>
                            <a:srgbClr val="FFFFFF"/>
                          </a:solidFill>
                          <a:effectLst/>
                          <a:latin typeface="Calibri"/>
                        </a:rPr>
                        <a:t>  </a:t>
                      </a:r>
                      <a:r>
                        <a:rPr lang="es-MX" sz="1100" b="1" i="0" u="none" strike="noStrike" dirty="0">
                          <a:solidFill>
                            <a:srgbClr val="FFFFFF"/>
                          </a:solidFill>
                          <a:effectLst/>
                          <a:latin typeface="Calibri"/>
                        </a:rPr>
                        <a:t>Aprobado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r>
              <a:tr h="259040">
                <a:tc>
                  <a:txBody>
                    <a:bodyPr/>
                    <a:lstStyle/>
                    <a:p>
                      <a:pPr algn="l" fontAlgn="b"/>
                      <a:r>
                        <a:rPr lang="es-MX" sz="1100" b="0" i="0" u="none" strike="noStrike">
                          <a:solidFill>
                            <a:srgbClr val="FFFFFF"/>
                          </a:solidFill>
                          <a:effectLst/>
                          <a:latin typeface="Calibri"/>
                        </a:rPr>
                        <a:t>1000  SERVICIOS  PERSONALES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r" fontAlgn="b"/>
                      <a:r>
                        <a:rPr lang="es-MX" sz="1100" b="0" i="0" u="none" strike="noStrike">
                          <a:solidFill>
                            <a:srgbClr val="000000"/>
                          </a:solidFill>
                          <a:effectLst/>
                          <a:latin typeface="Calibri"/>
                        </a:rPr>
                        <a:t>20,279,023.04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0302">
                <a:tc>
                  <a:txBody>
                    <a:bodyPr/>
                    <a:lstStyle/>
                    <a:p>
                      <a:pPr algn="l" fontAlgn="b"/>
                      <a:r>
                        <a:rPr lang="es-MX" sz="1100" b="0" i="0" u="none" strike="noStrike">
                          <a:solidFill>
                            <a:srgbClr val="FFFFFF"/>
                          </a:solidFill>
                          <a:effectLst/>
                          <a:latin typeface="Calibri"/>
                        </a:rPr>
                        <a:t>2000  MATERIALES  Y  SUMINISTROS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r" fontAlgn="b"/>
                      <a:r>
                        <a:rPr lang="es-MX" sz="1100" b="0" i="0" u="none" strike="noStrike">
                          <a:solidFill>
                            <a:srgbClr val="000000"/>
                          </a:solidFill>
                          <a:effectLst/>
                          <a:latin typeface="Calibri"/>
                        </a:rPr>
                        <a:t>4,983,173.36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326615">
                <a:tc>
                  <a:txBody>
                    <a:bodyPr/>
                    <a:lstStyle/>
                    <a:p>
                      <a:pPr algn="l" fontAlgn="b"/>
                      <a:r>
                        <a:rPr lang="es-MX" sz="1100" b="0" i="0" u="none" strike="noStrike">
                          <a:solidFill>
                            <a:srgbClr val="FFFFFF"/>
                          </a:solidFill>
                          <a:effectLst/>
                          <a:latin typeface="Calibri"/>
                        </a:rPr>
                        <a:t>3000  SERVICIOS   GENERALES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r" fontAlgn="b"/>
                      <a:r>
                        <a:rPr lang="es-MX" sz="1100" b="0" i="0" u="none" strike="noStrike">
                          <a:solidFill>
                            <a:srgbClr val="000000"/>
                          </a:solidFill>
                          <a:effectLst/>
                          <a:latin typeface="Calibri"/>
                        </a:rPr>
                        <a:t>6,290,847.62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2828">
                <a:tc>
                  <a:txBody>
                    <a:bodyPr/>
                    <a:lstStyle/>
                    <a:p>
                      <a:pPr algn="l" fontAlgn="b"/>
                      <a:r>
                        <a:rPr lang="es-MX" sz="1100" b="0" i="0" u="none" strike="noStrike">
                          <a:solidFill>
                            <a:srgbClr val="FFFFFF"/>
                          </a:solidFill>
                          <a:effectLst/>
                          <a:latin typeface="Calibri"/>
                        </a:rPr>
                        <a:t>6000  INVERSION  PUBLICA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r" fontAlgn="b"/>
                      <a:r>
                        <a:rPr lang="es-MX" sz="1100" b="0" i="0" u="none" strike="noStrike">
                          <a:solidFill>
                            <a:srgbClr val="000000"/>
                          </a:solidFill>
                          <a:effectLst/>
                          <a:latin typeface="Calibri"/>
                        </a:rPr>
                        <a:t>12,446,955.98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407706">
                <a:tc>
                  <a:txBody>
                    <a:bodyPr/>
                    <a:lstStyle/>
                    <a:p>
                      <a:pPr algn="ctr" fontAlgn="ctr"/>
                      <a:r>
                        <a:rPr lang="es-MX" sz="1100" b="0" i="0" u="none" strike="noStrike">
                          <a:solidFill>
                            <a:srgbClr val="FFFFFF"/>
                          </a:solidFill>
                          <a:effectLst/>
                          <a:latin typeface="Calibri"/>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r" fontAlgn="b"/>
                      <a:r>
                        <a:rPr lang="es-MX" sz="1100" b="1" i="0" u="none" strike="noStrike" dirty="0">
                          <a:solidFill>
                            <a:srgbClr val="000000"/>
                          </a:solidFill>
                          <a:effectLst/>
                          <a:latin typeface="Calibri"/>
                        </a:rPr>
                        <a:t> $                      44,000,000.00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248615245"/>
              </p:ext>
            </p:extLst>
          </p:nvPr>
        </p:nvGraphicFramePr>
        <p:xfrm>
          <a:off x="4572000" y="1268760"/>
          <a:ext cx="4169916" cy="2400300"/>
        </p:xfrm>
        <a:graphic>
          <a:graphicData uri="http://schemas.openxmlformats.org/drawingml/2006/table">
            <a:tbl>
              <a:tblPr/>
              <a:tblGrid>
                <a:gridCol w="2762405"/>
                <a:gridCol w="1407511"/>
              </a:tblGrid>
              <a:tr h="466725">
                <a:tc>
                  <a:txBody>
                    <a:bodyPr/>
                    <a:lstStyle/>
                    <a:p>
                      <a:pPr algn="ctr" rtl="0" fontAlgn="ctr"/>
                      <a:r>
                        <a:rPr lang="es-MX" sz="1000" b="1" i="0" u="none" strike="noStrike" dirty="0">
                          <a:solidFill>
                            <a:srgbClr val="FFFFFF"/>
                          </a:solidFill>
                          <a:effectLst/>
                          <a:latin typeface="Franklin Gothic Book"/>
                        </a:rPr>
                        <a:t>INSTITUTO MUNICIPAL DE PLANEACIÓN Y COMPETITIVIDAD DE TORREÓN</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MX" sz="1100" b="1" i="0" u="none" strike="noStrike" dirty="0">
                          <a:solidFill>
                            <a:srgbClr val="FFFFFF"/>
                          </a:solidFill>
                          <a:effectLst/>
                          <a:latin typeface="Calibri"/>
                        </a:rPr>
                        <a:t>Presupuesto  </a:t>
                      </a:r>
                      <a:endParaRPr lang="es-MX" sz="1100" b="1" i="0" u="none" strike="noStrike" dirty="0" smtClean="0">
                        <a:solidFill>
                          <a:srgbClr val="FFFFFF"/>
                        </a:solidFill>
                        <a:effectLst/>
                        <a:latin typeface="Calibri"/>
                      </a:endParaRPr>
                    </a:p>
                    <a:p>
                      <a:pPr algn="ctr" fontAlgn="ctr"/>
                      <a:r>
                        <a:rPr lang="es-MX" sz="1100" b="1" i="0" u="none" strike="noStrike" dirty="0" smtClean="0">
                          <a:solidFill>
                            <a:srgbClr val="FFFFFF"/>
                          </a:solidFill>
                          <a:effectLst/>
                          <a:latin typeface="Calibri"/>
                        </a:rPr>
                        <a:t>Aprobado</a:t>
                      </a:r>
                      <a:endParaRPr lang="es-MX" sz="11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r>
              <a:tr h="228600">
                <a:tc>
                  <a:txBody>
                    <a:bodyPr/>
                    <a:lstStyle/>
                    <a:p>
                      <a:pPr algn="l" fontAlgn="b"/>
                      <a:r>
                        <a:rPr lang="es-MX" sz="1100" b="0" i="0" u="none" strike="noStrike">
                          <a:solidFill>
                            <a:srgbClr val="FFFFFF"/>
                          </a:solidFill>
                          <a:effectLst/>
                          <a:latin typeface="Calibri"/>
                        </a:rPr>
                        <a:t>1000  SERVICIOS  PERSONALES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r" fontAlgn="b"/>
                      <a:r>
                        <a:rPr lang="es-MX" sz="1100" b="0" i="0" u="none" strike="noStrike">
                          <a:solidFill>
                            <a:srgbClr val="000000"/>
                          </a:solidFill>
                          <a:effectLst/>
                          <a:latin typeface="Calibri"/>
                        </a:rPr>
                        <a:t>11,030,316.07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6225">
                <a:tc>
                  <a:txBody>
                    <a:bodyPr/>
                    <a:lstStyle/>
                    <a:p>
                      <a:pPr algn="l" fontAlgn="b"/>
                      <a:r>
                        <a:rPr lang="es-MX" sz="1100" b="0" i="0" u="none" strike="noStrike">
                          <a:solidFill>
                            <a:srgbClr val="FFFFFF"/>
                          </a:solidFill>
                          <a:effectLst/>
                          <a:latin typeface="Calibri"/>
                        </a:rPr>
                        <a:t>2000  MATERIALES  Y  SUMINISTROS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r" fontAlgn="b"/>
                      <a:r>
                        <a:rPr lang="es-MX" sz="1100" b="0" i="0" u="none" strike="noStrike">
                          <a:solidFill>
                            <a:srgbClr val="000000"/>
                          </a:solidFill>
                          <a:effectLst/>
                          <a:latin typeface="Calibri"/>
                        </a:rPr>
                        <a:t>304,300.00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28600">
                <a:tc>
                  <a:txBody>
                    <a:bodyPr/>
                    <a:lstStyle/>
                    <a:p>
                      <a:pPr algn="l" fontAlgn="b"/>
                      <a:r>
                        <a:rPr lang="es-MX" sz="1100" b="0" i="0" u="none" strike="noStrike">
                          <a:solidFill>
                            <a:srgbClr val="FFFFFF"/>
                          </a:solidFill>
                          <a:effectLst/>
                          <a:latin typeface="Calibri"/>
                        </a:rPr>
                        <a:t>3000  SERVICIOS   GENERALES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r" fontAlgn="b"/>
                      <a:r>
                        <a:rPr lang="es-MX" sz="1100" b="0" i="0" u="none" strike="noStrike">
                          <a:solidFill>
                            <a:srgbClr val="000000"/>
                          </a:solidFill>
                          <a:effectLst/>
                          <a:latin typeface="Calibri"/>
                        </a:rPr>
                        <a:t>2,152,337.13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71500">
                <a:tc>
                  <a:txBody>
                    <a:bodyPr/>
                    <a:lstStyle/>
                    <a:p>
                      <a:pPr algn="l" fontAlgn="b"/>
                      <a:r>
                        <a:rPr lang="es-MX" sz="1100" b="0" i="0" u="none" strike="noStrike">
                          <a:solidFill>
                            <a:srgbClr val="FFFFFF"/>
                          </a:solidFill>
                          <a:effectLst/>
                          <a:latin typeface="Calibri"/>
                        </a:rPr>
                        <a:t>4000  TRANSFERENCIAS,  ASIGNACIONES, SUBSIDIOS  Y  OTRAS  AYUDAS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r" fontAlgn="b"/>
                      <a:r>
                        <a:rPr lang="es-MX" sz="1100" b="0" i="0" u="none" strike="noStrike">
                          <a:solidFill>
                            <a:srgbClr val="000000"/>
                          </a:solidFill>
                          <a:effectLst/>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381000">
                <a:tc>
                  <a:txBody>
                    <a:bodyPr/>
                    <a:lstStyle/>
                    <a:p>
                      <a:pPr algn="l" fontAlgn="b"/>
                      <a:r>
                        <a:rPr lang="es-MX" sz="1100" b="0" i="0" u="none" strike="noStrike">
                          <a:solidFill>
                            <a:srgbClr val="FFFFFF"/>
                          </a:solidFill>
                          <a:effectLst/>
                          <a:latin typeface="Calibri"/>
                        </a:rPr>
                        <a:t>5000  BIENES MUEBLES , INMUEBLES E  INTANGIBLES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r" fontAlgn="b"/>
                      <a:r>
                        <a:rPr lang="es-MX" sz="1100" b="0" i="0" u="none" strike="noStrike">
                          <a:solidFill>
                            <a:srgbClr val="000000"/>
                          </a:solidFill>
                          <a:effectLst/>
                          <a:latin typeface="Calibri"/>
                        </a:rPr>
                        <a:t>313,046.84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7650">
                <a:tc>
                  <a:txBody>
                    <a:bodyPr/>
                    <a:lstStyle/>
                    <a:p>
                      <a:pPr algn="ctr" fontAlgn="ctr"/>
                      <a:r>
                        <a:rPr lang="es-MX" sz="1100" b="0" i="0" u="none" strike="noStrike">
                          <a:solidFill>
                            <a:srgbClr val="FFFFFF"/>
                          </a:solidFill>
                          <a:effectLst/>
                          <a:latin typeface="Calibri"/>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r" fontAlgn="b"/>
                      <a:r>
                        <a:rPr lang="es-MX" sz="1100" b="1" i="0" u="none" strike="noStrike" dirty="0">
                          <a:solidFill>
                            <a:srgbClr val="FFFFFF"/>
                          </a:solidFill>
                          <a:effectLst/>
                          <a:latin typeface="Calibri"/>
                        </a:rPr>
                        <a:t> $              13,800,000.05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r>
            </a:tbl>
          </a:graphicData>
        </a:graphic>
      </p:graphicFrame>
    </p:spTree>
    <p:extLst>
      <p:ext uri="{BB962C8B-B14F-4D97-AF65-F5344CB8AC3E}">
        <p14:creationId xmlns:p14="http://schemas.microsoft.com/office/powerpoint/2010/main" val="16940592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ORGANISMOS </a:t>
            </a:r>
            <a:r>
              <a:rPr lang="es-MX" dirty="0" smtClean="0"/>
              <a:t>DESCENTRALIZADOS</a:t>
            </a:r>
            <a:endParaRPr lang="es-MX" dirty="0">
              <a:solidFill>
                <a:srgbClr val="FF0000"/>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834094367"/>
              </p:ext>
            </p:extLst>
          </p:nvPr>
        </p:nvGraphicFramePr>
        <p:xfrm>
          <a:off x="251520" y="1628800"/>
          <a:ext cx="4176464" cy="2808312"/>
        </p:xfrm>
        <a:graphic>
          <a:graphicData uri="http://schemas.openxmlformats.org/drawingml/2006/table">
            <a:tbl>
              <a:tblPr/>
              <a:tblGrid>
                <a:gridCol w="2448272"/>
                <a:gridCol w="1728192"/>
              </a:tblGrid>
              <a:tr h="491652">
                <a:tc>
                  <a:txBody>
                    <a:bodyPr/>
                    <a:lstStyle/>
                    <a:p>
                      <a:pPr algn="ctr" fontAlgn="ctr"/>
                      <a:r>
                        <a:rPr lang="es-MX" sz="1100" b="0" i="0" u="none" strike="noStrike" dirty="0">
                          <a:solidFill>
                            <a:srgbClr val="FFFFFF"/>
                          </a:solidFill>
                          <a:effectLst/>
                          <a:latin typeface="Calibri"/>
                        </a:rPr>
                        <a:t>INSTITUTO MUNICIPAL DE  CULTURA  Y EDUCACION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s-MX" sz="1100" b="0" i="0" u="none" strike="noStrike">
                          <a:solidFill>
                            <a:srgbClr val="FFFFFF"/>
                          </a:solidFill>
                          <a:effectLst/>
                          <a:latin typeface="Calibri"/>
                        </a:rPr>
                        <a:t>Presupuesto  Aprobado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238047">
                <a:tc>
                  <a:txBody>
                    <a:bodyPr/>
                    <a:lstStyle/>
                    <a:p>
                      <a:pPr algn="l" fontAlgn="b"/>
                      <a:r>
                        <a:rPr lang="es-MX" sz="1100" b="0" i="0" u="none" strike="noStrike">
                          <a:solidFill>
                            <a:srgbClr val="FFFFFF"/>
                          </a:solidFill>
                          <a:effectLst/>
                          <a:latin typeface="Calibri"/>
                        </a:rPr>
                        <a:t>1000  SERVICIOS  PERSONALES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es-MX" sz="1100" b="0" i="0" u="none" strike="noStrike">
                          <a:solidFill>
                            <a:srgbClr val="000000"/>
                          </a:solidFill>
                          <a:effectLst/>
                          <a:latin typeface="Calibri"/>
                        </a:rPr>
                        <a:t>29,240,000.00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8047">
                <a:tc>
                  <a:txBody>
                    <a:bodyPr/>
                    <a:lstStyle/>
                    <a:p>
                      <a:pPr algn="l" fontAlgn="b"/>
                      <a:r>
                        <a:rPr lang="es-MX" sz="1100" b="0" i="0" u="none" strike="noStrike">
                          <a:solidFill>
                            <a:srgbClr val="FFFFFF"/>
                          </a:solidFill>
                          <a:effectLst/>
                          <a:latin typeface="Calibri"/>
                        </a:rPr>
                        <a:t>2000  MATERIALES  Y  SUMINISTROS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es-MX" sz="1100" b="0" i="0" u="none" strike="noStrike">
                          <a:solidFill>
                            <a:srgbClr val="000000"/>
                          </a:solidFill>
                          <a:effectLst/>
                          <a:latin typeface="Calibri"/>
                        </a:rPr>
                        <a:t>1,800,000.00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42696">
                <a:tc>
                  <a:txBody>
                    <a:bodyPr/>
                    <a:lstStyle/>
                    <a:p>
                      <a:pPr algn="l" fontAlgn="b"/>
                      <a:r>
                        <a:rPr lang="es-MX" sz="1100" b="0" i="0" u="none" strike="noStrike">
                          <a:solidFill>
                            <a:srgbClr val="FFFFFF"/>
                          </a:solidFill>
                          <a:effectLst/>
                          <a:latin typeface="Calibri"/>
                        </a:rPr>
                        <a:t>3000  SERVICIOS   GENERALES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es-MX" sz="1100" b="0" i="0" u="none" strike="noStrike">
                          <a:solidFill>
                            <a:srgbClr val="000000"/>
                          </a:solidFill>
                          <a:effectLst/>
                          <a:latin typeface="Calibri"/>
                        </a:rPr>
                        <a:t>19,900,000.00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61273">
                <a:tc>
                  <a:txBody>
                    <a:bodyPr/>
                    <a:lstStyle/>
                    <a:p>
                      <a:pPr algn="l" fontAlgn="b"/>
                      <a:r>
                        <a:rPr lang="es-MX" sz="1100" b="0" i="0" u="none" strike="noStrike">
                          <a:solidFill>
                            <a:srgbClr val="FFFFFF"/>
                          </a:solidFill>
                          <a:effectLst/>
                          <a:latin typeface="Calibri"/>
                        </a:rPr>
                        <a:t>4000  TRANSFERENCIAS,  ASIGNACIONES, SUBSIDIOS  Y  OTRAS  AYUDAS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es-MX" sz="1100" b="0" i="0" u="none" strike="noStrike">
                          <a:solidFill>
                            <a:srgbClr val="000000"/>
                          </a:solidFill>
                          <a:effectLst/>
                          <a:latin typeface="Calibri"/>
                        </a:rPr>
                        <a:t>2,729,000.00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491652">
                <a:tc>
                  <a:txBody>
                    <a:bodyPr/>
                    <a:lstStyle/>
                    <a:p>
                      <a:pPr algn="l" fontAlgn="b"/>
                      <a:r>
                        <a:rPr lang="es-MX" sz="1100" b="0" i="0" u="none" strike="noStrike" dirty="0">
                          <a:solidFill>
                            <a:srgbClr val="FFFFFF"/>
                          </a:solidFill>
                          <a:effectLst/>
                          <a:latin typeface="Calibri"/>
                        </a:rPr>
                        <a:t>5000  BIENES MUEBLES , INMUEBLES E  INTANGIBLES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es-MX" sz="1100" b="0" i="0" u="none" strike="noStrike">
                          <a:solidFill>
                            <a:srgbClr val="000000"/>
                          </a:solidFill>
                          <a:effectLst/>
                          <a:latin typeface="Calibri"/>
                        </a:rPr>
                        <a:t>200,000.00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4945">
                <a:tc>
                  <a:txBody>
                    <a:bodyPr/>
                    <a:lstStyle/>
                    <a:p>
                      <a:pPr algn="ctr" fontAlgn="ctr"/>
                      <a:r>
                        <a:rPr lang="es-MX" sz="1100" b="0" i="0" u="none" strike="noStrike">
                          <a:solidFill>
                            <a:srgbClr val="FFFFFF"/>
                          </a:solidFill>
                          <a:effectLst/>
                          <a:latin typeface="Calibri"/>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es-MX" sz="1100" b="1" i="0" u="none" strike="noStrike" dirty="0">
                          <a:solidFill>
                            <a:srgbClr val="000000"/>
                          </a:solidFill>
                          <a:effectLst/>
                          <a:latin typeface="Calibri"/>
                        </a:rPr>
                        <a:t> $                 53,869,000.00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bl>
          </a:graphicData>
        </a:graphic>
      </p:graphicFrame>
      <p:graphicFrame>
        <p:nvGraphicFramePr>
          <p:cNvPr id="7" name="6 Marcador de contenido"/>
          <p:cNvGraphicFramePr>
            <a:graphicFrameLocks noGrp="1"/>
          </p:cNvGraphicFramePr>
          <p:nvPr>
            <p:ph idx="1"/>
            <p:extLst>
              <p:ext uri="{D42A27DB-BD31-4B8C-83A1-F6EECF244321}">
                <p14:modId xmlns:p14="http://schemas.microsoft.com/office/powerpoint/2010/main" val="3568094147"/>
              </p:ext>
            </p:extLst>
          </p:nvPr>
        </p:nvGraphicFramePr>
        <p:xfrm>
          <a:off x="4644008" y="1628799"/>
          <a:ext cx="3945632" cy="2880318"/>
        </p:xfrm>
        <a:graphic>
          <a:graphicData uri="http://schemas.openxmlformats.org/drawingml/2006/table">
            <a:tbl>
              <a:tblPr/>
              <a:tblGrid>
                <a:gridCol w="2685222"/>
                <a:gridCol w="1260410"/>
              </a:tblGrid>
              <a:tr h="593734">
                <a:tc>
                  <a:txBody>
                    <a:bodyPr/>
                    <a:lstStyle/>
                    <a:p>
                      <a:pPr algn="ctr" fontAlgn="ctr"/>
                      <a:r>
                        <a:rPr lang="es-MX" sz="1100" b="0" i="0" u="none" strike="noStrike" dirty="0">
                          <a:solidFill>
                            <a:srgbClr val="FFFFFF"/>
                          </a:solidFill>
                          <a:effectLst/>
                          <a:latin typeface="Calibri"/>
                        </a:rPr>
                        <a:t>DESARROLLO INTEGRAL DE LA FAMILIA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s-MX" sz="1100" b="0" i="0" u="none" strike="noStrike">
                          <a:solidFill>
                            <a:srgbClr val="FFFFFF"/>
                          </a:solidFill>
                          <a:effectLst/>
                          <a:latin typeface="Calibri"/>
                        </a:rPr>
                        <a:t>Presupuesto  Aprobado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r>
              <a:tr h="255341">
                <a:tc>
                  <a:txBody>
                    <a:bodyPr/>
                    <a:lstStyle/>
                    <a:p>
                      <a:pPr algn="l" fontAlgn="b"/>
                      <a:r>
                        <a:rPr lang="es-MX" sz="1100" b="0" i="0" u="none" strike="noStrike">
                          <a:solidFill>
                            <a:srgbClr val="FFFFFF"/>
                          </a:solidFill>
                          <a:effectLst/>
                          <a:latin typeface="Calibri"/>
                        </a:rPr>
                        <a:t>1000  SERVICIOS  PERSONALES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r" fontAlgn="b"/>
                      <a:r>
                        <a:rPr lang="es-MX" sz="1100" b="0" i="0" u="none" strike="noStrike">
                          <a:solidFill>
                            <a:srgbClr val="000000"/>
                          </a:solidFill>
                          <a:effectLst/>
                          <a:latin typeface="Calibri"/>
                        </a:rPr>
                        <a:t>51,500,000.01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5341">
                <a:tc>
                  <a:txBody>
                    <a:bodyPr/>
                    <a:lstStyle/>
                    <a:p>
                      <a:pPr algn="l" fontAlgn="b"/>
                      <a:r>
                        <a:rPr lang="es-MX" sz="1100" b="0" i="0" u="none" strike="noStrike">
                          <a:solidFill>
                            <a:srgbClr val="FFFFFF"/>
                          </a:solidFill>
                          <a:effectLst/>
                          <a:latin typeface="Calibri"/>
                        </a:rPr>
                        <a:t>2000  MATERIALES  Y  SUMINISTROS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r" fontAlgn="b"/>
                      <a:r>
                        <a:rPr lang="es-MX" sz="1100" b="0" i="0" u="none" strike="noStrike">
                          <a:solidFill>
                            <a:srgbClr val="000000"/>
                          </a:solidFill>
                          <a:effectLst/>
                          <a:latin typeface="Calibri"/>
                        </a:rPr>
                        <a:t>15,569,999.48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55341">
                <a:tc>
                  <a:txBody>
                    <a:bodyPr/>
                    <a:lstStyle/>
                    <a:p>
                      <a:pPr algn="l" fontAlgn="b"/>
                      <a:r>
                        <a:rPr lang="es-MX" sz="1100" b="0" i="0" u="none" strike="noStrike">
                          <a:solidFill>
                            <a:srgbClr val="FFFFFF"/>
                          </a:solidFill>
                          <a:effectLst/>
                          <a:latin typeface="Calibri"/>
                        </a:rPr>
                        <a:t>3000  SERVICIOS   GENERALES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r" fontAlgn="b"/>
                      <a:r>
                        <a:rPr lang="es-MX" sz="1100" b="0" i="0" u="none" strike="noStrike">
                          <a:solidFill>
                            <a:srgbClr val="000000"/>
                          </a:solidFill>
                          <a:effectLst/>
                          <a:latin typeface="Calibri"/>
                        </a:rPr>
                        <a:t>6,174,999.50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10682">
                <a:tc>
                  <a:txBody>
                    <a:bodyPr/>
                    <a:lstStyle/>
                    <a:p>
                      <a:pPr algn="l" fontAlgn="b"/>
                      <a:r>
                        <a:rPr lang="es-MX" sz="1100" b="0" i="0" u="none" strike="noStrike">
                          <a:solidFill>
                            <a:srgbClr val="FFFFFF"/>
                          </a:solidFill>
                          <a:effectLst/>
                          <a:latin typeface="Calibri"/>
                        </a:rPr>
                        <a:t>4000  TRANSFERENCIAS,  ASIGNACIONES, SUBSIDIOS  Y  OTRAS  AYUDAS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r" fontAlgn="b"/>
                      <a:r>
                        <a:rPr lang="es-MX" sz="1100" b="0" i="0" u="none" strike="noStrike">
                          <a:solidFill>
                            <a:srgbClr val="000000"/>
                          </a:solidFill>
                          <a:effectLst/>
                          <a:latin typeface="Calibri"/>
                        </a:rPr>
                        <a:t>9,855,001.01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530120">
                <a:tc>
                  <a:txBody>
                    <a:bodyPr/>
                    <a:lstStyle/>
                    <a:p>
                      <a:pPr algn="l" fontAlgn="b"/>
                      <a:r>
                        <a:rPr lang="es-MX" sz="1100" b="0" i="0" u="none" strike="noStrike">
                          <a:solidFill>
                            <a:srgbClr val="FFFFFF"/>
                          </a:solidFill>
                          <a:effectLst/>
                          <a:latin typeface="Calibri"/>
                        </a:rPr>
                        <a:t>5000  BIENES MUEBLES , INMUEBLES E  INTANGIBLES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r" fontAlgn="b"/>
                      <a:r>
                        <a:rPr lang="es-MX" sz="1100" b="0" i="0" u="none" strike="noStrike">
                          <a:solidFill>
                            <a:srgbClr val="000000"/>
                          </a:solidFill>
                          <a:effectLst/>
                          <a:latin typeface="Calibri"/>
                        </a:rPr>
                        <a:t>1,900,000.00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79759">
                <a:tc>
                  <a:txBody>
                    <a:bodyPr/>
                    <a:lstStyle/>
                    <a:p>
                      <a:pPr algn="ctr" fontAlgn="ctr"/>
                      <a:r>
                        <a:rPr lang="es-MX" sz="1100" b="0" i="0" u="none" strike="noStrike" dirty="0">
                          <a:solidFill>
                            <a:srgbClr val="FFFFFF"/>
                          </a:solidFill>
                          <a:effectLst/>
                          <a:latin typeface="Calibri"/>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r" fontAlgn="b"/>
                      <a:r>
                        <a:rPr lang="es-MX" sz="1100" b="1" i="0" u="none" strike="noStrike" dirty="0">
                          <a:solidFill>
                            <a:srgbClr val="000000"/>
                          </a:solidFill>
                          <a:effectLst/>
                          <a:latin typeface="Calibri"/>
                        </a:rPr>
                        <a:t> $       85,000,000.00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r>
            </a:tbl>
          </a:graphicData>
        </a:graphic>
      </p:graphicFrame>
    </p:spTree>
    <p:extLst>
      <p:ext uri="{BB962C8B-B14F-4D97-AF65-F5344CB8AC3E}">
        <p14:creationId xmlns:p14="http://schemas.microsoft.com/office/powerpoint/2010/main" val="832334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ORGANISMOS  DESCENTRALIZADOS </a:t>
            </a:r>
            <a:endParaRPr lang="es-MX" dirty="0"/>
          </a:p>
        </p:txBody>
      </p:sp>
      <p:sp>
        <p:nvSpPr>
          <p:cNvPr id="3" name="2 Marcador de contenido"/>
          <p:cNvSpPr>
            <a:spLocks noGrp="1"/>
          </p:cNvSpPr>
          <p:nvPr>
            <p:ph idx="1"/>
          </p:nvPr>
        </p:nvSpPr>
        <p:spPr>
          <a:xfrm>
            <a:off x="827584" y="1124744"/>
            <a:ext cx="7941568" cy="4525963"/>
          </a:xfrm>
        </p:spPr>
        <p:txBody>
          <a:bodyPr/>
          <a:lstStyle/>
          <a:p>
            <a:pPr marL="0" indent="0">
              <a:buNone/>
            </a:pPr>
            <a:r>
              <a:rPr lang="es-MX" dirty="0" smtClean="0"/>
              <a:t>Con presupuesto propio</a:t>
            </a:r>
            <a:endParaRPr lang="es-MX" dirty="0"/>
          </a:p>
        </p:txBody>
      </p:sp>
      <p:sp>
        <p:nvSpPr>
          <p:cNvPr id="6" name="Rectangle 1"/>
          <p:cNvSpPr>
            <a:spLocks noChangeArrowheads="1"/>
          </p:cNvSpPr>
          <p:nvPr/>
        </p:nvSpPr>
        <p:spPr bwMode="auto">
          <a:xfrm>
            <a:off x="1827213" y="2540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1593274369"/>
              </p:ext>
            </p:extLst>
          </p:nvPr>
        </p:nvGraphicFramePr>
        <p:xfrm>
          <a:off x="107504" y="1768476"/>
          <a:ext cx="4248472" cy="2812651"/>
        </p:xfrm>
        <a:graphic>
          <a:graphicData uri="http://schemas.openxmlformats.org/drawingml/2006/table">
            <a:tbl>
              <a:tblPr/>
              <a:tblGrid>
                <a:gridCol w="2399713"/>
                <a:gridCol w="1848759"/>
              </a:tblGrid>
              <a:tr h="479677">
                <a:tc>
                  <a:txBody>
                    <a:bodyPr/>
                    <a:lstStyle/>
                    <a:p>
                      <a:pPr algn="ctr" fontAlgn="ctr"/>
                      <a:r>
                        <a:rPr lang="es-MX" sz="1100" b="1" i="0" u="none" strike="noStrike">
                          <a:solidFill>
                            <a:srgbClr val="FFFFFF"/>
                          </a:solidFill>
                          <a:effectLst/>
                          <a:latin typeface="Calibri"/>
                        </a:rPr>
                        <a:t>SISTEMA MUNICIPAL DE AGUAS Y SANEAMIENTO DE TORREON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fontAlgn="ctr"/>
                      <a:r>
                        <a:rPr lang="es-MX" sz="1100" b="1" i="0" u="none" strike="noStrike">
                          <a:solidFill>
                            <a:srgbClr val="FFFFFF"/>
                          </a:solidFill>
                          <a:effectLst/>
                          <a:latin typeface="Calibri"/>
                        </a:rPr>
                        <a:t>Presupuesto  Aprobado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r>
              <a:tr h="210040">
                <a:tc>
                  <a:txBody>
                    <a:bodyPr/>
                    <a:lstStyle/>
                    <a:p>
                      <a:pPr algn="l" fontAlgn="b"/>
                      <a:r>
                        <a:rPr lang="es-MX" sz="1100" b="0" i="0" u="none" strike="noStrike">
                          <a:solidFill>
                            <a:srgbClr val="FFFFFF"/>
                          </a:solidFill>
                          <a:effectLst/>
                          <a:latin typeface="Calibri"/>
                        </a:rPr>
                        <a:t>1000  SERVICIOS  PERSONALES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r" fontAlgn="b"/>
                      <a:r>
                        <a:rPr lang="es-MX" sz="1100" b="0" i="0" u="none" strike="noStrike">
                          <a:solidFill>
                            <a:srgbClr val="000000"/>
                          </a:solidFill>
                          <a:effectLst/>
                          <a:latin typeface="Calibri"/>
                        </a:rPr>
                        <a:t>240,065,000.00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040">
                <a:tc>
                  <a:txBody>
                    <a:bodyPr/>
                    <a:lstStyle/>
                    <a:p>
                      <a:pPr algn="l" fontAlgn="b"/>
                      <a:r>
                        <a:rPr lang="es-MX" sz="1100" b="0" i="0" u="none" strike="noStrike">
                          <a:solidFill>
                            <a:srgbClr val="FFFFFF"/>
                          </a:solidFill>
                          <a:effectLst/>
                          <a:latin typeface="Calibri"/>
                        </a:rPr>
                        <a:t>2000  MATERIALES  Y  SUMINISTROS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r" fontAlgn="b"/>
                      <a:r>
                        <a:rPr lang="es-MX" sz="1100" b="0" i="0" u="none" strike="noStrike">
                          <a:solidFill>
                            <a:srgbClr val="000000"/>
                          </a:solidFill>
                          <a:effectLst/>
                          <a:latin typeface="Calibri"/>
                        </a:rPr>
                        <a:t>38,907,000.00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10040">
                <a:tc>
                  <a:txBody>
                    <a:bodyPr/>
                    <a:lstStyle/>
                    <a:p>
                      <a:pPr algn="l" fontAlgn="b"/>
                      <a:r>
                        <a:rPr lang="es-MX" sz="1100" b="0" i="0" u="none" strike="noStrike">
                          <a:solidFill>
                            <a:srgbClr val="FFFFFF"/>
                          </a:solidFill>
                          <a:effectLst/>
                          <a:latin typeface="Calibri"/>
                        </a:rPr>
                        <a:t>3000  SERVICIOS   GENERALES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r" fontAlgn="b"/>
                      <a:r>
                        <a:rPr lang="es-MX" sz="1100" b="0" i="0" u="none" strike="noStrike">
                          <a:solidFill>
                            <a:srgbClr val="000000"/>
                          </a:solidFill>
                          <a:effectLst/>
                          <a:latin typeface="Calibri"/>
                        </a:rPr>
                        <a:t>280,000,000.00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54105">
                <a:tc>
                  <a:txBody>
                    <a:bodyPr/>
                    <a:lstStyle/>
                    <a:p>
                      <a:pPr algn="l" fontAlgn="b"/>
                      <a:r>
                        <a:rPr lang="es-MX" sz="1100" b="0" i="0" u="none" strike="noStrike">
                          <a:solidFill>
                            <a:srgbClr val="FFFFFF"/>
                          </a:solidFill>
                          <a:effectLst/>
                          <a:latin typeface="Calibri"/>
                        </a:rPr>
                        <a:t>4000  TRANSFERENCIAS,  ASIGNACIONES, SUBSIDIOS  Y  OTRAS  AYUDAS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r" fontAlgn="b"/>
                      <a:r>
                        <a:rPr lang="es-MX" sz="1100" b="0" i="0" u="none" strike="noStrike">
                          <a:solidFill>
                            <a:srgbClr val="000000"/>
                          </a:solidFill>
                          <a:effectLst/>
                          <a:latin typeface="Calibri"/>
                        </a:rPr>
                        <a:t>47,058,000.00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36070">
                <a:tc>
                  <a:txBody>
                    <a:bodyPr/>
                    <a:lstStyle/>
                    <a:p>
                      <a:pPr algn="l" fontAlgn="b"/>
                      <a:r>
                        <a:rPr lang="es-MX" sz="1100" b="0" i="0" u="none" strike="noStrike">
                          <a:solidFill>
                            <a:srgbClr val="FFFFFF"/>
                          </a:solidFill>
                          <a:effectLst/>
                          <a:latin typeface="Calibri"/>
                        </a:rPr>
                        <a:t>5000  BIENES MUEBLES , INMUEBLES E  INTANGIBLES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r" fontAlgn="b"/>
                      <a:r>
                        <a:rPr lang="es-MX" sz="1100" b="0" i="0" u="none" strike="noStrike">
                          <a:solidFill>
                            <a:srgbClr val="000000"/>
                          </a:solidFill>
                          <a:effectLst/>
                          <a:latin typeface="Calibri"/>
                        </a:rPr>
                        <a:t>5,000,000.00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035">
                <a:tc>
                  <a:txBody>
                    <a:bodyPr/>
                    <a:lstStyle/>
                    <a:p>
                      <a:pPr algn="l" fontAlgn="b"/>
                      <a:r>
                        <a:rPr lang="es-MX" sz="1100" b="0" i="0" u="none" strike="noStrike">
                          <a:solidFill>
                            <a:srgbClr val="FFFFFF"/>
                          </a:solidFill>
                          <a:effectLst/>
                          <a:latin typeface="Calibri"/>
                        </a:rPr>
                        <a:t>6000  INVERSION  PUBLICA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r" fontAlgn="b"/>
                      <a:r>
                        <a:rPr lang="es-MX" sz="1100" b="0" i="0" u="none" strike="noStrike">
                          <a:solidFill>
                            <a:srgbClr val="000000"/>
                          </a:solidFill>
                          <a:effectLst/>
                          <a:latin typeface="Calibri"/>
                        </a:rPr>
                        <a:t>60,000,000.00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94644">
                <a:tc>
                  <a:txBody>
                    <a:bodyPr/>
                    <a:lstStyle/>
                    <a:p>
                      <a:pPr algn="ctr" fontAlgn="ctr"/>
                      <a:r>
                        <a:rPr lang="es-MX" sz="1100" b="1" i="1" u="none" strike="noStrike">
                          <a:solidFill>
                            <a:srgbClr val="FFFFFF"/>
                          </a:solidFill>
                          <a:effectLst/>
                          <a:latin typeface="Calibri"/>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r" fontAlgn="b"/>
                      <a:r>
                        <a:rPr lang="es-MX" sz="1100" b="1" i="0" u="none" strike="noStrike" dirty="0" smtClean="0">
                          <a:solidFill>
                            <a:srgbClr val="FFFFFF"/>
                          </a:solidFill>
                          <a:effectLst/>
                          <a:latin typeface="Calibri"/>
                        </a:rPr>
                        <a:t>                               </a:t>
                      </a:r>
                      <a:r>
                        <a:rPr lang="es-MX" sz="1100" b="1" i="0" u="none" strike="noStrike" dirty="0">
                          <a:solidFill>
                            <a:srgbClr val="FFFFFF"/>
                          </a:solidFill>
                          <a:effectLst/>
                          <a:latin typeface="Calibri"/>
                        </a:rPr>
                        <a:t>671,030,000.00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654203484"/>
              </p:ext>
            </p:extLst>
          </p:nvPr>
        </p:nvGraphicFramePr>
        <p:xfrm>
          <a:off x="4572000" y="1700808"/>
          <a:ext cx="3886200" cy="2880321"/>
        </p:xfrm>
        <a:graphic>
          <a:graphicData uri="http://schemas.openxmlformats.org/drawingml/2006/table">
            <a:tbl>
              <a:tblPr/>
              <a:tblGrid>
                <a:gridCol w="2487168"/>
                <a:gridCol w="1399032"/>
              </a:tblGrid>
              <a:tr h="1032115">
                <a:tc>
                  <a:txBody>
                    <a:bodyPr/>
                    <a:lstStyle/>
                    <a:p>
                      <a:pPr algn="ctr" fontAlgn="ctr"/>
                      <a:r>
                        <a:rPr lang="es-MX" sz="1100" b="1" i="0" u="none" strike="noStrike">
                          <a:solidFill>
                            <a:srgbClr val="FFFFFF"/>
                          </a:solidFill>
                          <a:effectLst/>
                          <a:latin typeface="Calibri"/>
                        </a:rPr>
                        <a:t>DIRECCION DE PENSIONES Y BENEFICIOS SOCIALES PARA LOS TRABAJADORES  AL SERVICIO DEL MUNICIPIO DE TORREON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ctr" fontAlgn="ctr"/>
                      <a:r>
                        <a:rPr lang="es-MX" sz="1100" b="1" i="0" u="none" strike="noStrike">
                          <a:solidFill>
                            <a:srgbClr val="FFFFFF"/>
                          </a:solidFill>
                          <a:effectLst/>
                          <a:latin typeface="Calibri"/>
                        </a:rPr>
                        <a:t>Presupuesto  Aprobado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r>
              <a:tr h="231226">
                <a:tc>
                  <a:txBody>
                    <a:bodyPr/>
                    <a:lstStyle/>
                    <a:p>
                      <a:pPr algn="l" fontAlgn="b"/>
                      <a:r>
                        <a:rPr lang="es-MX" sz="1100" b="0" i="0" u="none" strike="noStrike">
                          <a:solidFill>
                            <a:srgbClr val="FFFFFF"/>
                          </a:solidFill>
                          <a:effectLst/>
                          <a:latin typeface="Calibri"/>
                        </a:rPr>
                        <a:t>1000  SERVICIOS  PERSONALES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s-MX" sz="1100" b="0" i="0" u="none" strike="noStrike">
                          <a:solidFill>
                            <a:srgbClr val="000000"/>
                          </a:solidFill>
                          <a:effectLst/>
                          <a:latin typeface="Calibri"/>
                        </a:rPr>
                        <a:t>3,254,634.00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1226">
                <a:tc>
                  <a:txBody>
                    <a:bodyPr/>
                    <a:lstStyle/>
                    <a:p>
                      <a:pPr algn="l" fontAlgn="b"/>
                      <a:r>
                        <a:rPr lang="es-MX" sz="1100" b="0" i="0" u="none" strike="noStrike">
                          <a:solidFill>
                            <a:srgbClr val="FFFFFF"/>
                          </a:solidFill>
                          <a:effectLst/>
                          <a:latin typeface="Calibri"/>
                        </a:rPr>
                        <a:t>2000  MATERIALES  Y  SUMINISTROS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s-MX" sz="1100" b="0" i="0" u="none" strike="noStrike">
                          <a:solidFill>
                            <a:srgbClr val="000000"/>
                          </a:solidFill>
                          <a:effectLst/>
                          <a:latin typeface="Calibri"/>
                        </a:rPr>
                        <a:t>356,950.00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31226">
                <a:tc>
                  <a:txBody>
                    <a:bodyPr/>
                    <a:lstStyle/>
                    <a:p>
                      <a:pPr algn="l" fontAlgn="b"/>
                      <a:r>
                        <a:rPr lang="es-MX" sz="1100" b="0" i="0" u="none" strike="noStrike">
                          <a:solidFill>
                            <a:srgbClr val="FFFFFF"/>
                          </a:solidFill>
                          <a:effectLst/>
                          <a:latin typeface="Calibri"/>
                        </a:rPr>
                        <a:t>3000  SERVICIOS   GENERALES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s-MX" sz="1100" b="0" i="0" u="none" strike="noStrike">
                          <a:solidFill>
                            <a:srgbClr val="000000"/>
                          </a:solidFill>
                          <a:effectLst/>
                          <a:latin typeface="Calibri"/>
                        </a:rPr>
                        <a:t>1,113,425.00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20080">
                <a:tc>
                  <a:txBody>
                    <a:bodyPr/>
                    <a:lstStyle/>
                    <a:p>
                      <a:pPr algn="l" fontAlgn="b"/>
                      <a:r>
                        <a:rPr lang="es-MX" sz="1100" b="0" i="0" u="none" strike="noStrike">
                          <a:solidFill>
                            <a:srgbClr val="FFFFFF"/>
                          </a:solidFill>
                          <a:effectLst/>
                          <a:latin typeface="Calibri"/>
                        </a:rPr>
                        <a:t>4000  TRANSFERENCIAS,  ASIGNACIONES, SUBSIDIOS  Y  OTRAS  AYUDAS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s-MX" sz="1100" b="0" i="0" u="none" strike="noStrike">
                          <a:solidFill>
                            <a:srgbClr val="000000"/>
                          </a:solidFill>
                          <a:effectLst/>
                          <a:latin typeface="Calibri"/>
                        </a:rPr>
                        <a:t>50,086,268.00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434448">
                <a:tc>
                  <a:txBody>
                    <a:bodyPr/>
                    <a:lstStyle/>
                    <a:p>
                      <a:pPr algn="ctr" fontAlgn="ctr"/>
                      <a:r>
                        <a:rPr lang="es-MX" sz="1100" b="1" i="0" u="none" strike="noStrike">
                          <a:solidFill>
                            <a:srgbClr val="FFFFFF"/>
                          </a:solidFill>
                          <a:effectLst/>
                          <a:latin typeface="Calibri"/>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s-MX" sz="1100" b="1" i="0" u="none" strike="noStrike" dirty="0" smtClean="0">
                          <a:solidFill>
                            <a:srgbClr val="FFFFFF"/>
                          </a:solidFill>
                          <a:effectLst/>
                          <a:latin typeface="Calibri"/>
                        </a:rPr>
                        <a:t>$               </a:t>
                      </a:r>
                      <a:r>
                        <a:rPr lang="es-MX" sz="1100" b="1" i="0" u="none" strike="noStrike" dirty="0">
                          <a:solidFill>
                            <a:srgbClr val="FFFFFF"/>
                          </a:solidFill>
                          <a:effectLst/>
                          <a:latin typeface="Calibri"/>
                        </a:rPr>
                        <a:t>54,811,277.00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716382112"/>
              </p:ext>
            </p:extLst>
          </p:nvPr>
        </p:nvGraphicFramePr>
        <p:xfrm>
          <a:off x="2267744" y="4941168"/>
          <a:ext cx="4752528" cy="1791970"/>
        </p:xfrm>
        <a:graphic>
          <a:graphicData uri="http://schemas.openxmlformats.org/drawingml/2006/table">
            <a:tbl>
              <a:tblPr/>
              <a:tblGrid>
                <a:gridCol w="2684425"/>
                <a:gridCol w="2068103"/>
              </a:tblGrid>
              <a:tr h="657225">
                <a:tc>
                  <a:txBody>
                    <a:bodyPr/>
                    <a:lstStyle/>
                    <a:p>
                      <a:pPr algn="ctr" fontAlgn="ctr"/>
                      <a:r>
                        <a:rPr lang="es-MX" sz="1100" b="1" i="0" u="none" strike="noStrike" dirty="0">
                          <a:solidFill>
                            <a:srgbClr val="FFFFFF"/>
                          </a:solidFill>
                          <a:effectLst/>
                          <a:latin typeface="Calibri"/>
                        </a:rPr>
                        <a:t>CONSEJO PROMOTOR PARA EL DESARROLLO DE LAS RESERVAS  TERRITORIALES DE TORREON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MX" sz="1100" b="1" i="0" u="none" strike="noStrike">
                          <a:solidFill>
                            <a:srgbClr val="FFFFFF"/>
                          </a:solidFill>
                          <a:effectLst/>
                          <a:latin typeface="Calibri"/>
                        </a:rPr>
                        <a:t>Presupuesto  Aprobado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r h="304800">
                <a:tc>
                  <a:txBody>
                    <a:bodyPr/>
                    <a:lstStyle/>
                    <a:p>
                      <a:pPr algn="l" fontAlgn="b"/>
                      <a:r>
                        <a:rPr lang="es-MX" sz="1100" b="0" i="0" u="none" strike="noStrike">
                          <a:solidFill>
                            <a:srgbClr val="FFFFFF"/>
                          </a:solidFill>
                          <a:effectLst/>
                          <a:latin typeface="Calibri"/>
                        </a:rPr>
                        <a:t>1000 SERVICIOS PROFECIONALES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es-MX" sz="1100" b="0" i="0" u="none" strike="noStrike" dirty="0">
                          <a:solidFill>
                            <a:srgbClr val="000000"/>
                          </a:solidFill>
                          <a:effectLst/>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6220">
                <a:tc>
                  <a:txBody>
                    <a:bodyPr/>
                    <a:lstStyle/>
                    <a:p>
                      <a:pPr algn="l" fontAlgn="b"/>
                      <a:r>
                        <a:rPr lang="es-MX" sz="1100" b="0" i="0" u="none" strike="noStrike">
                          <a:solidFill>
                            <a:srgbClr val="FFFFFF"/>
                          </a:solidFill>
                          <a:effectLst/>
                          <a:latin typeface="Calibri"/>
                        </a:rPr>
                        <a:t>2000  MATERIALES  Y  SUMINISTROS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es-MX" sz="1100" b="0" i="0" u="none" strike="noStrike">
                          <a:solidFill>
                            <a:srgbClr val="000000"/>
                          </a:solidFill>
                          <a:effectLst/>
                          <a:latin typeface="Calibri"/>
                        </a:rPr>
                        <a:t>106,500.00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6220">
                <a:tc>
                  <a:txBody>
                    <a:bodyPr/>
                    <a:lstStyle/>
                    <a:p>
                      <a:pPr algn="l" fontAlgn="b"/>
                      <a:r>
                        <a:rPr lang="es-MX" sz="1100" b="0" i="0" u="none" strike="noStrike">
                          <a:solidFill>
                            <a:srgbClr val="FFFFFF"/>
                          </a:solidFill>
                          <a:effectLst/>
                          <a:latin typeface="Calibri"/>
                        </a:rPr>
                        <a:t>3000  SERVICIOS   GENERALES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es-MX" sz="1100" b="0" i="0" u="none" strike="noStrike">
                          <a:solidFill>
                            <a:srgbClr val="000000"/>
                          </a:solidFill>
                          <a:effectLst/>
                          <a:latin typeface="Calibri"/>
                        </a:rPr>
                        <a:t>605,100.00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7505">
                <a:tc>
                  <a:txBody>
                    <a:bodyPr/>
                    <a:lstStyle/>
                    <a:p>
                      <a:pPr algn="ctr" fontAlgn="ctr"/>
                      <a:r>
                        <a:rPr lang="es-MX" sz="1100" b="1" i="0" u="none" strike="noStrike">
                          <a:solidFill>
                            <a:srgbClr val="FFFFFF"/>
                          </a:solidFill>
                          <a:effectLst/>
                          <a:latin typeface="Calibri"/>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es-MX" sz="1100" b="1" i="0" u="none" strike="noStrike" dirty="0">
                          <a:solidFill>
                            <a:srgbClr val="FFFFFF"/>
                          </a:solidFill>
                          <a:effectLst/>
                          <a:latin typeface="Calibri"/>
                        </a:rPr>
                        <a:t> $                                       711,600.00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bl>
          </a:graphicData>
        </a:graphic>
      </p:graphicFrame>
    </p:spTree>
    <p:extLst>
      <p:ext uri="{BB962C8B-B14F-4D97-AF65-F5344CB8AC3E}">
        <p14:creationId xmlns:p14="http://schemas.microsoft.com/office/powerpoint/2010/main" val="14801345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dirty="0" smtClean="0"/>
              <a:t>SUBSIDIOS Y subvenciones </a:t>
            </a:r>
            <a:endParaRPr lang="es-MX" dirty="0"/>
          </a:p>
        </p:txBody>
      </p:sp>
      <p:sp>
        <p:nvSpPr>
          <p:cNvPr id="6" name="Rectangle 1"/>
          <p:cNvSpPr>
            <a:spLocks noChangeArrowheads="1"/>
          </p:cNvSpPr>
          <p:nvPr/>
        </p:nvSpPr>
        <p:spPr bwMode="auto">
          <a:xfrm>
            <a:off x="1822450" y="3136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1874964932"/>
              </p:ext>
            </p:extLst>
          </p:nvPr>
        </p:nvGraphicFramePr>
        <p:xfrm>
          <a:off x="938213" y="1404144"/>
          <a:ext cx="7289799" cy="3465017"/>
        </p:xfrm>
        <a:graphic>
          <a:graphicData uri="http://schemas.openxmlformats.org/drawingml/2006/table">
            <a:tbl>
              <a:tblPr firstRow="1" firstCol="1" bandRow="1"/>
              <a:tblGrid>
                <a:gridCol w="2617095"/>
                <a:gridCol w="1674941"/>
                <a:gridCol w="1598807"/>
                <a:gridCol w="1398956"/>
              </a:tblGrid>
              <a:tr h="233222">
                <a:tc gridSpan="4">
                  <a:txBody>
                    <a:bodyPr/>
                    <a:lstStyle/>
                    <a:p>
                      <a:pPr algn="ctr" rtl="0" fontAlgn="ctr"/>
                      <a:r>
                        <a:rPr lang="es-MX" sz="1000" b="1" i="0" u="none" strike="noStrike" dirty="0">
                          <a:solidFill>
                            <a:srgbClr val="FFFFFF"/>
                          </a:solidFill>
                          <a:effectLst/>
                          <a:latin typeface="Franklin Gothic Book"/>
                        </a:rPr>
                        <a:t>4300 SUBSIDIOS Y SUBVENCIONES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8A1D9"/>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99810">
                <a:tc>
                  <a:txBody>
                    <a:bodyPr/>
                    <a:lstStyle/>
                    <a:p>
                      <a:pPr algn="ctr" rtl="0" fontAlgn="ctr"/>
                      <a:r>
                        <a:rPr lang="es-MX" sz="1000" b="1" i="0" u="none" strike="noStrike">
                          <a:solidFill>
                            <a:srgbClr val="FFFFFF"/>
                          </a:solidFill>
                          <a:effectLst/>
                          <a:latin typeface="Franklin Gothic Book"/>
                        </a:rPr>
                        <a:t>Subsidio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A1D9"/>
                    </a:solidFill>
                  </a:tcPr>
                </a:tc>
                <a:tc>
                  <a:txBody>
                    <a:bodyPr/>
                    <a:lstStyle/>
                    <a:p>
                      <a:pPr algn="ctr" rtl="0" fontAlgn="ctr"/>
                      <a:r>
                        <a:rPr lang="es-MX" sz="1000" b="0" i="0" u="none" strike="noStrike">
                          <a:solidFill>
                            <a:srgbClr val="000000"/>
                          </a:solidFill>
                          <a:effectLst/>
                          <a:latin typeface="Franklin Gothic Book"/>
                        </a:rPr>
                        <a:t>Beneficiario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0F1"/>
                    </a:solidFill>
                  </a:tcPr>
                </a:tc>
                <a:tc>
                  <a:txBody>
                    <a:bodyPr/>
                    <a:lstStyle/>
                    <a:p>
                      <a:pPr algn="ctr" rtl="0" fontAlgn="ctr"/>
                      <a:r>
                        <a:rPr lang="es-MX" sz="1000" b="0" i="0" u="none" strike="noStrike" dirty="0">
                          <a:solidFill>
                            <a:srgbClr val="000000"/>
                          </a:solidFill>
                          <a:effectLst/>
                          <a:latin typeface="Franklin Gothic Book"/>
                        </a:rPr>
                        <a:t>Tipo o Naturaleza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0F1"/>
                    </a:solidFill>
                  </a:tcPr>
                </a:tc>
                <a:tc>
                  <a:txBody>
                    <a:bodyPr/>
                    <a:lstStyle/>
                    <a:p>
                      <a:pPr algn="ctr" rtl="0" fontAlgn="ctr"/>
                      <a:r>
                        <a:rPr lang="es-MX" sz="1000" b="0" i="0" u="none" strike="noStrike">
                          <a:solidFill>
                            <a:srgbClr val="000000"/>
                          </a:solidFill>
                          <a:effectLst/>
                          <a:latin typeface="Franklin Gothic Book"/>
                        </a:rPr>
                        <a:t>Presupuesto Aprobado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0F1"/>
                    </a:solidFill>
                  </a:tcPr>
                </a:tc>
              </a:tr>
              <a:tr h="577503">
                <a:tc rowSpan="7">
                  <a:txBody>
                    <a:bodyPr/>
                    <a:lstStyle/>
                    <a:p>
                      <a:pPr algn="ctr" rtl="0" fontAlgn="ctr"/>
                      <a:r>
                        <a:rPr lang="es-MX" sz="1000" b="1" i="0" u="none" strike="noStrike" dirty="0">
                          <a:solidFill>
                            <a:srgbClr val="FFFFFF"/>
                          </a:solidFill>
                          <a:effectLst/>
                          <a:latin typeface="Franklin Gothic Book"/>
                        </a:rPr>
                        <a:t>43000 a entidades federativas y municipio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A1D9"/>
                    </a:solidFill>
                  </a:tcPr>
                </a:tc>
                <a:tc>
                  <a:txBody>
                    <a:bodyPr/>
                    <a:lstStyle/>
                    <a:p>
                      <a:pPr algn="l" rtl="0" fontAlgn="ctr"/>
                      <a:r>
                        <a:rPr lang="es-MX" sz="1000" b="0" i="0" u="none" strike="noStrike">
                          <a:solidFill>
                            <a:srgbClr val="000000"/>
                          </a:solidFill>
                          <a:effectLst/>
                          <a:latin typeface="Franklin Gothic Book"/>
                        </a:rPr>
                        <a:t>INSTITUTO MUNICIPAL DE COMPETITIVIDAD Y PLANEACIÓN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8"/>
                    </a:solidFill>
                  </a:tcPr>
                </a:tc>
                <a:tc>
                  <a:txBody>
                    <a:bodyPr/>
                    <a:lstStyle/>
                    <a:p>
                      <a:pPr algn="l" rtl="0" fontAlgn="ctr"/>
                      <a:r>
                        <a:rPr lang="es-MX" sz="1000" b="0" i="0" u="none" strike="noStrike">
                          <a:solidFill>
                            <a:srgbClr val="000000"/>
                          </a:solidFill>
                          <a:effectLst/>
                          <a:latin typeface="Franklin Gothic Book"/>
                        </a:rPr>
                        <a:t>Gastos de operación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8"/>
                    </a:solidFill>
                  </a:tcPr>
                </a:tc>
                <a:tc>
                  <a:txBody>
                    <a:bodyPr/>
                    <a:lstStyle/>
                    <a:p>
                      <a:pPr algn="r" rtl="0" fontAlgn="ctr"/>
                      <a:r>
                        <a:rPr lang="es-MX" sz="1000" b="0" i="0" u="none" strike="noStrike">
                          <a:solidFill>
                            <a:srgbClr val="000000"/>
                          </a:solidFill>
                          <a:effectLst/>
                          <a:latin typeface="Franklin Gothic Book"/>
                        </a:rPr>
                        <a:t>13,800,000.00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8"/>
                    </a:solidFill>
                  </a:tcPr>
                </a:tc>
              </a:tr>
              <a:tr h="233222">
                <a:tc vMerge="1">
                  <a:txBody>
                    <a:bodyPr/>
                    <a:lstStyle/>
                    <a:p>
                      <a:endParaRPr lang="es-MX"/>
                    </a:p>
                  </a:txBody>
                  <a:tcPr/>
                </a:tc>
                <a:tc>
                  <a:txBody>
                    <a:bodyPr/>
                    <a:lstStyle/>
                    <a:p>
                      <a:pPr algn="l" rtl="0" fontAlgn="ctr"/>
                      <a:r>
                        <a:rPr lang="es-MX" sz="1000" b="0" i="0" u="none" strike="noStrike">
                          <a:solidFill>
                            <a:srgbClr val="000000"/>
                          </a:solidFill>
                          <a:effectLst/>
                          <a:latin typeface="Franklin Gothic Book"/>
                        </a:rPr>
                        <a:t>D.I.F. TORREÓN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0F1"/>
                    </a:solidFill>
                  </a:tcPr>
                </a:tc>
                <a:tc>
                  <a:txBody>
                    <a:bodyPr/>
                    <a:lstStyle/>
                    <a:p>
                      <a:pPr algn="l" rtl="0" fontAlgn="ctr"/>
                      <a:r>
                        <a:rPr lang="es-MX" sz="1000" b="0" i="0" u="none" strike="noStrike">
                          <a:solidFill>
                            <a:srgbClr val="000000"/>
                          </a:solidFill>
                          <a:effectLst/>
                          <a:latin typeface="Franklin Gothic Book"/>
                        </a:rPr>
                        <a:t>Gastos de operación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0F1"/>
                    </a:solidFill>
                  </a:tcPr>
                </a:tc>
                <a:tc>
                  <a:txBody>
                    <a:bodyPr/>
                    <a:lstStyle/>
                    <a:p>
                      <a:pPr algn="r" rtl="0" fontAlgn="ctr"/>
                      <a:r>
                        <a:rPr lang="es-MX" sz="1000" b="0" i="0" u="none" strike="noStrike">
                          <a:solidFill>
                            <a:srgbClr val="000000"/>
                          </a:solidFill>
                          <a:effectLst/>
                          <a:latin typeface="Franklin Gothic Book"/>
                        </a:rPr>
                        <a:t>85,000,000.00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0F1"/>
                    </a:solidFill>
                  </a:tcPr>
                </a:tc>
              </a:tr>
              <a:tr h="388704">
                <a:tc vMerge="1">
                  <a:txBody>
                    <a:bodyPr/>
                    <a:lstStyle/>
                    <a:p>
                      <a:endParaRPr lang="es-MX"/>
                    </a:p>
                  </a:txBody>
                  <a:tcPr/>
                </a:tc>
                <a:tc>
                  <a:txBody>
                    <a:bodyPr/>
                    <a:lstStyle/>
                    <a:p>
                      <a:pPr algn="l" rtl="0" fontAlgn="ctr"/>
                      <a:r>
                        <a:rPr lang="es-MX" sz="1000" b="0" i="0" u="none" strike="noStrike">
                          <a:solidFill>
                            <a:srgbClr val="000000"/>
                          </a:solidFill>
                          <a:effectLst/>
                          <a:latin typeface="Franklin Gothic Book"/>
                        </a:rPr>
                        <a:t>INSTITUTO MUNICIPAL DE CULTURA Y EDUCACIÓN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8"/>
                    </a:solidFill>
                  </a:tcPr>
                </a:tc>
                <a:tc>
                  <a:txBody>
                    <a:bodyPr/>
                    <a:lstStyle/>
                    <a:p>
                      <a:pPr algn="l" rtl="0" fontAlgn="ctr"/>
                      <a:r>
                        <a:rPr lang="es-MX" sz="1000" b="0" i="0" u="none" strike="noStrike">
                          <a:solidFill>
                            <a:srgbClr val="000000"/>
                          </a:solidFill>
                          <a:effectLst/>
                          <a:latin typeface="Franklin Gothic Book"/>
                        </a:rPr>
                        <a:t>Gastos de operación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8"/>
                    </a:solidFill>
                  </a:tcPr>
                </a:tc>
                <a:tc>
                  <a:txBody>
                    <a:bodyPr/>
                    <a:lstStyle/>
                    <a:p>
                      <a:pPr algn="r" rtl="0" fontAlgn="ctr"/>
                      <a:r>
                        <a:rPr lang="es-MX" sz="1000" b="0" i="0" u="none" strike="noStrike">
                          <a:solidFill>
                            <a:srgbClr val="000000"/>
                          </a:solidFill>
                          <a:effectLst/>
                          <a:latin typeface="Franklin Gothic Book"/>
                        </a:rPr>
                        <a:t>53,000,000.00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8"/>
                    </a:solidFill>
                  </a:tcPr>
                </a:tc>
              </a:tr>
              <a:tr h="388704">
                <a:tc vMerge="1">
                  <a:txBody>
                    <a:bodyPr/>
                    <a:lstStyle/>
                    <a:p>
                      <a:endParaRPr lang="es-MX"/>
                    </a:p>
                  </a:txBody>
                  <a:tcPr/>
                </a:tc>
                <a:tc>
                  <a:txBody>
                    <a:bodyPr/>
                    <a:lstStyle/>
                    <a:p>
                      <a:pPr algn="l" rtl="0" fontAlgn="ctr"/>
                      <a:r>
                        <a:rPr lang="es-MX" sz="1000" b="0" i="0" u="none" strike="noStrike">
                          <a:solidFill>
                            <a:srgbClr val="000000"/>
                          </a:solidFill>
                          <a:effectLst/>
                          <a:latin typeface="Franklin Gothic Book"/>
                        </a:rPr>
                        <a:t>INSTITUTO MUNICIPAL DE LA MUJER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0F1"/>
                    </a:solidFill>
                  </a:tcPr>
                </a:tc>
                <a:tc>
                  <a:txBody>
                    <a:bodyPr/>
                    <a:lstStyle/>
                    <a:p>
                      <a:pPr algn="l" rtl="0" fontAlgn="ctr"/>
                      <a:r>
                        <a:rPr lang="es-MX" sz="1000" b="0" i="0" u="none" strike="noStrike">
                          <a:solidFill>
                            <a:srgbClr val="000000"/>
                          </a:solidFill>
                          <a:effectLst/>
                          <a:latin typeface="Franklin Gothic Book"/>
                        </a:rPr>
                        <a:t>Gastos de operación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0F1"/>
                    </a:solidFill>
                  </a:tcPr>
                </a:tc>
                <a:tc>
                  <a:txBody>
                    <a:bodyPr/>
                    <a:lstStyle/>
                    <a:p>
                      <a:pPr algn="r" rtl="0" fontAlgn="ctr"/>
                      <a:r>
                        <a:rPr lang="es-MX" sz="1000" b="0" i="0" u="none" strike="noStrike">
                          <a:solidFill>
                            <a:srgbClr val="000000"/>
                          </a:solidFill>
                          <a:effectLst/>
                          <a:latin typeface="Franklin Gothic Book"/>
                        </a:rPr>
                        <a:t>9,000,000.00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0F1"/>
                    </a:solidFill>
                  </a:tcPr>
                </a:tc>
              </a:tr>
              <a:tr h="388704">
                <a:tc vMerge="1">
                  <a:txBody>
                    <a:bodyPr/>
                    <a:lstStyle/>
                    <a:p>
                      <a:endParaRPr lang="es-MX"/>
                    </a:p>
                  </a:txBody>
                  <a:tcPr/>
                </a:tc>
                <a:tc>
                  <a:txBody>
                    <a:bodyPr/>
                    <a:lstStyle/>
                    <a:p>
                      <a:pPr algn="l" rtl="0" fontAlgn="ctr"/>
                      <a:r>
                        <a:rPr lang="es-MX" sz="1000" b="0" i="0" u="none" strike="noStrike">
                          <a:solidFill>
                            <a:srgbClr val="000000"/>
                          </a:solidFill>
                          <a:effectLst/>
                          <a:latin typeface="Franklin Gothic Book"/>
                        </a:rPr>
                        <a:t>INSTITUTO MUNICIPAL DEL DEPORTE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8"/>
                    </a:solidFill>
                  </a:tcPr>
                </a:tc>
                <a:tc>
                  <a:txBody>
                    <a:bodyPr/>
                    <a:lstStyle/>
                    <a:p>
                      <a:pPr algn="l" rtl="0" fontAlgn="ctr"/>
                      <a:r>
                        <a:rPr lang="es-MX" sz="1000" b="0" i="0" u="none" strike="noStrike">
                          <a:solidFill>
                            <a:srgbClr val="000000"/>
                          </a:solidFill>
                          <a:effectLst/>
                          <a:latin typeface="Franklin Gothic Book"/>
                        </a:rPr>
                        <a:t>Gastos de operación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8"/>
                    </a:solidFill>
                  </a:tcPr>
                </a:tc>
                <a:tc>
                  <a:txBody>
                    <a:bodyPr/>
                    <a:lstStyle/>
                    <a:p>
                      <a:pPr algn="r" rtl="0" fontAlgn="ctr"/>
                      <a:r>
                        <a:rPr lang="es-MX" sz="1000" b="0" i="0" u="none" strike="noStrike">
                          <a:solidFill>
                            <a:srgbClr val="000000"/>
                          </a:solidFill>
                          <a:effectLst/>
                          <a:latin typeface="Franklin Gothic Book"/>
                        </a:rPr>
                        <a:t>23,000,000.00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8"/>
                    </a:solidFill>
                  </a:tcPr>
                </a:tc>
              </a:tr>
              <a:tr h="388704">
                <a:tc vMerge="1">
                  <a:txBody>
                    <a:bodyPr/>
                    <a:lstStyle/>
                    <a:p>
                      <a:endParaRPr lang="es-MX"/>
                    </a:p>
                  </a:txBody>
                  <a:tcPr/>
                </a:tc>
                <a:tc>
                  <a:txBody>
                    <a:bodyPr/>
                    <a:lstStyle/>
                    <a:p>
                      <a:pPr algn="l" rtl="0" fontAlgn="ctr"/>
                      <a:r>
                        <a:rPr lang="es-MX" sz="1000" b="0" i="0" u="none" strike="noStrike">
                          <a:solidFill>
                            <a:srgbClr val="000000"/>
                          </a:solidFill>
                          <a:effectLst/>
                          <a:latin typeface="Franklin Gothic Book"/>
                        </a:rPr>
                        <a:t>SISTEMA INTEGRAL DE MANTENIMIENTO VIAL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0F1"/>
                    </a:solidFill>
                  </a:tcPr>
                </a:tc>
                <a:tc>
                  <a:txBody>
                    <a:bodyPr/>
                    <a:lstStyle/>
                    <a:p>
                      <a:pPr algn="l" rtl="0" fontAlgn="ctr"/>
                      <a:r>
                        <a:rPr lang="es-MX" sz="1000" b="0" i="0" u="none" strike="noStrike">
                          <a:solidFill>
                            <a:srgbClr val="000000"/>
                          </a:solidFill>
                          <a:effectLst/>
                          <a:latin typeface="Franklin Gothic Book"/>
                        </a:rPr>
                        <a:t>Gastos de operación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0F1"/>
                    </a:solidFill>
                  </a:tcPr>
                </a:tc>
                <a:tc>
                  <a:txBody>
                    <a:bodyPr/>
                    <a:lstStyle/>
                    <a:p>
                      <a:pPr algn="r" rtl="0" fontAlgn="ctr"/>
                      <a:r>
                        <a:rPr lang="es-MX" sz="1000" b="0" i="0" u="none" strike="noStrike">
                          <a:solidFill>
                            <a:srgbClr val="000000"/>
                          </a:solidFill>
                          <a:effectLst/>
                          <a:latin typeface="Franklin Gothic Book"/>
                        </a:rPr>
                        <a:t>44,000,000.00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0F1"/>
                    </a:solidFill>
                  </a:tcPr>
                </a:tc>
              </a:tr>
              <a:tr h="233222">
                <a:tc vMerge="1">
                  <a:txBody>
                    <a:bodyPr/>
                    <a:lstStyle/>
                    <a:p>
                      <a:endParaRPr lang="es-MX"/>
                    </a:p>
                  </a:txBody>
                  <a:tcPr/>
                </a:tc>
                <a:tc>
                  <a:txBody>
                    <a:bodyPr/>
                    <a:lstStyle/>
                    <a:p>
                      <a:pPr algn="l" rtl="0" fontAlgn="ctr"/>
                      <a:r>
                        <a:rPr lang="es-MX" sz="1000" b="0" i="0" u="none" strike="noStrike">
                          <a:solidFill>
                            <a:srgbClr val="000000"/>
                          </a:solidFill>
                          <a:effectLst/>
                          <a:latin typeface="Franklin Gothic Book"/>
                        </a:rPr>
                        <a:t>OTROS SUBSIDIOS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8"/>
                    </a:solidFill>
                  </a:tcPr>
                </a:tc>
                <a:tc>
                  <a:txBody>
                    <a:bodyPr/>
                    <a:lstStyle/>
                    <a:p>
                      <a:pPr algn="l" rtl="0" fontAlgn="ctr"/>
                      <a:r>
                        <a:rPr lang="es-MX" sz="1000" b="0" i="0" u="none" strike="noStrike">
                          <a:solidFill>
                            <a:srgbClr val="000000"/>
                          </a:solidFill>
                          <a:effectLst/>
                          <a:latin typeface="Franklin Gothic Book"/>
                        </a:rPr>
                        <a:t>Gastos de operación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8"/>
                    </a:solidFill>
                  </a:tcPr>
                </a:tc>
                <a:tc>
                  <a:txBody>
                    <a:bodyPr/>
                    <a:lstStyle/>
                    <a:p>
                      <a:pPr algn="r" rtl="0" fontAlgn="ctr"/>
                      <a:r>
                        <a:rPr lang="es-MX" sz="1000" b="0" i="0" u="none" strike="noStrike">
                          <a:solidFill>
                            <a:srgbClr val="000000"/>
                          </a:solidFill>
                          <a:effectLst/>
                          <a:latin typeface="Franklin Gothic Book"/>
                        </a:rPr>
                        <a:t>3,000,000.00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8"/>
                    </a:solidFill>
                  </a:tcPr>
                </a:tc>
              </a:tr>
              <a:tr h="233222">
                <a:tc gridSpan="3">
                  <a:txBody>
                    <a:bodyPr/>
                    <a:lstStyle/>
                    <a:p>
                      <a:pPr algn="ctr" rtl="0" fontAlgn="ctr"/>
                      <a:r>
                        <a:rPr lang="es-MX" sz="1000" b="1" i="0" u="none" strike="noStrike">
                          <a:solidFill>
                            <a:srgbClr val="FFFFFF"/>
                          </a:solidFill>
                          <a:effectLst/>
                          <a:latin typeface="Franklin Gothic Book"/>
                        </a:rPr>
                        <a:t>Total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A1D9"/>
                    </a:solidFill>
                  </a:tcPr>
                </a:tc>
                <a:tc hMerge="1">
                  <a:txBody>
                    <a:bodyPr/>
                    <a:lstStyle/>
                    <a:p>
                      <a:endParaRPr lang="es-MX"/>
                    </a:p>
                  </a:txBody>
                  <a:tcPr/>
                </a:tc>
                <a:tc hMerge="1">
                  <a:txBody>
                    <a:bodyPr/>
                    <a:lstStyle/>
                    <a:p>
                      <a:endParaRPr lang="es-MX"/>
                    </a:p>
                  </a:txBody>
                  <a:tcPr/>
                </a:tc>
                <a:tc>
                  <a:txBody>
                    <a:bodyPr/>
                    <a:lstStyle/>
                    <a:p>
                      <a:pPr algn="r" rtl="0" fontAlgn="ctr"/>
                      <a:r>
                        <a:rPr lang="es-MX" sz="1000" b="0" i="0" u="none" strike="noStrike" dirty="0">
                          <a:solidFill>
                            <a:srgbClr val="000000"/>
                          </a:solidFill>
                          <a:effectLst/>
                          <a:latin typeface="Franklin Gothic Book"/>
                        </a:rPr>
                        <a:t>$230,800,000.00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0F1"/>
                    </a:solidFill>
                  </a:tcPr>
                </a:tc>
              </a:tr>
            </a:tbl>
          </a:graphicData>
        </a:graphic>
      </p:graphicFrame>
    </p:spTree>
    <p:extLst>
      <p:ext uri="{BB962C8B-B14F-4D97-AF65-F5344CB8AC3E}">
        <p14:creationId xmlns:p14="http://schemas.microsoft.com/office/powerpoint/2010/main" val="3551102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PRESUPUESTO Ciudadano 2018</a:t>
            </a:r>
            <a:endParaRPr lang="es-MX" dirty="0"/>
          </a:p>
        </p:txBody>
      </p:sp>
      <p:sp>
        <p:nvSpPr>
          <p:cNvPr id="3" name="2 Marcador de contenido"/>
          <p:cNvSpPr>
            <a:spLocks noGrp="1"/>
          </p:cNvSpPr>
          <p:nvPr>
            <p:ph idx="1"/>
          </p:nvPr>
        </p:nvSpPr>
        <p:spPr>
          <a:xfrm>
            <a:off x="822960" y="1100628"/>
            <a:ext cx="7520940" cy="4992668"/>
          </a:xfrm>
        </p:spPr>
        <p:txBody>
          <a:bodyPr>
            <a:noAutofit/>
          </a:bodyPr>
          <a:lstStyle/>
          <a:p>
            <a:pPr algn="just">
              <a:spcBef>
                <a:spcPts val="0"/>
              </a:spcBef>
            </a:pPr>
            <a:r>
              <a:rPr lang="es-MX" sz="2800" dirty="0" smtClean="0">
                <a:latin typeface="Arial" pitchFamily="34" charset="0"/>
                <a:cs typeface="Arial" pitchFamily="34" charset="0"/>
              </a:rPr>
              <a:t>	</a:t>
            </a:r>
            <a:r>
              <a:rPr lang="es-MX" sz="1400" b="0" dirty="0" smtClean="0">
                <a:latin typeface="Arial" pitchFamily="34" charset="0"/>
                <a:cs typeface="Arial" pitchFamily="34" charset="0"/>
              </a:rPr>
              <a:t>Conforme a </a:t>
            </a:r>
            <a:r>
              <a:rPr lang="es-MX" sz="1400" b="0" dirty="0">
                <a:latin typeface="Arial" pitchFamily="34" charset="0"/>
                <a:cs typeface="Arial" pitchFamily="34" charset="0"/>
              </a:rPr>
              <a:t>lo establecido por la Ley General de Contabilidad Gubernamental </a:t>
            </a:r>
            <a:r>
              <a:rPr lang="es-MX" sz="1400" b="0" dirty="0" smtClean="0">
                <a:latin typeface="Arial" pitchFamily="34" charset="0"/>
                <a:cs typeface="Arial" pitchFamily="34" charset="0"/>
              </a:rPr>
              <a:t>en sus artículos 61 y 62 se presenta </a:t>
            </a:r>
            <a:r>
              <a:rPr lang="es-MX" sz="1400" b="0" dirty="0">
                <a:latin typeface="Arial" pitchFamily="34" charset="0"/>
                <a:cs typeface="Arial" pitchFamily="34" charset="0"/>
              </a:rPr>
              <a:t>presupuesto programático que permite visualizar </a:t>
            </a:r>
            <a:r>
              <a:rPr lang="es-MX" sz="1400" b="0" dirty="0" smtClean="0">
                <a:latin typeface="Arial" pitchFamily="34" charset="0"/>
                <a:cs typeface="Arial" pitchFamily="34" charset="0"/>
              </a:rPr>
              <a:t>la fuente de sus ingresos y el </a:t>
            </a:r>
            <a:r>
              <a:rPr lang="es-MX" sz="1400" b="0" dirty="0">
                <a:latin typeface="Arial" pitchFamily="34" charset="0"/>
                <a:cs typeface="Arial" pitchFamily="34" charset="0"/>
              </a:rPr>
              <a:t>destino de los recursos de forma más </a:t>
            </a:r>
            <a:r>
              <a:rPr lang="es-MX" sz="1400" b="0" dirty="0" smtClean="0">
                <a:latin typeface="Arial" pitchFamily="34" charset="0"/>
                <a:cs typeface="Arial" pitchFamily="34" charset="0"/>
              </a:rPr>
              <a:t>comprensible.</a:t>
            </a:r>
          </a:p>
          <a:p>
            <a:pPr algn="just">
              <a:spcBef>
                <a:spcPts val="0"/>
              </a:spcBef>
            </a:pPr>
            <a:r>
              <a:rPr lang="es-MX" sz="1400" b="0" dirty="0" smtClean="0">
                <a:latin typeface="Arial" pitchFamily="34" charset="0"/>
                <a:cs typeface="Arial" pitchFamily="34" charset="0"/>
              </a:rPr>
              <a:t>	</a:t>
            </a:r>
            <a:endParaRPr lang="es-MX" sz="1400" b="0" dirty="0">
              <a:latin typeface="Arial" pitchFamily="34" charset="0"/>
              <a:cs typeface="Arial" pitchFamily="34" charset="0"/>
            </a:endParaRPr>
          </a:p>
          <a:p>
            <a:pPr algn="just">
              <a:spcBef>
                <a:spcPts val="0"/>
              </a:spcBef>
            </a:pPr>
            <a:r>
              <a:rPr lang="es-MX" sz="1400" b="0" dirty="0" smtClean="0">
                <a:latin typeface="Arial" pitchFamily="34" charset="0"/>
                <a:cs typeface="Arial" pitchFamily="34" charset="0"/>
              </a:rPr>
              <a:t>	Nuestro presupuesto de egresos se encuentra alineado al Plan Estatal de Desarrollo en sus 5 Ejes que son:</a:t>
            </a:r>
          </a:p>
          <a:p>
            <a:pPr algn="just">
              <a:spcBef>
                <a:spcPts val="0"/>
              </a:spcBef>
            </a:pPr>
            <a:endParaRPr lang="es-MX" sz="1400" b="0" dirty="0" smtClean="0">
              <a:latin typeface="Arial" pitchFamily="34" charset="0"/>
              <a:cs typeface="Arial" pitchFamily="34" charset="0"/>
            </a:endParaRPr>
          </a:p>
          <a:p>
            <a:pPr marL="1810512" lvl="7" indent="-571500" algn="just">
              <a:spcBef>
                <a:spcPts val="0"/>
              </a:spcBef>
              <a:buFont typeface="+mj-lt"/>
              <a:buAutoNum type="romanUcPeriod"/>
            </a:pPr>
            <a:r>
              <a:rPr lang="es-MX" dirty="0" smtClean="0">
                <a:latin typeface="Arial" pitchFamily="34" charset="0"/>
                <a:cs typeface="Arial" pitchFamily="34" charset="0"/>
              </a:rPr>
              <a:t>Buen Gobierno</a:t>
            </a:r>
          </a:p>
          <a:p>
            <a:pPr marL="1810512" lvl="7" indent="-571500" algn="just">
              <a:spcBef>
                <a:spcPts val="0"/>
              </a:spcBef>
              <a:buFont typeface="+mj-lt"/>
              <a:buAutoNum type="romanUcPeriod"/>
            </a:pPr>
            <a:r>
              <a:rPr lang="es-MX" b="0" dirty="0" smtClean="0">
                <a:latin typeface="Arial" pitchFamily="34" charset="0"/>
                <a:cs typeface="Arial" pitchFamily="34" charset="0"/>
              </a:rPr>
              <a:t>Desarrollo Sustentables</a:t>
            </a:r>
          </a:p>
          <a:p>
            <a:pPr marL="1810512" lvl="7" indent="-571500">
              <a:spcBef>
                <a:spcPts val="0"/>
              </a:spcBef>
              <a:buFont typeface="+mj-lt"/>
              <a:buAutoNum type="romanUcPeriod"/>
            </a:pPr>
            <a:r>
              <a:rPr lang="es-MX" dirty="0" smtClean="0">
                <a:latin typeface="Arial" pitchFamily="34" charset="0"/>
                <a:cs typeface="Arial" pitchFamily="34" charset="0"/>
              </a:rPr>
              <a:t>Sociedad Segura</a:t>
            </a:r>
          </a:p>
          <a:p>
            <a:pPr marL="1810512" lvl="7" indent="-571500">
              <a:spcBef>
                <a:spcPts val="0"/>
              </a:spcBef>
              <a:buFont typeface="+mj-lt"/>
              <a:buAutoNum type="romanUcPeriod"/>
            </a:pPr>
            <a:r>
              <a:rPr lang="es-MX" b="0" dirty="0" smtClean="0">
                <a:latin typeface="Arial" pitchFamily="34" charset="0"/>
                <a:cs typeface="Arial" pitchFamily="34" charset="0"/>
              </a:rPr>
              <a:t>Desarrollo Económico</a:t>
            </a:r>
          </a:p>
          <a:p>
            <a:pPr marL="1810512" lvl="7" indent="-571500" algn="just">
              <a:spcBef>
                <a:spcPts val="0"/>
              </a:spcBef>
              <a:buFont typeface="+mj-lt"/>
              <a:buAutoNum type="romanUcPeriod"/>
            </a:pPr>
            <a:r>
              <a:rPr lang="es-MX" dirty="0" smtClean="0">
                <a:latin typeface="Arial" pitchFamily="34" charset="0"/>
                <a:cs typeface="Arial" pitchFamily="34" charset="0"/>
              </a:rPr>
              <a:t>Desarrollo Social y Humano.</a:t>
            </a:r>
            <a:endParaRPr lang="es-MX" b="0" dirty="0" smtClean="0">
              <a:latin typeface="Arial" pitchFamily="34" charset="0"/>
              <a:cs typeface="Arial" pitchFamily="34" charset="0"/>
            </a:endParaRPr>
          </a:p>
          <a:p>
            <a:pPr marL="1810512" lvl="7" indent="-571500" algn="just">
              <a:spcBef>
                <a:spcPts val="0"/>
              </a:spcBef>
              <a:buFont typeface="+mj-lt"/>
              <a:buAutoNum type="romanUcPeriod"/>
            </a:pPr>
            <a:endParaRPr lang="es-MX" b="0" dirty="0" smtClean="0">
              <a:latin typeface="Arial" pitchFamily="34" charset="0"/>
              <a:cs typeface="Arial" pitchFamily="34" charset="0"/>
            </a:endParaRPr>
          </a:p>
          <a:p>
            <a:pPr algn="just">
              <a:spcBef>
                <a:spcPts val="0"/>
              </a:spcBef>
            </a:pPr>
            <a:endParaRPr lang="es-MX" sz="1400" b="0" dirty="0">
              <a:latin typeface="Arial" pitchFamily="34" charset="0"/>
              <a:cs typeface="Arial" pitchFamily="34" charset="0"/>
            </a:endParaRPr>
          </a:p>
          <a:p>
            <a:pPr algn="just">
              <a:spcBef>
                <a:spcPts val="0"/>
              </a:spcBef>
            </a:pPr>
            <a:r>
              <a:rPr lang="es-MX" sz="1400" b="0" dirty="0" smtClean="0">
                <a:latin typeface="Arial" pitchFamily="34" charset="0"/>
                <a:cs typeface="Arial" pitchFamily="34" charset="0"/>
              </a:rPr>
              <a:t>	Dado que cada componente y proyecto consta de metas especificas a alcanzar, tanto en el aspecto físico como presupuestal, la utilización de indicadores gráficos hace accesible el poder visualizar el avance en el cumplimiento de las metas esperadas.</a:t>
            </a:r>
          </a:p>
          <a:p>
            <a:pPr algn="just">
              <a:spcBef>
                <a:spcPts val="0"/>
              </a:spcBef>
            </a:pPr>
            <a:endParaRPr lang="es-MX" sz="1400" b="0" dirty="0">
              <a:latin typeface="Arial" pitchFamily="34" charset="0"/>
              <a:cs typeface="Arial" pitchFamily="34" charset="0"/>
            </a:endParaRPr>
          </a:p>
          <a:p>
            <a:pPr algn="just">
              <a:spcBef>
                <a:spcPts val="0"/>
              </a:spcBef>
            </a:pPr>
            <a:r>
              <a:rPr lang="es-MX" sz="1400" b="0" dirty="0" smtClean="0">
                <a:latin typeface="Arial" pitchFamily="34" charset="0"/>
                <a:cs typeface="Arial" pitchFamily="34" charset="0"/>
              </a:rPr>
              <a:t>	Con todo lo anterior la rendición de cuentas y la transparencia adquieren una nueva dimensión, que nos permite afirmar que el presente presupuesto es único en el país, colocando a Torreón a la vanguardia nacional en estos rubros.</a:t>
            </a:r>
          </a:p>
          <a:p>
            <a:pPr algn="just">
              <a:spcBef>
                <a:spcPts val="0"/>
              </a:spcBef>
            </a:pPr>
            <a:endParaRPr lang="es-MX" sz="1200" b="0" dirty="0">
              <a:latin typeface="Arial" pitchFamily="34" charset="0"/>
              <a:cs typeface="Arial" pitchFamily="34" charset="0"/>
            </a:endParaRPr>
          </a:p>
        </p:txBody>
      </p:sp>
    </p:spTree>
    <p:extLst>
      <p:ext uri="{BB962C8B-B14F-4D97-AF65-F5344CB8AC3E}">
        <p14:creationId xmlns:p14="http://schemas.microsoft.com/office/powerpoint/2010/main" val="2319916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PLAZAS DE PERSONAL 2018</a:t>
            </a:r>
            <a:endParaRPr lang="es-MX" dirty="0">
              <a:solidFill>
                <a:srgbClr val="FF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956499151"/>
              </p:ext>
            </p:extLst>
          </p:nvPr>
        </p:nvGraphicFramePr>
        <p:xfrm>
          <a:off x="467543" y="1412776"/>
          <a:ext cx="3816425" cy="4392479"/>
        </p:xfrm>
        <a:graphic>
          <a:graphicData uri="http://schemas.openxmlformats.org/drawingml/2006/table">
            <a:tbl>
              <a:tblPr>
                <a:tableStyleId>{46F890A9-2807-4EBB-B81D-B2AA78EC7F39}</a:tableStyleId>
              </a:tblPr>
              <a:tblGrid>
                <a:gridCol w="185515"/>
                <a:gridCol w="1969981"/>
                <a:gridCol w="450534"/>
                <a:gridCol w="238518"/>
                <a:gridCol w="496912"/>
                <a:gridCol w="474965"/>
              </a:tblGrid>
              <a:tr h="314996">
                <a:tc>
                  <a:txBody>
                    <a:bodyPr/>
                    <a:lstStyle/>
                    <a:p>
                      <a:pPr algn="ctr" fontAlgn="ctr"/>
                      <a:r>
                        <a:rPr lang="es-MX" sz="800" u="none" strike="noStrike" dirty="0">
                          <a:effectLst/>
                        </a:rPr>
                        <a:t>No</a:t>
                      </a:r>
                      <a:endParaRPr lang="es-MX" sz="800" b="1" i="0" u="none" strike="noStrike" dirty="0">
                        <a:solidFill>
                          <a:srgbClr val="000000"/>
                        </a:solidFill>
                        <a:effectLst/>
                        <a:latin typeface="Calibri"/>
                      </a:endParaRPr>
                    </a:p>
                  </a:txBody>
                  <a:tcPr marL="6629" marR="6629" marT="6629" marB="0" anchor="ctr">
                    <a:solidFill>
                      <a:schemeClr val="accent3">
                        <a:lumMod val="75000"/>
                      </a:schemeClr>
                    </a:solidFill>
                  </a:tcPr>
                </a:tc>
                <a:tc>
                  <a:txBody>
                    <a:bodyPr/>
                    <a:lstStyle/>
                    <a:p>
                      <a:pPr algn="ctr" fontAlgn="ctr"/>
                      <a:r>
                        <a:rPr lang="es-MX" sz="800" u="none" strike="noStrike" dirty="0">
                          <a:effectLst/>
                        </a:rPr>
                        <a:t>Departamento</a:t>
                      </a:r>
                      <a:endParaRPr lang="es-MX" sz="800" b="1" i="0" u="none" strike="noStrike" dirty="0">
                        <a:solidFill>
                          <a:srgbClr val="000000"/>
                        </a:solidFill>
                        <a:effectLst/>
                        <a:latin typeface="Calibri"/>
                      </a:endParaRPr>
                    </a:p>
                  </a:txBody>
                  <a:tcPr marL="6629" marR="6629" marT="6629" marB="0" anchor="ctr">
                    <a:solidFill>
                      <a:schemeClr val="accent3">
                        <a:lumMod val="75000"/>
                      </a:schemeClr>
                    </a:solidFill>
                  </a:tcPr>
                </a:tc>
                <a:tc>
                  <a:txBody>
                    <a:bodyPr/>
                    <a:lstStyle/>
                    <a:p>
                      <a:pPr algn="ctr" fontAlgn="ctr"/>
                      <a:r>
                        <a:rPr lang="es-MX" sz="800" u="none" strike="noStrike">
                          <a:effectLst/>
                        </a:rPr>
                        <a:t>Confianza</a:t>
                      </a:r>
                      <a:endParaRPr lang="es-MX" sz="800" b="1" i="0" u="none" strike="noStrike">
                        <a:solidFill>
                          <a:srgbClr val="000000"/>
                        </a:solidFill>
                        <a:effectLst/>
                        <a:latin typeface="Calibri"/>
                      </a:endParaRPr>
                    </a:p>
                  </a:txBody>
                  <a:tcPr marL="6629" marR="6629" marT="6629" marB="0" anchor="ctr">
                    <a:solidFill>
                      <a:schemeClr val="accent3">
                        <a:lumMod val="75000"/>
                      </a:schemeClr>
                    </a:solidFill>
                  </a:tcPr>
                </a:tc>
                <a:tc>
                  <a:txBody>
                    <a:bodyPr/>
                    <a:lstStyle/>
                    <a:p>
                      <a:pPr algn="ctr" fontAlgn="ctr"/>
                      <a:r>
                        <a:rPr lang="es-MX" sz="800" u="none" strike="noStrike">
                          <a:effectLst/>
                        </a:rPr>
                        <a:t>Base</a:t>
                      </a:r>
                      <a:endParaRPr lang="es-MX" sz="800" b="1" i="0" u="none" strike="noStrike">
                        <a:solidFill>
                          <a:srgbClr val="000000"/>
                        </a:solidFill>
                        <a:effectLst/>
                        <a:latin typeface="Calibri"/>
                      </a:endParaRPr>
                    </a:p>
                  </a:txBody>
                  <a:tcPr marL="6629" marR="6629" marT="6629" marB="0" anchor="ctr">
                    <a:solidFill>
                      <a:schemeClr val="accent3">
                        <a:lumMod val="75000"/>
                      </a:schemeClr>
                    </a:solidFill>
                  </a:tcPr>
                </a:tc>
                <a:tc>
                  <a:txBody>
                    <a:bodyPr/>
                    <a:lstStyle/>
                    <a:p>
                      <a:pPr algn="ctr" fontAlgn="ctr"/>
                      <a:r>
                        <a:rPr lang="es-MX" sz="800" u="none" strike="noStrike">
                          <a:effectLst/>
                        </a:rPr>
                        <a:t>Honorarios</a:t>
                      </a:r>
                      <a:endParaRPr lang="es-MX" sz="800" b="1" i="0" u="none" strike="noStrike">
                        <a:solidFill>
                          <a:srgbClr val="000000"/>
                        </a:solidFill>
                        <a:effectLst/>
                        <a:latin typeface="Calibri"/>
                      </a:endParaRPr>
                    </a:p>
                  </a:txBody>
                  <a:tcPr marL="6629" marR="6629" marT="6629" marB="0" anchor="ctr">
                    <a:solidFill>
                      <a:schemeClr val="accent3">
                        <a:lumMod val="75000"/>
                      </a:schemeClr>
                    </a:solidFill>
                  </a:tcPr>
                </a:tc>
                <a:tc>
                  <a:txBody>
                    <a:bodyPr/>
                    <a:lstStyle/>
                    <a:p>
                      <a:pPr algn="ctr" fontAlgn="ctr"/>
                      <a:r>
                        <a:rPr lang="es-MX" sz="800" u="none" strike="noStrike" dirty="0">
                          <a:effectLst/>
                        </a:rPr>
                        <a:t>No De Plazas</a:t>
                      </a:r>
                      <a:endParaRPr lang="es-MX" sz="800" b="1" i="0" u="none" strike="noStrike" dirty="0">
                        <a:solidFill>
                          <a:srgbClr val="000000"/>
                        </a:solidFill>
                        <a:effectLst/>
                        <a:latin typeface="Calibri"/>
                      </a:endParaRPr>
                    </a:p>
                  </a:txBody>
                  <a:tcPr marL="6629" marR="6629" marT="6629" marB="0" anchor="ctr">
                    <a:solidFill>
                      <a:schemeClr val="accent3">
                        <a:lumMod val="75000"/>
                      </a:schemeClr>
                    </a:solidFill>
                  </a:tcPr>
                </a:tc>
              </a:tr>
              <a:tr h="157498">
                <a:tc>
                  <a:txBody>
                    <a:bodyPr/>
                    <a:lstStyle/>
                    <a:p>
                      <a:pPr algn="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PRESIDENCIA MUNICIPAL</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dirty="0">
                          <a:effectLst/>
                        </a:rPr>
                        <a:t>1</a:t>
                      </a:r>
                      <a:endParaRPr lang="es-MX" sz="800" b="0" i="0" u="none" strike="noStrike" dirty="0">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DESPACHO DEL ALCALDE</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13</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14</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3</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SECRETARIA PARTICULAR</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4</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SRIA. TECNICA DEL AYUNTAMIENTO</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12</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13</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5</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DIR. DE RELACIONES PUBLICAS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r>
              <a:tr h="297531">
                <a:tc>
                  <a:txBody>
                    <a:bodyPr/>
                    <a:lstStyle/>
                    <a:p>
                      <a:pPr algn="r" fontAlgn="b"/>
                      <a:r>
                        <a:rPr lang="es-MX" sz="800" u="none" strike="noStrike">
                          <a:effectLst/>
                        </a:rPr>
                        <a:t>6</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FOMENTO ECONOMICO Y MODERNIZACION</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9</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15</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5</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29</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7</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VENTANILLA UNIVERSAL</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16</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18</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8</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BANDA DE MUSICA</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31</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9</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SECRETARIA PRIVADA</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10</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dirty="0">
                          <a:effectLst/>
                        </a:rPr>
                        <a:t>ATENCION CIUDADANA</a:t>
                      </a:r>
                      <a:endParaRPr lang="es-MX" sz="800" b="1" i="0" u="none" strike="noStrike" dirty="0">
                        <a:solidFill>
                          <a:srgbClr val="000000"/>
                        </a:solidFill>
                        <a:effectLst/>
                        <a:latin typeface="Calibri"/>
                      </a:endParaRPr>
                    </a:p>
                  </a:txBody>
                  <a:tcPr marL="6629" marR="6629" marT="6629" marB="0" anchor="b"/>
                </a:tc>
                <a:tc>
                  <a:txBody>
                    <a:bodyPr/>
                    <a:lstStyle/>
                    <a:p>
                      <a:pPr algn="ctr" fontAlgn="b"/>
                      <a:r>
                        <a:rPr lang="es-MX" sz="800" u="none" strike="noStrike">
                          <a:effectLst/>
                        </a:rPr>
                        <a:t>17</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10</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27</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11</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PARTICIPACION CIUDADANA</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44</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16</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62</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12</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SALA DE REGIDORES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dirty="0">
                          <a:effectLst/>
                        </a:rPr>
                        <a:t>21</a:t>
                      </a:r>
                      <a:endParaRPr lang="es-MX" sz="800" b="0" i="0" u="none" strike="noStrike" dirty="0">
                        <a:solidFill>
                          <a:srgbClr val="000000"/>
                        </a:solidFill>
                        <a:effectLst/>
                        <a:latin typeface="Calibri"/>
                      </a:endParaRPr>
                    </a:p>
                  </a:txBody>
                  <a:tcPr marL="6629" marR="6629" marT="6629" marB="0" anchor="b"/>
                </a:tc>
                <a:tc>
                  <a:txBody>
                    <a:bodyPr/>
                    <a:lstStyle/>
                    <a:p>
                      <a:pPr algn="ctr" fontAlgn="b"/>
                      <a:r>
                        <a:rPr lang="es-MX" sz="800" u="none" strike="noStrike">
                          <a:effectLst/>
                        </a:rPr>
                        <a:t>26</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37</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84</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13</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COMUNICACION SOCIAL</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16</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6</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22</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14</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RADIO TORREON</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15</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19</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15</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DIR.GRAL.DESARROLLO INST.</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13</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16</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CONTRALORIA MUNICIPAL</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20</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6</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6</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32</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17</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PROTECCION CIVIL</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13</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18</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TESORERIA MUNICIPAL</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8</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10</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19</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DIRECCION DE INVERSION PUBLICA</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20</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DIR. DE SERVICIOS ADMVOS.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13</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15</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21</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DIR. GRAL. DE SERV. ADMVOS.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5</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5</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22</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SERVICIO PROFESIONAL DE CARRERA</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8</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11</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23</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PERS. DIS. DIRECC. GRAL. ADMVA.</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6</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6</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24</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ADQUISICIONES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10</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14</a:t>
                      </a:r>
                      <a:endParaRPr lang="es-MX" sz="800" b="0" i="0" u="none" strike="noStrike">
                        <a:solidFill>
                          <a:srgbClr val="000000"/>
                        </a:solidFill>
                        <a:effectLst/>
                        <a:latin typeface="Calibri"/>
                      </a:endParaRPr>
                    </a:p>
                  </a:txBody>
                  <a:tcPr marL="6629" marR="6629" marT="6629" marB="0" anchor="b"/>
                </a:tc>
              </a:tr>
              <a:tr h="157498">
                <a:tc>
                  <a:txBody>
                    <a:bodyPr/>
                    <a:lstStyle/>
                    <a:p>
                      <a:pPr algn="r" fontAlgn="b"/>
                      <a:r>
                        <a:rPr lang="es-MX" sz="800" u="none" strike="noStrike">
                          <a:effectLst/>
                        </a:rPr>
                        <a:t>25</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dirty="0">
                          <a:effectLst/>
                        </a:rPr>
                        <a:t>SERVICIOS GENERALES</a:t>
                      </a:r>
                      <a:endParaRPr lang="es-MX" sz="800" b="1" i="0" u="none" strike="noStrike" dirty="0">
                        <a:solidFill>
                          <a:srgbClr val="000000"/>
                        </a:solidFill>
                        <a:effectLst/>
                        <a:latin typeface="Calibri"/>
                      </a:endParaRPr>
                    </a:p>
                  </a:txBody>
                  <a:tcPr marL="6629" marR="6629" marT="6629" marB="0" anchor="b"/>
                </a:tc>
                <a:tc>
                  <a:txBody>
                    <a:bodyPr/>
                    <a:lstStyle/>
                    <a:p>
                      <a:pPr algn="ctr" fontAlgn="b"/>
                      <a:r>
                        <a:rPr lang="es-MX" sz="800" u="none" strike="noStrike">
                          <a:effectLst/>
                        </a:rPr>
                        <a:t>45</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47</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5</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dirty="0">
                          <a:effectLst/>
                        </a:rPr>
                        <a:t>97</a:t>
                      </a:r>
                      <a:endParaRPr lang="es-MX" sz="800" b="0" i="0" u="none" strike="noStrike" dirty="0">
                        <a:solidFill>
                          <a:srgbClr val="000000"/>
                        </a:solidFill>
                        <a:effectLst/>
                        <a:latin typeface="Calibri"/>
                      </a:endParaRPr>
                    </a:p>
                  </a:txBody>
                  <a:tcPr marL="6629" marR="6629" marT="6629"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962511273"/>
              </p:ext>
            </p:extLst>
          </p:nvPr>
        </p:nvGraphicFramePr>
        <p:xfrm>
          <a:off x="5004048" y="1412774"/>
          <a:ext cx="3888432" cy="4536512"/>
        </p:xfrm>
        <a:graphic>
          <a:graphicData uri="http://schemas.openxmlformats.org/drawingml/2006/table">
            <a:tbl>
              <a:tblPr>
                <a:tableStyleId>{5C22544A-7EE6-4342-B048-85BDC9FD1C3A}</a:tableStyleId>
              </a:tblPr>
              <a:tblGrid>
                <a:gridCol w="185514"/>
                <a:gridCol w="1969981"/>
                <a:gridCol w="450534"/>
                <a:gridCol w="238518"/>
                <a:gridCol w="496912"/>
                <a:gridCol w="546973"/>
              </a:tblGrid>
              <a:tr h="336037">
                <a:tc>
                  <a:txBody>
                    <a:bodyPr/>
                    <a:lstStyle/>
                    <a:p>
                      <a:pPr algn="ctr" fontAlgn="ctr"/>
                      <a:r>
                        <a:rPr lang="es-MX" sz="800" u="none" strike="noStrike" dirty="0">
                          <a:effectLst/>
                        </a:rPr>
                        <a:t>No</a:t>
                      </a:r>
                      <a:endParaRPr lang="es-MX" sz="800" b="1" i="0" u="none" strike="noStrike" dirty="0">
                        <a:solidFill>
                          <a:srgbClr val="000000"/>
                        </a:solidFill>
                        <a:effectLst/>
                        <a:latin typeface="Calibri"/>
                      </a:endParaRPr>
                    </a:p>
                  </a:txBody>
                  <a:tcPr marL="6629" marR="6629" marT="6629" marB="0" anchor="ctr">
                    <a:solidFill>
                      <a:schemeClr val="accent3">
                        <a:lumMod val="75000"/>
                      </a:schemeClr>
                    </a:solidFill>
                  </a:tcPr>
                </a:tc>
                <a:tc>
                  <a:txBody>
                    <a:bodyPr/>
                    <a:lstStyle/>
                    <a:p>
                      <a:pPr algn="ctr" fontAlgn="ctr"/>
                      <a:r>
                        <a:rPr lang="es-MX" sz="800" u="none" strike="noStrike" dirty="0">
                          <a:effectLst/>
                        </a:rPr>
                        <a:t>Departamento</a:t>
                      </a:r>
                      <a:endParaRPr lang="es-MX" sz="800" b="1" i="0" u="none" strike="noStrike" dirty="0">
                        <a:solidFill>
                          <a:srgbClr val="000000"/>
                        </a:solidFill>
                        <a:effectLst/>
                        <a:latin typeface="Calibri"/>
                      </a:endParaRPr>
                    </a:p>
                  </a:txBody>
                  <a:tcPr marL="6629" marR="6629" marT="6629" marB="0" anchor="ctr">
                    <a:solidFill>
                      <a:schemeClr val="accent3">
                        <a:lumMod val="75000"/>
                      </a:schemeClr>
                    </a:solidFill>
                  </a:tcPr>
                </a:tc>
                <a:tc>
                  <a:txBody>
                    <a:bodyPr/>
                    <a:lstStyle/>
                    <a:p>
                      <a:pPr algn="ctr" fontAlgn="ctr"/>
                      <a:r>
                        <a:rPr lang="es-MX" sz="800" u="none" strike="noStrike">
                          <a:effectLst/>
                        </a:rPr>
                        <a:t>Confianza</a:t>
                      </a:r>
                      <a:endParaRPr lang="es-MX" sz="800" b="1" i="0" u="none" strike="noStrike">
                        <a:solidFill>
                          <a:srgbClr val="000000"/>
                        </a:solidFill>
                        <a:effectLst/>
                        <a:latin typeface="Calibri"/>
                      </a:endParaRPr>
                    </a:p>
                  </a:txBody>
                  <a:tcPr marL="6629" marR="6629" marT="6629" marB="0" anchor="ctr">
                    <a:solidFill>
                      <a:schemeClr val="accent3">
                        <a:lumMod val="75000"/>
                      </a:schemeClr>
                    </a:solidFill>
                  </a:tcPr>
                </a:tc>
                <a:tc>
                  <a:txBody>
                    <a:bodyPr/>
                    <a:lstStyle/>
                    <a:p>
                      <a:pPr algn="ctr" fontAlgn="ctr"/>
                      <a:r>
                        <a:rPr lang="es-MX" sz="800" u="none" strike="noStrike">
                          <a:effectLst/>
                        </a:rPr>
                        <a:t>Base</a:t>
                      </a:r>
                      <a:endParaRPr lang="es-MX" sz="800" b="1" i="0" u="none" strike="noStrike">
                        <a:solidFill>
                          <a:srgbClr val="000000"/>
                        </a:solidFill>
                        <a:effectLst/>
                        <a:latin typeface="Calibri"/>
                      </a:endParaRPr>
                    </a:p>
                  </a:txBody>
                  <a:tcPr marL="6629" marR="6629" marT="6629" marB="0" anchor="ctr">
                    <a:solidFill>
                      <a:schemeClr val="accent3">
                        <a:lumMod val="75000"/>
                      </a:schemeClr>
                    </a:solidFill>
                  </a:tcPr>
                </a:tc>
                <a:tc>
                  <a:txBody>
                    <a:bodyPr/>
                    <a:lstStyle/>
                    <a:p>
                      <a:pPr algn="ctr" fontAlgn="ctr"/>
                      <a:r>
                        <a:rPr lang="es-MX" sz="800" u="none" strike="noStrike">
                          <a:effectLst/>
                        </a:rPr>
                        <a:t>Honorarios</a:t>
                      </a:r>
                      <a:endParaRPr lang="es-MX" sz="800" b="1" i="0" u="none" strike="noStrike">
                        <a:solidFill>
                          <a:srgbClr val="000000"/>
                        </a:solidFill>
                        <a:effectLst/>
                        <a:latin typeface="Calibri"/>
                      </a:endParaRPr>
                    </a:p>
                  </a:txBody>
                  <a:tcPr marL="6629" marR="6629" marT="6629" marB="0" anchor="ctr">
                    <a:solidFill>
                      <a:schemeClr val="accent3">
                        <a:lumMod val="75000"/>
                      </a:schemeClr>
                    </a:solidFill>
                  </a:tcPr>
                </a:tc>
                <a:tc>
                  <a:txBody>
                    <a:bodyPr/>
                    <a:lstStyle/>
                    <a:p>
                      <a:pPr algn="ctr" fontAlgn="ctr"/>
                      <a:r>
                        <a:rPr lang="es-MX" sz="800" u="none" strike="noStrike" dirty="0">
                          <a:effectLst/>
                        </a:rPr>
                        <a:t>No De Plazas</a:t>
                      </a:r>
                      <a:endParaRPr lang="es-MX" sz="800" b="1" i="0" u="none" strike="noStrike" dirty="0">
                        <a:solidFill>
                          <a:srgbClr val="000000"/>
                        </a:solidFill>
                        <a:effectLst/>
                        <a:latin typeface="Calibri"/>
                      </a:endParaRPr>
                    </a:p>
                  </a:txBody>
                  <a:tcPr marL="6629" marR="6629" marT="6629" marB="0" anchor="ctr">
                    <a:solidFill>
                      <a:schemeClr val="accent3">
                        <a:lumMod val="75000"/>
                      </a:schemeClr>
                    </a:solidFill>
                  </a:tcPr>
                </a:tc>
              </a:tr>
              <a:tr h="168019">
                <a:tc>
                  <a:txBody>
                    <a:bodyPr/>
                    <a:lstStyle/>
                    <a:p>
                      <a:pPr algn="r" fontAlgn="b"/>
                      <a:r>
                        <a:rPr lang="es-MX" sz="800" u="none" strike="noStrike">
                          <a:effectLst/>
                        </a:rPr>
                        <a:t>26</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PROGRAMACION Y PRESUPUESTO</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8</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11</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27</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EGRESOS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7</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11</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28</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CONTABILIDAD</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8</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12</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29</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COORDINACION FINANCIERA</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30</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CAJA GENERAL</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31</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COPLADEM</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32</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INGRESOS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6</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11</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28</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33</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COORDINACION DE CAJAS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23</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58</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34</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IMPUESTO PREDIAL</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35</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dirty="0">
                          <a:effectLst/>
                        </a:rPr>
                        <a:t>CATASTRO</a:t>
                      </a:r>
                      <a:endParaRPr lang="es-MX" sz="800" b="1" i="0" u="none" strike="noStrike" dirty="0">
                        <a:solidFill>
                          <a:srgbClr val="000000"/>
                        </a:solidFill>
                        <a:effectLst/>
                        <a:latin typeface="Calibri"/>
                      </a:endParaRPr>
                    </a:p>
                  </a:txBody>
                  <a:tcPr marL="6629" marR="6629" marT="6629" marB="0" anchor="b"/>
                </a:tc>
                <a:tc>
                  <a:txBody>
                    <a:bodyPr/>
                    <a:lstStyle/>
                    <a:p>
                      <a:pPr algn="ctr" fontAlgn="b"/>
                      <a:r>
                        <a:rPr lang="es-MX" sz="800" u="none" strike="noStrike">
                          <a:effectLst/>
                        </a:rPr>
                        <a:t>8</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39</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49</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36</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IMPUESTO S/ADQ. DE INMUEBLES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37</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PARQUIMETROS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7</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11</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38</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GARANTIAS E INFRACCIONES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8</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32</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39</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MERCADOS Y PLAZAS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29</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33</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40</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SERV. ESPECIALES Y ESPECTACULOS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5</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41</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REZAGOS Y EJECUCION</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17</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18</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42</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REZAGOS PREDIAL</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32</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43</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CONVENIOS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44</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INFORMATICA</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27</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45</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DIR. SEG. PUB. MPAL.</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dirty="0" smtClean="0">
                          <a:effectLst/>
                        </a:rPr>
                        <a:t>617</a:t>
                      </a:r>
                      <a:endParaRPr lang="es-MX" sz="800" b="0" i="0" u="none" strike="noStrike" dirty="0">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dirty="0" smtClean="0">
                          <a:effectLst/>
                        </a:rPr>
                        <a:t>1</a:t>
                      </a:r>
                      <a:r>
                        <a:rPr lang="es-MX" sz="800" u="none" strike="noStrike" dirty="0">
                          <a:effectLst/>
                        </a:rPr>
                        <a:t> </a:t>
                      </a:r>
                      <a:endParaRPr lang="es-MX" sz="800" b="0" i="0" u="none" strike="noStrike" dirty="0">
                        <a:solidFill>
                          <a:srgbClr val="000000"/>
                        </a:solidFill>
                        <a:effectLst/>
                        <a:latin typeface="Calibri"/>
                      </a:endParaRPr>
                    </a:p>
                  </a:txBody>
                  <a:tcPr marL="6629" marR="6629" marT="6629" marB="0" anchor="b"/>
                </a:tc>
                <a:tc>
                  <a:txBody>
                    <a:bodyPr/>
                    <a:lstStyle/>
                    <a:p>
                      <a:pPr algn="ctr" fontAlgn="b"/>
                      <a:r>
                        <a:rPr lang="es-MX" sz="800" u="none" strike="noStrike" dirty="0">
                          <a:effectLst/>
                        </a:rPr>
                        <a:t>6</a:t>
                      </a:r>
                      <a:r>
                        <a:rPr lang="es-MX" sz="800" u="none" strike="noStrike" dirty="0" smtClean="0">
                          <a:effectLst/>
                        </a:rPr>
                        <a:t>18</a:t>
                      </a:r>
                      <a:endParaRPr lang="es-MX" sz="800" b="0" i="0" u="none" strike="noStrike" dirty="0">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46</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DIR. ADMVA. DE SEG. PUB. MPAL.</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b="0" i="0" u="none" strike="noStrike" dirty="0" smtClean="0">
                          <a:solidFill>
                            <a:schemeClr val="dk1"/>
                          </a:solidFill>
                          <a:effectLst/>
                          <a:latin typeface="+mn-lt"/>
                        </a:rPr>
                        <a:t>50</a:t>
                      </a:r>
                      <a:endParaRPr lang="es-MX" sz="800" b="0" i="0" u="none" strike="noStrike" dirty="0">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b="0" i="0" u="none" strike="noStrike" dirty="0" smtClean="0">
                          <a:solidFill>
                            <a:schemeClr val="dk1"/>
                          </a:solidFill>
                          <a:effectLst/>
                          <a:latin typeface="+mn-lt"/>
                        </a:rPr>
                        <a:t>50</a:t>
                      </a:r>
                      <a:endParaRPr lang="es-MX" sz="800" b="0" i="0" u="none" strike="noStrike" dirty="0">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47</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ESPECIALES LEY DE AUSENCIA</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16</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16</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48</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CUERPO DE BOMBEROS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94</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94</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49</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SUB-ESTACION BOMBEROS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15</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15</a:t>
                      </a:r>
                      <a:endParaRPr lang="es-MX" sz="800" b="0" i="0" u="none" strike="noStrike">
                        <a:solidFill>
                          <a:srgbClr val="000000"/>
                        </a:solidFill>
                        <a:effectLst/>
                        <a:latin typeface="Calibri"/>
                      </a:endParaRPr>
                    </a:p>
                  </a:txBody>
                  <a:tcPr marL="6629" marR="6629" marT="6629" marB="0" anchor="b"/>
                </a:tc>
              </a:tr>
              <a:tr h="168019">
                <a:tc>
                  <a:txBody>
                    <a:bodyPr/>
                    <a:lstStyle/>
                    <a:p>
                      <a:pPr algn="r" fontAlgn="b"/>
                      <a:r>
                        <a:rPr lang="es-MX" sz="800" u="none" strike="noStrike">
                          <a:effectLst/>
                        </a:rPr>
                        <a:t>50</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dirty="0">
                          <a:effectLst/>
                        </a:rPr>
                        <a:t>DIR. GRAL. DE DESARROLLO HUMANO</a:t>
                      </a:r>
                      <a:endParaRPr lang="es-MX" sz="800" b="1" i="0" u="none" strike="noStrike" dirty="0">
                        <a:solidFill>
                          <a:srgbClr val="000000"/>
                        </a:solidFill>
                        <a:effectLst/>
                        <a:latin typeface="Calibri"/>
                      </a:endParaRPr>
                    </a:p>
                  </a:txBody>
                  <a:tcPr marL="6629" marR="6629" marT="6629" marB="0" anchor="b"/>
                </a:tc>
                <a:tc>
                  <a:txBody>
                    <a:bodyPr/>
                    <a:lstStyle/>
                    <a:p>
                      <a:pPr algn="ctr" fontAlgn="b"/>
                      <a:r>
                        <a:rPr lang="es-MX" sz="800" u="none" strike="noStrike">
                          <a:effectLst/>
                        </a:rPr>
                        <a:t>10</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16</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20</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dirty="0">
                          <a:effectLst/>
                        </a:rPr>
                        <a:t>46</a:t>
                      </a:r>
                      <a:endParaRPr lang="es-MX" sz="800" b="0" i="0" u="none" strike="noStrike" dirty="0">
                        <a:solidFill>
                          <a:srgbClr val="000000"/>
                        </a:solidFill>
                        <a:effectLst/>
                        <a:latin typeface="Calibri"/>
                      </a:endParaRPr>
                    </a:p>
                  </a:txBody>
                  <a:tcPr marL="6629" marR="6629" marT="6629" marB="0" anchor="b"/>
                </a:tc>
              </a:tr>
            </a:tbl>
          </a:graphicData>
        </a:graphic>
      </p:graphicFrame>
    </p:spTree>
    <p:extLst>
      <p:ext uri="{BB962C8B-B14F-4D97-AF65-F5344CB8AC3E}">
        <p14:creationId xmlns:p14="http://schemas.microsoft.com/office/powerpoint/2010/main" val="23992398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22960" y="365760"/>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MX" dirty="0" smtClean="0"/>
              <a:t>PLAZAS DE PERSONAL 2018</a:t>
            </a:r>
            <a:endParaRPr lang="es-MX" dirty="0">
              <a:solidFill>
                <a:srgbClr val="FF0000"/>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321520302"/>
              </p:ext>
            </p:extLst>
          </p:nvPr>
        </p:nvGraphicFramePr>
        <p:xfrm>
          <a:off x="467544" y="1340768"/>
          <a:ext cx="3871499" cy="4824528"/>
        </p:xfrm>
        <a:graphic>
          <a:graphicData uri="http://schemas.openxmlformats.org/drawingml/2006/table">
            <a:tbl>
              <a:tblPr>
                <a:tableStyleId>{5C22544A-7EE6-4342-B048-85BDC9FD1C3A}</a:tableStyleId>
              </a:tblPr>
              <a:tblGrid>
                <a:gridCol w="185514"/>
                <a:gridCol w="1969981"/>
                <a:gridCol w="450534"/>
                <a:gridCol w="238518"/>
                <a:gridCol w="496912"/>
                <a:gridCol w="530040"/>
              </a:tblGrid>
              <a:tr h="298412">
                <a:tc>
                  <a:txBody>
                    <a:bodyPr/>
                    <a:lstStyle/>
                    <a:p>
                      <a:pPr algn="ctr" fontAlgn="ctr"/>
                      <a:r>
                        <a:rPr lang="es-MX" sz="800" u="none" strike="noStrike" dirty="0">
                          <a:effectLst/>
                        </a:rPr>
                        <a:t>No</a:t>
                      </a:r>
                      <a:endParaRPr lang="es-MX" sz="800" b="1" i="0" u="none" strike="noStrike" dirty="0">
                        <a:solidFill>
                          <a:srgbClr val="000000"/>
                        </a:solidFill>
                        <a:effectLst/>
                        <a:latin typeface="Calibri"/>
                      </a:endParaRPr>
                    </a:p>
                  </a:txBody>
                  <a:tcPr marL="6629" marR="6629" marT="6629" marB="0" anchor="ctr">
                    <a:solidFill>
                      <a:schemeClr val="accent3">
                        <a:lumMod val="75000"/>
                      </a:schemeClr>
                    </a:solidFill>
                  </a:tcPr>
                </a:tc>
                <a:tc>
                  <a:txBody>
                    <a:bodyPr/>
                    <a:lstStyle/>
                    <a:p>
                      <a:pPr algn="ctr" fontAlgn="ctr"/>
                      <a:r>
                        <a:rPr lang="es-MX" sz="800" u="none" strike="noStrike" dirty="0">
                          <a:effectLst/>
                        </a:rPr>
                        <a:t>Departamento</a:t>
                      </a:r>
                      <a:endParaRPr lang="es-MX" sz="800" b="1" i="0" u="none" strike="noStrike" dirty="0">
                        <a:solidFill>
                          <a:srgbClr val="000000"/>
                        </a:solidFill>
                        <a:effectLst/>
                        <a:latin typeface="Calibri"/>
                      </a:endParaRPr>
                    </a:p>
                  </a:txBody>
                  <a:tcPr marL="6629" marR="6629" marT="6629" marB="0" anchor="ctr">
                    <a:solidFill>
                      <a:schemeClr val="accent3">
                        <a:lumMod val="75000"/>
                      </a:schemeClr>
                    </a:solidFill>
                  </a:tcPr>
                </a:tc>
                <a:tc>
                  <a:txBody>
                    <a:bodyPr/>
                    <a:lstStyle/>
                    <a:p>
                      <a:pPr algn="ctr" fontAlgn="ctr"/>
                      <a:r>
                        <a:rPr lang="es-MX" sz="800" u="none" strike="noStrike">
                          <a:effectLst/>
                        </a:rPr>
                        <a:t>Confianza</a:t>
                      </a:r>
                      <a:endParaRPr lang="es-MX" sz="800" b="1" i="0" u="none" strike="noStrike">
                        <a:solidFill>
                          <a:srgbClr val="000000"/>
                        </a:solidFill>
                        <a:effectLst/>
                        <a:latin typeface="Calibri"/>
                      </a:endParaRPr>
                    </a:p>
                  </a:txBody>
                  <a:tcPr marL="6629" marR="6629" marT="6629" marB="0" anchor="ctr">
                    <a:solidFill>
                      <a:schemeClr val="accent3">
                        <a:lumMod val="75000"/>
                      </a:schemeClr>
                    </a:solidFill>
                  </a:tcPr>
                </a:tc>
                <a:tc>
                  <a:txBody>
                    <a:bodyPr/>
                    <a:lstStyle/>
                    <a:p>
                      <a:pPr algn="ctr" fontAlgn="ctr"/>
                      <a:r>
                        <a:rPr lang="es-MX" sz="800" u="none" strike="noStrike">
                          <a:effectLst/>
                        </a:rPr>
                        <a:t>Base</a:t>
                      </a:r>
                      <a:endParaRPr lang="es-MX" sz="800" b="1" i="0" u="none" strike="noStrike">
                        <a:solidFill>
                          <a:srgbClr val="000000"/>
                        </a:solidFill>
                        <a:effectLst/>
                        <a:latin typeface="Calibri"/>
                      </a:endParaRPr>
                    </a:p>
                  </a:txBody>
                  <a:tcPr marL="6629" marR="6629" marT="6629" marB="0" anchor="ctr">
                    <a:solidFill>
                      <a:schemeClr val="accent3">
                        <a:lumMod val="75000"/>
                      </a:schemeClr>
                    </a:solidFill>
                  </a:tcPr>
                </a:tc>
                <a:tc>
                  <a:txBody>
                    <a:bodyPr/>
                    <a:lstStyle/>
                    <a:p>
                      <a:pPr algn="ctr" fontAlgn="ctr"/>
                      <a:r>
                        <a:rPr lang="es-MX" sz="800" u="none" strike="noStrike">
                          <a:effectLst/>
                        </a:rPr>
                        <a:t>Honorarios</a:t>
                      </a:r>
                      <a:endParaRPr lang="es-MX" sz="800" b="1" i="0" u="none" strike="noStrike">
                        <a:solidFill>
                          <a:srgbClr val="000000"/>
                        </a:solidFill>
                        <a:effectLst/>
                        <a:latin typeface="Calibri"/>
                      </a:endParaRPr>
                    </a:p>
                  </a:txBody>
                  <a:tcPr marL="6629" marR="6629" marT="6629" marB="0" anchor="ctr">
                    <a:solidFill>
                      <a:schemeClr val="accent3">
                        <a:lumMod val="75000"/>
                      </a:schemeClr>
                    </a:solidFill>
                  </a:tcPr>
                </a:tc>
                <a:tc>
                  <a:txBody>
                    <a:bodyPr/>
                    <a:lstStyle/>
                    <a:p>
                      <a:pPr algn="ctr" fontAlgn="ctr"/>
                      <a:r>
                        <a:rPr lang="es-MX" sz="800" u="none" strike="noStrike" dirty="0">
                          <a:effectLst/>
                        </a:rPr>
                        <a:t>No De Plazas</a:t>
                      </a:r>
                      <a:endParaRPr lang="es-MX" sz="800" b="1" i="0" u="none" strike="noStrike" dirty="0">
                        <a:solidFill>
                          <a:srgbClr val="000000"/>
                        </a:solidFill>
                        <a:effectLst/>
                        <a:latin typeface="Calibri"/>
                      </a:endParaRPr>
                    </a:p>
                  </a:txBody>
                  <a:tcPr marL="6629" marR="6629" marT="6629" marB="0" anchor="ctr">
                    <a:solidFill>
                      <a:schemeClr val="accent3">
                        <a:lumMod val="75000"/>
                      </a:schemeClr>
                    </a:solidFill>
                  </a:tcPr>
                </a:tc>
              </a:tr>
              <a:tr h="149206">
                <a:tc>
                  <a:txBody>
                    <a:bodyPr/>
                    <a:lstStyle/>
                    <a:p>
                      <a:pPr algn="r" fontAlgn="b"/>
                      <a:r>
                        <a:rPr lang="es-MX" sz="800" u="none" strike="noStrike">
                          <a:effectLst/>
                        </a:rPr>
                        <a:t>51</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DIR. ADMVA. DE DES. HUMANO</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5</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8</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dirty="0">
                          <a:effectLst/>
                        </a:rPr>
                        <a:t>13</a:t>
                      </a:r>
                      <a:endParaRPr lang="es-MX" sz="800" b="0" i="0" u="none" strike="noStrike" dirty="0">
                        <a:solidFill>
                          <a:srgbClr val="000000"/>
                        </a:solidFill>
                        <a:effectLst/>
                        <a:latin typeface="Calibri"/>
                      </a:endParaRPr>
                    </a:p>
                  </a:txBody>
                  <a:tcPr marL="6629" marR="6629" marT="6629" marB="0" anchor="b"/>
                </a:tc>
              </a:tr>
              <a:tr h="281867">
                <a:tc>
                  <a:txBody>
                    <a:bodyPr/>
                    <a:lstStyle/>
                    <a:p>
                      <a:pPr algn="r" fontAlgn="b"/>
                      <a:r>
                        <a:rPr lang="es-MX" sz="800" u="none" strike="noStrike">
                          <a:effectLst/>
                        </a:rPr>
                        <a:t>52</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dirty="0">
                          <a:effectLst/>
                        </a:rPr>
                        <a:t>DIR. DE GESTION Y CERT PATRIMONIAL</a:t>
                      </a:r>
                      <a:endParaRPr lang="es-MX" sz="800" b="1" i="0" u="none" strike="noStrike" dirty="0">
                        <a:solidFill>
                          <a:srgbClr val="000000"/>
                        </a:solidFill>
                        <a:effectLst/>
                        <a:latin typeface="Calibri"/>
                      </a:endParaRPr>
                    </a:p>
                  </a:txBody>
                  <a:tcPr marL="6629" marR="6629" marT="6629"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19</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22</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53</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ATENCION A LA JUVENTUD</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9</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12</a:t>
                      </a:r>
                      <a:endParaRPr lang="es-MX" sz="800" b="0" i="0" u="none" strike="noStrike">
                        <a:solidFill>
                          <a:srgbClr val="000000"/>
                        </a:solidFill>
                        <a:effectLst/>
                        <a:latin typeface="Calibri"/>
                      </a:endParaRPr>
                    </a:p>
                  </a:txBody>
                  <a:tcPr marL="6629" marR="6629" marT="6629" marB="0" anchor="b"/>
                </a:tc>
              </a:tr>
              <a:tr h="281867">
                <a:tc>
                  <a:txBody>
                    <a:bodyPr/>
                    <a:lstStyle/>
                    <a:p>
                      <a:pPr algn="r" fontAlgn="b"/>
                      <a:r>
                        <a:rPr lang="es-MX" sz="800" u="none" strike="noStrike">
                          <a:effectLst/>
                        </a:rPr>
                        <a:t>54</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PROGRAMAS DE DESARROLLO SOCIAL</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7</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9</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16</a:t>
                      </a:r>
                      <a:endParaRPr lang="es-MX" sz="800" b="0" i="0" u="none" strike="noStrike">
                        <a:solidFill>
                          <a:srgbClr val="000000"/>
                        </a:solidFill>
                        <a:effectLst/>
                        <a:latin typeface="Calibri"/>
                      </a:endParaRPr>
                    </a:p>
                  </a:txBody>
                  <a:tcPr marL="6629" marR="6629" marT="6629" marB="0" anchor="b"/>
                </a:tc>
              </a:tr>
              <a:tr h="281867">
                <a:tc>
                  <a:txBody>
                    <a:bodyPr/>
                    <a:lstStyle/>
                    <a:p>
                      <a:pPr algn="r" fontAlgn="b"/>
                      <a:r>
                        <a:rPr lang="es-MX" sz="800" u="none" strike="noStrike">
                          <a:effectLst/>
                        </a:rPr>
                        <a:t>55</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dirty="0">
                          <a:effectLst/>
                        </a:rPr>
                        <a:t>DIR. DE GESTION Y ENLACE CIUDADANO</a:t>
                      </a:r>
                      <a:endParaRPr lang="es-MX" sz="800" b="1" i="0" u="none" strike="noStrike" dirty="0">
                        <a:solidFill>
                          <a:srgbClr val="000000"/>
                        </a:solidFill>
                        <a:effectLst/>
                        <a:latin typeface="Calibri"/>
                      </a:endParaRPr>
                    </a:p>
                  </a:txBody>
                  <a:tcPr marL="6629" marR="6629" marT="6629"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56</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DIR. DE SALUD Y ASIST. SOCIAL MPAL</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28</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60</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88</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57</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DIRECC DE SALUD Y ASISTENCIA 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42</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42</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58</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DESARROLLO SOCIAL</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59</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INST. MUNICIPAL DE CULTURA Y EDU.</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34</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8</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42</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60</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DIR. MPAL. DE ARTE Y CULTURA</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35</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35</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61</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C.C. JOSE R. MIJARES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6</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62</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C.C. PABLO C. MORENO</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6</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7</a:t>
                      </a:r>
                      <a:endParaRPr lang="es-MX" sz="800" b="0" i="0" u="none" strike="noStrike">
                        <a:solidFill>
                          <a:srgbClr val="000000"/>
                        </a:solidFill>
                        <a:effectLst/>
                        <a:latin typeface="Calibri"/>
                      </a:endParaRPr>
                    </a:p>
                  </a:txBody>
                  <a:tcPr marL="6629" marR="6629" marT="6629" marB="0" anchor="b"/>
                </a:tc>
              </a:tr>
              <a:tr h="281867">
                <a:tc>
                  <a:txBody>
                    <a:bodyPr/>
                    <a:lstStyle/>
                    <a:p>
                      <a:pPr algn="r" fontAlgn="b"/>
                      <a:r>
                        <a:rPr lang="es-MX" sz="800" u="none" strike="noStrike">
                          <a:effectLst/>
                        </a:rPr>
                        <a:t>63</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MUSEO HIS DE LA CIUDAD CASA DEL CERRO</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5</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7</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64</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MUSEO DE LA MONEDA</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65</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MUSEO DEL FERROCARRIL</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6</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9</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66</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MUSEO DEL ALGODON</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6</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9</a:t>
                      </a:r>
                      <a:endParaRPr lang="es-MX" sz="800" b="0" i="0" u="none" strike="noStrike">
                        <a:solidFill>
                          <a:srgbClr val="000000"/>
                        </a:solidFill>
                        <a:effectLst/>
                        <a:latin typeface="Calibri"/>
                      </a:endParaRPr>
                    </a:p>
                  </a:txBody>
                  <a:tcPr marL="6629" marR="6629" marT="6629" marB="0" anchor="b"/>
                </a:tc>
              </a:tr>
              <a:tr h="281867">
                <a:tc>
                  <a:txBody>
                    <a:bodyPr/>
                    <a:lstStyle/>
                    <a:p>
                      <a:pPr algn="r" fontAlgn="b"/>
                      <a:r>
                        <a:rPr lang="es-MX" sz="800" u="none" strike="noStrike">
                          <a:effectLst/>
                        </a:rPr>
                        <a:t>67</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PERS. ADSC. DIR. MPAL. DE BIBLIOTECAS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68</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BIBLIOTECA EFRAIN GONZALEZ LUNA</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69</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BIBLIOTECA PABLO C. MORENO</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5</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5</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70</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BIBLIOTECA JOSE R. MIJARES</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6</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6</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71</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BIBLIOTECA MUNICIPAL</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14</a:t>
                      </a:r>
                      <a:endParaRPr lang="es-MX" sz="800" b="0" i="0" u="none" strike="noStrike">
                        <a:solidFill>
                          <a:srgbClr val="000000"/>
                        </a:solidFill>
                        <a:effectLst/>
                        <a:latin typeface="Calibri"/>
                      </a:endParaRPr>
                    </a:p>
                  </a:txBody>
                  <a:tcPr marL="6629" marR="6629" marT="6629" marB="0" anchor="b"/>
                </a:tc>
              </a:tr>
              <a:tr h="281867">
                <a:tc>
                  <a:txBody>
                    <a:bodyPr/>
                    <a:lstStyle/>
                    <a:p>
                      <a:pPr algn="r" fontAlgn="b"/>
                      <a:r>
                        <a:rPr lang="es-MX" sz="800" u="none" strike="noStrike">
                          <a:effectLst/>
                        </a:rPr>
                        <a:t>72</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BIBLIOTECA LIC. BENITO JUAREZ GARCIA</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5</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5</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73</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BIBLIOTECA MANUEL ACUÑA NARRO</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74</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BIBLIOTECA ENRIQUETA OCHOA</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4</a:t>
                      </a:r>
                      <a:endParaRPr lang="es-MX" sz="800" b="0" i="0" u="none" strike="noStrike">
                        <a:solidFill>
                          <a:srgbClr val="000000"/>
                        </a:solidFill>
                        <a:effectLst/>
                        <a:latin typeface="Calibri"/>
                      </a:endParaRPr>
                    </a:p>
                  </a:txBody>
                  <a:tcPr marL="6629" marR="6629" marT="6629" marB="0" anchor="b"/>
                </a:tc>
              </a:tr>
              <a:tr h="149206">
                <a:tc>
                  <a:txBody>
                    <a:bodyPr/>
                    <a:lstStyle/>
                    <a:p>
                      <a:pPr algn="r" fontAlgn="b"/>
                      <a:r>
                        <a:rPr lang="es-MX" sz="800" u="none" strike="noStrike">
                          <a:effectLst/>
                        </a:rPr>
                        <a:t>75</a:t>
                      </a:r>
                      <a:endParaRPr lang="es-MX" sz="800" b="0" i="0" u="none" strike="noStrike">
                        <a:solidFill>
                          <a:srgbClr val="000000"/>
                        </a:solidFill>
                        <a:effectLst/>
                        <a:latin typeface="Calibri"/>
                      </a:endParaRPr>
                    </a:p>
                  </a:txBody>
                  <a:tcPr marL="6629" marR="6629" marT="6629" marB="0" anchor="b"/>
                </a:tc>
                <a:tc>
                  <a:txBody>
                    <a:bodyPr/>
                    <a:lstStyle/>
                    <a:p>
                      <a:pPr algn="l" fontAlgn="b"/>
                      <a:r>
                        <a:rPr lang="es-MX" sz="800" u="none" strike="noStrike">
                          <a:effectLst/>
                        </a:rPr>
                        <a:t>FOMENTO AGROPECUARIO</a:t>
                      </a:r>
                      <a:endParaRPr lang="es-MX" sz="800" b="1"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629" marR="6629" marT="6629" marB="0" anchor="b"/>
                </a:tc>
                <a:tc>
                  <a:txBody>
                    <a:bodyPr/>
                    <a:lstStyle/>
                    <a:p>
                      <a:pPr algn="ctr" fontAlgn="b"/>
                      <a:r>
                        <a:rPr lang="es-MX" sz="800" u="none" strike="noStrike" dirty="0">
                          <a:effectLst/>
                        </a:rPr>
                        <a:t>5</a:t>
                      </a:r>
                      <a:endParaRPr lang="es-MX" sz="800" b="0" i="0" u="none" strike="noStrike" dirty="0">
                        <a:solidFill>
                          <a:srgbClr val="000000"/>
                        </a:solidFill>
                        <a:effectLst/>
                        <a:latin typeface="Calibri"/>
                      </a:endParaRPr>
                    </a:p>
                  </a:txBody>
                  <a:tcPr marL="6629" marR="6629" marT="6629" marB="0" anchor="b"/>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36870016"/>
              </p:ext>
            </p:extLst>
          </p:nvPr>
        </p:nvGraphicFramePr>
        <p:xfrm>
          <a:off x="4860032" y="1268750"/>
          <a:ext cx="3758738" cy="5131730"/>
        </p:xfrm>
        <a:graphic>
          <a:graphicData uri="http://schemas.openxmlformats.org/drawingml/2006/table">
            <a:tbl>
              <a:tblPr>
                <a:tableStyleId>{5C22544A-7EE6-4342-B048-85BDC9FD1C3A}</a:tableStyleId>
              </a:tblPr>
              <a:tblGrid>
                <a:gridCol w="180111"/>
                <a:gridCol w="1980129"/>
                <a:gridCol w="369886"/>
                <a:gridCol w="231571"/>
                <a:gridCol w="482439"/>
                <a:gridCol w="514602"/>
              </a:tblGrid>
              <a:tr h="346964">
                <a:tc>
                  <a:txBody>
                    <a:bodyPr/>
                    <a:lstStyle/>
                    <a:p>
                      <a:pPr algn="ctr" fontAlgn="ctr"/>
                      <a:r>
                        <a:rPr lang="es-MX" sz="800" u="none" strike="noStrike" dirty="0">
                          <a:effectLst/>
                        </a:rPr>
                        <a:t>No</a:t>
                      </a:r>
                      <a:endParaRPr lang="es-MX" sz="800" b="1" i="0" u="none" strike="noStrike" dirty="0">
                        <a:solidFill>
                          <a:srgbClr val="000000"/>
                        </a:solidFill>
                        <a:effectLst/>
                        <a:latin typeface="Calibri"/>
                      </a:endParaRPr>
                    </a:p>
                  </a:txBody>
                  <a:tcPr marL="6436" marR="6436" marT="6436" marB="0" anchor="ctr">
                    <a:solidFill>
                      <a:schemeClr val="accent3">
                        <a:lumMod val="75000"/>
                      </a:schemeClr>
                    </a:solidFill>
                  </a:tcPr>
                </a:tc>
                <a:tc>
                  <a:txBody>
                    <a:bodyPr/>
                    <a:lstStyle/>
                    <a:p>
                      <a:pPr algn="ctr" fontAlgn="ctr"/>
                      <a:r>
                        <a:rPr lang="es-MX" sz="800" u="none" strike="noStrike" dirty="0">
                          <a:effectLst/>
                        </a:rPr>
                        <a:t>Departamento</a:t>
                      </a:r>
                      <a:endParaRPr lang="es-MX" sz="800" b="1" i="0" u="none" strike="noStrike" dirty="0">
                        <a:solidFill>
                          <a:srgbClr val="000000"/>
                        </a:solidFill>
                        <a:effectLst/>
                        <a:latin typeface="Calibri"/>
                      </a:endParaRPr>
                    </a:p>
                  </a:txBody>
                  <a:tcPr marL="6436" marR="6436" marT="6436" marB="0" anchor="ctr">
                    <a:solidFill>
                      <a:schemeClr val="accent3">
                        <a:lumMod val="75000"/>
                      </a:schemeClr>
                    </a:solidFill>
                  </a:tcPr>
                </a:tc>
                <a:tc>
                  <a:txBody>
                    <a:bodyPr/>
                    <a:lstStyle/>
                    <a:p>
                      <a:pPr algn="ctr" fontAlgn="ctr"/>
                      <a:r>
                        <a:rPr lang="es-MX" sz="800" u="none" strike="noStrike">
                          <a:effectLst/>
                        </a:rPr>
                        <a:t>Confianza</a:t>
                      </a:r>
                      <a:endParaRPr lang="es-MX" sz="800" b="1" i="0" u="none" strike="noStrike">
                        <a:solidFill>
                          <a:srgbClr val="000000"/>
                        </a:solidFill>
                        <a:effectLst/>
                        <a:latin typeface="Calibri"/>
                      </a:endParaRPr>
                    </a:p>
                  </a:txBody>
                  <a:tcPr marL="6436" marR="6436" marT="6436" marB="0" anchor="ctr">
                    <a:solidFill>
                      <a:schemeClr val="accent3">
                        <a:lumMod val="75000"/>
                      </a:schemeClr>
                    </a:solidFill>
                  </a:tcPr>
                </a:tc>
                <a:tc>
                  <a:txBody>
                    <a:bodyPr/>
                    <a:lstStyle/>
                    <a:p>
                      <a:pPr algn="ctr" fontAlgn="ctr"/>
                      <a:r>
                        <a:rPr lang="es-MX" sz="800" u="none" strike="noStrike">
                          <a:effectLst/>
                        </a:rPr>
                        <a:t>Base</a:t>
                      </a:r>
                      <a:endParaRPr lang="es-MX" sz="800" b="1" i="0" u="none" strike="noStrike">
                        <a:solidFill>
                          <a:srgbClr val="000000"/>
                        </a:solidFill>
                        <a:effectLst/>
                        <a:latin typeface="Calibri"/>
                      </a:endParaRPr>
                    </a:p>
                  </a:txBody>
                  <a:tcPr marL="6436" marR="6436" marT="6436" marB="0" anchor="ctr">
                    <a:solidFill>
                      <a:schemeClr val="accent3">
                        <a:lumMod val="75000"/>
                      </a:schemeClr>
                    </a:solidFill>
                  </a:tcPr>
                </a:tc>
                <a:tc>
                  <a:txBody>
                    <a:bodyPr/>
                    <a:lstStyle/>
                    <a:p>
                      <a:pPr algn="ctr" fontAlgn="ctr"/>
                      <a:r>
                        <a:rPr lang="es-MX" sz="800" u="none" strike="noStrike">
                          <a:effectLst/>
                        </a:rPr>
                        <a:t>Honorarios</a:t>
                      </a:r>
                      <a:endParaRPr lang="es-MX" sz="800" b="1" i="0" u="none" strike="noStrike">
                        <a:solidFill>
                          <a:srgbClr val="000000"/>
                        </a:solidFill>
                        <a:effectLst/>
                        <a:latin typeface="Calibri"/>
                      </a:endParaRPr>
                    </a:p>
                  </a:txBody>
                  <a:tcPr marL="6436" marR="6436" marT="6436" marB="0" anchor="ctr">
                    <a:solidFill>
                      <a:schemeClr val="accent3">
                        <a:lumMod val="75000"/>
                      </a:schemeClr>
                    </a:solidFill>
                  </a:tcPr>
                </a:tc>
                <a:tc>
                  <a:txBody>
                    <a:bodyPr/>
                    <a:lstStyle/>
                    <a:p>
                      <a:pPr algn="ctr" fontAlgn="ctr"/>
                      <a:r>
                        <a:rPr lang="es-MX" sz="800" u="none" strike="noStrike" dirty="0">
                          <a:effectLst/>
                        </a:rPr>
                        <a:t>No De Plazas</a:t>
                      </a:r>
                      <a:endParaRPr lang="es-MX" sz="800" b="1" i="0" u="none" strike="noStrike" dirty="0">
                        <a:solidFill>
                          <a:srgbClr val="000000"/>
                        </a:solidFill>
                        <a:effectLst/>
                        <a:latin typeface="Calibri"/>
                      </a:endParaRPr>
                    </a:p>
                  </a:txBody>
                  <a:tcPr marL="6436" marR="6436" marT="6436" marB="0" anchor="ctr">
                    <a:solidFill>
                      <a:schemeClr val="accent3">
                        <a:lumMod val="75000"/>
                      </a:schemeClr>
                    </a:solidFill>
                  </a:tcPr>
                </a:tc>
              </a:tr>
              <a:tr h="314002">
                <a:tc>
                  <a:txBody>
                    <a:bodyPr/>
                    <a:lstStyle/>
                    <a:p>
                      <a:pPr algn="r" fontAlgn="b"/>
                      <a:r>
                        <a:rPr lang="es-MX" sz="800" u="none" strike="noStrike">
                          <a:effectLst/>
                        </a:rPr>
                        <a:t>76</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BIBLIOTECA BEATRIZ GONZALEZ DE MONTEMAYR</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dirty="0">
                          <a:effectLst/>
                        </a:rPr>
                        <a:t> </a:t>
                      </a:r>
                      <a:endParaRPr lang="es-MX" sz="800" b="0" i="0" u="none" strike="noStrike" dirty="0">
                        <a:solidFill>
                          <a:srgbClr val="000000"/>
                        </a:solidFill>
                        <a:effectLst/>
                        <a:latin typeface="Calibri"/>
                      </a:endParaRPr>
                    </a:p>
                  </a:txBody>
                  <a:tcPr marL="6436" marR="6436" marT="6436"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77</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BIBLIOTECA SALVADOR NOVO</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78</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BIBLIOTECA JESUS FLORES MARTINEZ</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79</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BIBLIOTECA CENTENARIO</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4</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4</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80</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BIBLIOTECA MANUEL JOSE OTHON</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81</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dirty="0">
                          <a:effectLst/>
                        </a:rPr>
                        <a:t>BIBLIOTECA SOLIDARIDAD</a:t>
                      </a:r>
                      <a:endParaRPr lang="es-MX" sz="800" b="1" i="0" u="none" strike="noStrike" dirty="0">
                        <a:solidFill>
                          <a:srgbClr val="000000"/>
                        </a:solidFill>
                        <a:effectLst/>
                        <a:latin typeface="Calibri"/>
                      </a:endParaRPr>
                    </a:p>
                  </a:txBody>
                  <a:tcPr marL="6436" marR="6436" marT="6436"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4</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82</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BIBLIOTECA SOR JUANA INES DE LA CRUZ</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5</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5</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83</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BIBLIOTECA FERNANDO H. MIRELES</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84</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BIBLIOTECA MAGDALENA MONDRAGON</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2</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85</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CONSEJO MPAL. DEL DEPORTE</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8</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8</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86</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OBRAS PUBLICAS</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19</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20</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22</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61</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87</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PARQUE FUNDADORES</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88</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DIR.GRAL.DE ORD TERRITORIAL Y URB.</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27</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22</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49</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89</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DESARROLLO URBANO</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4</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4</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90</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DIR.DE ING DE TRANSITO Y VIALIDAD</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8</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11</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91</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DIR.DE BIENES INMUEBLES MPALES</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8</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9</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92</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MANTENIMIENTO URBANO</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39</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37</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2</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78</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93</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ALUMBRADO PUBLICO MUNICIPAL</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11</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24</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35</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94</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SERVICIOS PUBLICOS MUNICIPALES</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13</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7</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2</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22</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95</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IMAGEN URBANA</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5</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8</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96</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BOSQUE URBANO</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3</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3</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97</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MEDIO AMBIENTE</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14</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15</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30</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98</a:t>
                      </a:r>
                      <a:endParaRPr lang="es-MX" sz="800" b="0" i="0" u="none" strike="noStrike">
                        <a:solidFill>
                          <a:srgbClr val="000000"/>
                        </a:solidFill>
                        <a:effectLst/>
                        <a:latin typeface="Calibri"/>
                      </a:endParaRPr>
                    </a:p>
                  </a:txBody>
                  <a:tcPr marL="6436" marR="6436" marT="6436" marB="0" anchor="b"/>
                </a:tc>
                <a:tc>
                  <a:txBody>
                    <a:bodyPr/>
                    <a:lstStyle/>
                    <a:p>
                      <a:pPr algn="l" fontAlgn="b"/>
                      <a:r>
                        <a:rPr lang="es-MX" sz="800" u="none" strike="noStrike">
                          <a:effectLst/>
                        </a:rPr>
                        <a:t>DIR. GRAL. DE VIALIDAD Y MOV URBA</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5</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5</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dirty="0">
                          <a:effectLst/>
                        </a:rPr>
                        <a:t>10</a:t>
                      </a:r>
                      <a:endParaRPr lang="es-MX" sz="800" b="0" i="0" u="none" strike="noStrike" dirty="0">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99</a:t>
                      </a:r>
                      <a:endParaRPr lang="es-MX" sz="800" b="0" i="0" u="none" strike="noStrike">
                        <a:solidFill>
                          <a:srgbClr val="000000"/>
                        </a:solidFill>
                        <a:effectLst/>
                        <a:latin typeface="Calibri"/>
                      </a:endParaRPr>
                    </a:p>
                  </a:txBody>
                  <a:tcPr marL="6436" marR="6436" marT="6436" marB="0" anchor="b"/>
                </a:tc>
                <a:tc>
                  <a:txBody>
                    <a:bodyPr/>
                    <a:lstStyle/>
                    <a:p>
                      <a:pPr algn="l" fontAlgn="b"/>
                      <a:r>
                        <a:rPr lang="pt-BR" sz="800" u="none" strike="noStrike">
                          <a:effectLst/>
                        </a:rPr>
                        <a:t>DIR DE TRANSPORTE PUBLICO MPAL.</a:t>
                      </a:r>
                      <a:endParaRPr lang="pt-BR"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18</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21</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39</a:t>
                      </a:r>
                      <a:endParaRPr lang="es-MX" sz="800" b="0" i="0" u="none" strike="noStrike">
                        <a:solidFill>
                          <a:srgbClr val="000000"/>
                        </a:solidFill>
                        <a:effectLst/>
                        <a:latin typeface="Calibri"/>
                      </a:endParaRPr>
                    </a:p>
                  </a:txBody>
                  <a:tcPr marL="6436" marR="6436" marT="6436" marB="0" anchor="b"/>
                </a:tc>
              </a:tr>
              <a:tr h="173483">
                <a:tc>
                  <a:txBody>
                    <a:bodyPr/>
                    <a:lstStyle/>
                    <a:p>
                      <a:pPr algn="r" fontAlgn="b"/>
                      <a:r>
                        <a:rPr lang="es-MX" sz="800" u="none" strike="noStrike">
                          <a:effectLst/>
                        </a:rPr>
                        <a:t>100</a:t>
                      </a:r>
                      <a:endParaRPr lang="es-MX" sz="800" b="0" i="0" u="none" strike="noStrike">
                        <a:solidFill>
                          <a:srgbClr val="000000"/>
                        </a:solidFill>
                        <a:effectLst/>
                        <a:latin typeface="Calibri"/>
                      </a:endParaRPr>
                    </a:p>
                  </a:txBody>
                  <a:tcPr marL="6436" marR="6436" marT="6436" marB="0" anchor="b"/>
                </a:tc>
                <a:tc>
                  <a:txBody>
                    <a:bodyPr/>
                    <a:lstStyle/>
                    <a:p>
                      <a:pPr algn="l" fontAlgn="b"/>
                      <a:r>
                        <a:rPr lang="pt-BR" sz="800" u="none" strike="noStrike">
                          <a:effectLst/>
                        </a:rPr>
                        <a:t>DIR. DE TRANSPORTE PUBLICO MPAL.</a:t>
                      </a:r>
                      <a:endParaRPr lang="pt-BR"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 </a:t>
                      </a:r>
                      <a:endParaRPr lang="es-MX" sz="800" b="0" i="0" u="none" strike="noStrike">
                        <a:solidFill>
                          <a:srgbClr val="000000"/>
                        </a:solidFill>
                        <a:effectLst/>
                        <a:latin typeface="Calibri"/>
                      </a:endParaRPr>
                    </a:p>
                  </a:txBody>
                  <a:tcPr marL="6436" marR="6436" marT="6436" marB="0" anchor="b"/>
                </a:tc>
                <a:tc>
                  <a:txBody>
                    <a:bodyPr/>
                    <a:lstStyle/>
                    <a:p>
                      <a:pPr algn="ctr" fontAlgn="b"/>
                      <a:r>
                        <a:rPr lang="es-MX" sz="800" u="none" strike="noStrike">
                          <a:effectLst/>
                        </a:rPr>
                        <a:t>1</a:t>
                      </a:r>
                      <a:endParaRPr lang="es-MX" sz="800" b="1" i="0" u="none" strike="noStrike">
                        <a:solidFill>
                          <a:srgbClr val="000000"/>
                        </a:solidFill>
                        <a:effectLst/>
                        <a:latin typeface="Calibri"/>
                      </a:endParaRPr>
                    </a:p>
                  </a:txBody>
                  <a:tcPr marL="6436" marR="6436" marT="6436" marB="0" anchor="b"/>
                </a:tc>
                <a:tc>
                  <a:txBody>
                    <a:bodyPr/>
                    <a:lstStyle/>
                    <a:p>
                      <a:pPr algn="ctr" fontAlgn="b"/>
                      <a:r>
                        <a:rPr lang="es-MX" sz="800" u="none" strike="noStrike" dirty="0">
                          <a:effectLst/>
                        </a:rPr>
                        <a:t>1</a:t>
                      </a:r>
                      <a:endParaRPr lang="es-MX" sz="800" b="0" i="0" u="none" strike="noStrike" dirty="0">
                        <a:solidFill>
                          <a:srgbClr val="000000"/>
                        </a:solidFill>
                        <a:effectLst/>
                        <a:latin typeface="Calibri"/>
                      </a:endParaRPr>
                    </a:p>
                  </a:txBody>
                  <a:tcPr marL="6436" marR="6436" marT="6436" marB="0" anchor="b"/>
                </a:tc>
              </a:tr>
            </a:tbl>
          </a:graphicData>
        </a:graphic>
      </p:graphicFrame>
    </p:spTree>
    <p:extLst>
      <p:ext uri="{BB962C8B-B14F-4D97-AF65-F5344CB8AC3E}">
        <p14:creationId xmlns:p14="http://schemas.microsoft.com/office/powerpoint/2010/main" val="16362279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22960" y="365760"/>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MX" dirty="0" smtClean="0"/>
              <a:t>PLAZAS DE PERSONAL 2018</a:t>
            </a:r>
            <a:endParaRPr lang="es-MX" dirty="0">
              <a:solidFill>
                <a:srgbClr val="FF0000"/>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2178193804"/>
              </p:ext>
            </p:extLst>
          </p:nvPr>
        </p:nvGraphicFramePr>
        <p:xfrm>
          <a:off x="1979712" y="1576388"/>
          <a:ext cx="5328592" cy="4588924"/>
        </p:xfrm>
        <a:graphic>
          <a:graphicData uri="http://schemas.openxmlformats.org/drawingml/2006/table">
            <a:tbl>
              <a:tblPr>
                <a:tableStyleId>{5C22544A-7EE6-4342-B048-85BDC9FD1C3A}</a:tableStyleId>
              </a:tblPr>
              <a:tblGrid>
                <a:gridCol w="255335"/>
                <a:gridCol w="2711412"/>
                <a:gridCol w="620099"/>
                <a:gridCol w="328287"/>
                <a:gridCol w="683932"/>
                <a:gridCol w="729527"/>
              </a:tblGrid>
              <a:tr h="385420">
                <a:tc>
                  <a:txBody>
                    <a:bodyPr/>
                    <a:lstStyle/>
                    <a:p>
                      <a:pPr algn="ctr" fontAlgn="ctr"/>
                      <a:r>
                        <a:rPr lang="es-MX" sz="900" u="none" strike="noStrike" dirty="0">
                          <a:effectLst/>
                        </a:rPr>
                        <a:t>No</a:t>
                      </a:r>
                      <a:endParaRPr lang="es-MX" sz="900" b="1" i="0" u="none" strike="noStrike" dirty="0">
                        <a:solidFill>
                          <a:srgbClr val="000000"/>
                        </a:solidFill>
                        <a:effectLst/>
                        <a:latin typeface="Calibri"/>
                      </a:endParaRPr>
                    </a:p>
                  </a:txBody>
                  <a:tcPr marL="7782" marR="7782" marT="7782" marB="0" anchor="ctr">
                    <a:solidFill>
                      <a:schemeClr val="accent3">
                        <a:lumMod val="75000"/>
                      </a:schemeClr>
                    </a:solidFill>
                  </a:tcPr>
                </a:tc>
                <a:tc>
                  <a:txBody>
                    <a:bodyPr/>
                    <a:lstStyle/>
                    <a:p>
                      <a:pPr algn="ctr" fontAlgn="ctr"/>
                      <a:r>
                        <a:rPr lang="es-MX" sz="900" u="none" strike="noStrike" dirty="0">
                          <a:effectLst/>
                        </a:rPr>
                        <a:t>Departamento</a:t>
                      </a:r>
                      <a:endParaRPr lang="es-MX" sz="900" b="1" i="0" u="none" strike="noStrike" dirty="0">
                        <a:solidFill>
                          <a:srgbClr val="000000"/>
                        </a:solidFill>
                        <a:effectLst/>
                        <a:latin typeface="Calibri"/>
                      </a:endParaRPr>
                    </a:p>
                  </a:txBody>
                  <a:tcPr marL="7782" marR="7782" marT="7782" marB="0" anchor="ctr">
                    <a:solidFill>
                      <a:schemeClr val="accent3">
                        <a:lumMod val="75000"/>
                      </a:schemeClr>
                    </a:solidFill>
                  </a:tcPr>
                </a:tc>
                <a:tc>
                  <a:txBody>
                    <a:bodyPr/>
                    <a:lstStyle/>
                    <a:p>
                      <a:pPr algn="ctr" fontAlgn="ctr"/>
                      <a:r>
                        <a:rPr lang="es-MX" sz="900" u="none" strike="noStrike" dirty="0">
                          <a:effectLst/>
                        </a:rPr>
                        <a:t>Confianza</a:t>
                      </a:r>
                      <a:endParaRPr lang="es-MX" sz="900" b="1" i="0" u="none" strike="noStrike" dirty="0">
                        <a:solidFill>
                          <a:srgbClr val="000000"/>
                        </a:solidFill>
                        <a:effectLst/>
                        <a:latin typeface="Calibri"/>
                      </a:endParaRPr>
                    </a:p>
                  </a:txBody>
                  <a:tcPr marL="7782" marR="7782" marT="7782" marB="0" anchor="ctr">
                    <a:solidFill>
                      <a:schemeClr val="accent3">
                        <a:lumMod val="75000"/>
                      </a:schemeClr>
                    </a:solidFill>
                  </a:tcPr>
                </a:tc>
                <a:tc>
                  <a:txBody>
                    <a:bodyPr/>
                    <a:lstStyle/>
                    <a:p>
                      <a:pPr algn="ctr" fontAlgn="ctr"/>
                      <a:r>
                        <a:rPr lang="es-MX" sz="900" u="none" strike="noStrike" dirty="0">
                          <a:effectLst/>
                        </a:rPr>
                        <a:t>Base</a:t>
                      </a:r>
                      <a:endParaRPr lang="es-MX" sz="900" b="1" i="0" u="none" strike="noStrike" dirty="0">
                        <a:solidFill>
                          <a:srgbClr val="000000"/>
                        </a:solidFill>
                        <a:effectLst/>
                        <a:latin typeface="Calibri"/>
                      </a:endParaRPr>
                    </a:p>
                  </a:txBody>
                  <a:tcPr marL="7782" marR="7782" marT="7782" marB="0" anchor="ctr">
                    <a:solidFill>
                      <a:schemeClr val="accent3">
                        <a:lumMod val="75000"/>
                      </a:schemeClr>
                    </a:solidFill>
                  </a:tcPr>
                </a:tc>
                <a:tc>
                  <a:txBody>
                    <a:bodyPr/>
                    <a:lstStyle/>
                    <a:p>
                      <a:pPr algn="ctr" fontAlgn="ctr"/>
                      <a:r>
                        <a:rPr lang="es-MX" sz="900" u="none" strike="noStrike" dirty="0">
                          <a:effectLst/>
                        </a:rPr>
                        <a:t>Honorarios</a:t>
                      </a:r>
                      <a:endParaRPr lang="es-MX" sz="900" b="1" i="0" u="none" strike="noStrike" dirty="0">
                        <a:solidFill>
                          <a:srgbClr val="000000"/>
                        </a:solidFill>
                        <a:effectLst/>
                        <a:latin typeface="Calibri"/>
                      </a:endParaRPr>
                    </a:p>
                  </a:txBody>
                  <a:tcPr marL="7782" marR="7782" marT="7782" marB="0" anchor="ctr">
                    <a:solidFill>
                      <a:schemeClr val="accent3">
                        <a:lumMod val="75000"/>
                      </a:schemeClr>
                    </a:solidFill>
                  </a:tcPr>
                </a:tc>
                <a:tc>
                  <a:txBody>
                    <a:bodyPr/>
                    <a:lstStyle/>
                    <a:p>
                      <a:pPr algn="ctr" fontAlgn="ctr"/>
                      <a:r>
                        <a:rPr lang="es-MX" sz="900" u="none" strike="noStrike" dirty="0">
                          <a:effectLst/>
                        </a:rPr>
                        <a:t>No De Plazas</a:t>
                      </a:r>
                      <a:endParaRPr lang="es-MX" sz="900" b="1" i="0" u="none" strike="noStrike" dirty="0">
                        <a:solidFill>
                          <a:srgbClr val="000000"/>
                        </a:solidFill>
                        <a:effectLst/>
                        <a:latin typeface="Calibri"/>
                      </a:endParaRPr>
                    </a:p>
                  </a:txBody>
                  <a:tcPr marL="7782" marR="7782" marT="7782" marB="0" anchor="ctr">
                    <a:solidFill>
                      <a:schemeClr val="accent3">
                        <a:lumMod val="75000"/>
                      </a:schemeClr>
                    </a:solidFill>
                  </a:tcPr>
                </a:tc>
              </a:tr>
              <a:tr h="192711">
                <a:tc>
                  <a:txBody>
                    <a:bodyPr/>
                    <a:lstStyle/>
                    <a:p>
                      <a:pPr algn="r" fontAlgn="b"/>
                      <a:r>
                        <a:rPr lang="es-MX" sz="900" u="none" strike="noStrike">
                          <a:effectLst/>
                        </a:rPr>
                        <a:t>101</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DIR. DE MOVILIDAD NO MOTORIZADA</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102</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DIR. ADMVA DE TRANSITO Y VIALIDAD</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10</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10</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103</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DIR. DE TRANSITO Y VIALIDAD</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296</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296</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104</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RASTRO MUNICIPAL</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23</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21</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9</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53</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105</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LIMPIEZA</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7</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11</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18</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106</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PANTEON MUNICIPAL</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4</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8</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13</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107</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PARQUES Y JARDINES</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16</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306</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31</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353</a:t>
                      </a:r>
                      <a:endParaRPr lang="es-MX" sz="900" b="0" i="0" u="none" strike="noStrike">
                        <a:solidFill>
                          <a:srgbClr val="000000"/>
                        </a:solidFill>
                        <a:effectLst/>
                        <a:latin typeface="Calibri"/>
                      </a:endParaRPr>
                    </a:p>
                  </a:txBody>
                  <a:tcPr marL="7782" marR="7782" marT="7782" marB="0" anchor="b"/>
                </a:tc>
              </a:tr>
              <a:tr h="349284">
                <a:tc>
                  <a:txBody>
                    <a:bodyPr/>
                    <a:lstStyle/>
                    <a:p>
                      <a:pPr algn="r" fontAlgn="b"/>
                      <a:r>
                        <a:rPr lang="es-MX" sz="900" u="none" strike="noStrike">
                          <a:effectLst/>
                        </a:rPr>
                        <a:t>108</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dirty="0">
                          <a:effectLst/>
                        </a:rPr>
                        <a:t>COORD.PLAZA MAYOR,P.COLON Y B.URBANO</a:t>
                      </a:r>
                      <a:endParaRPr lang="es-MX" sz="900" b="1" i="0" u="none" strike="noStrike" dirty="0">
                        <a:solidFill>
                          <a:srgbClr val="000000"/>
                        </a:solidFill>
                        <a:effectLst/>
                        <a:latin typeface="Calibri"/>
                      </a:endParaRPr>
                    </a:p>
                  </a:txBody>
                  <a:tcPr marL="7782" marR="7782" marT="7782" marB="0" anchor="b"/>
                </a:tc>
                <a:tc>
                  <a:txBody>
                    <a:bodyPr/>
                    <a:lstStyle/>
                    <a:p>
                      <a:pPr algn="ctr" fontAlgn="b"/>
                      <a:r>
                        <a:rPr lang="es-MX" sz="900" u="none" strike="noStrike">
                          <a:effectLst/>
                        </a:rPr>
                        <a:t>3</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2</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5</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109</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BOSQUE VENUSTIANO CARRANZA</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11</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11</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23</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110</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SECRETARIA DEL AYUNTAMIENTO</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26</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14</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11</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51</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111</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SUBSEMUN</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5</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6</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112</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PREVENCION DEL DELITO</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2</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15</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17</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113</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TRIBUNAL DE JUSTICIA MUNICIPAL</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60</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37</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97</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114</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INSPECCION Y VERIFICACION MPAL.</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18</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7</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25</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115</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DEPOSITO DE VEHICULOS</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2</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2</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116</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CARCEL MUNICIPAL</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4</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4</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117</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JURIDICO MUNICIPAL</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10</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8</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18</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118</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JUNTA MUNICIPAL DE RECLUTAMIENTO</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5</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 </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6</a:t>
                      </a:r>
                      <a:endParaRPr lang="es-MX" sz="900" b="0" i="0" u="none" strike="noStrike">
                        <a:solidFill>
                          <a:srgbClr val="000000"/>
                        </a:solidFill>
                        <a:effectLst/>
                        <a:latin typeface="Calibri"/>
                      </a:endParaRPr>
                    </a:p>
                  </a:txBody>
                  <a:tcPr marL="7782" marR="7782" marT="7782" marB="0" anchor="b"/>
                </a:tc>
              </a:tr>
              <a:tr h="192711">
                <a:tc>
                  <a:txBody>
                    <a:bodyPr/>
                    <a:lstStyle/>
                    <a:p>
                      <a:pPr algn="r" fontAlgn="b"/>
                      <a:r>
                        <a:rPr lang="es-MX" sz="900" u="none" strike="noStrike">
                          <a:effectLst/>
                        </a:rPr>
                        <a:t>119</a:t>
                      </a:r>
                      <a:endParaRPr lang="es-MX" sz="900" b="0" i="0" u="none" strike="noStrike">
                        <a:solidFill>
                          <a:srgbClr val="000000"/>
                        </a:solidFill>
                        <a:effectLst/>
                        <a:latin typeface="Calibri"/>
                      </a:endParaRPr>
                    </a:p>
                  </a:txBody>
                  <a:tcPr marL="7782" marR="7782" marT="7782" marB="0" anchor="b"/>
                </a:tc>
                <a:tc>
                  <a:txBody>
                    <a:bodyPr/>
                    <a:lstStyle/>
                    <a:p>
                      <a:pPr algn="l" fontAlgn="b"/>
                      <a:r>
                        <a:rPr lang="es-MX" sz="900" u="none" strike="noStrike">
                          <a:effectLst/>
                        </a:rPr>
                        <a:t>INST. MPAL. DE DOCUMENTACION</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5</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22</a:t>
                      </a:r>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1</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28</a:t>
                      </a:r>
                      <a:endParaRPr lang="es-MX" sz="900" b="0" i="0" u="none" strike="noStrike">
                        <a:solidFill>
                          <a:srgbClr val="000000"/>
                        </a:solidFill>
                        <a:effectLst/>
                        <a:latin typeface="Calibri"/>
                      </a:endParaRPr>
                    </a:p>
                  </a:txBody>
                  <a:tcPr marL="7782" marR="7782" marT="7782" marB="0" anchor="b"/>
                </a:tc>
              </a:tr>
              <a:tr h="192711">
                <a:tc>
                  <a:txBody>
                    <a:bodyPr/>
                    <a:lstStyle/>
                    <a:p>
                      <a:pPr algn="l" fontAlgn="b"/>
                      <a:endParaRPr lang="es-MX" sz="900" b="0" i="0" u="none" strike="noStrike">
                        <a:solidFill>
                          <a:srgbClr val="000000"/>
                        </a:solidFill>
                        <a:effectLst/>
                        <a:latin typeface="Calibri"/>
                      </a:endParaRPr>
                    </a:p>
                  </a:txBody>
                  <a:tcPr marL="7782" marR="7782" marT="7782" marB="0" anchor="b"/>
                </a:tc>
                <a:tc>
                  <a:txBody>
                    <a:bodyPr/>
                    <a:lstStyle/>
                    <a:p>
                      <a:pPr algn="l" fontAlgn="b"/>
                      <a:endParaRPr lang="es-MX" sz="900" b="0" i="0" u="none" strike="noStrike">
                        <a:solidFill>
                          <a:srgbClr val="000000"/>
                        </a:solidFill>
                        <a:effectLst/>
                        <a:latin typeface="Calibri"/>
                      </a:endParaRPr>
                    </a:p>
                  </a:txBody>
                  <a:tcPr marL="7782" marR="7782" marT="7782" marB="0" anchor="b"/>
                </a:tc>
                <a:tc>
                  <a:txBody>
                    <a:bodyPr/>
                    <a:lstStyle/>
                    <a:p>
                      <a:pPr algn="l" fontAlgn="b"/>
                      <a:endParaRPr lang="es-MX" sz="900" b="0" i="0" u="none" strike="noStrike">
                        <a:solidFill>
                          <a:srgbClr val="000000"/>
                        </a:solidFill>
                        <a:effectLst/>
                        <a:latin typeface="Calibri"/>
                      </a:endParaRPr>
                    </a:p>
                  </a:txBody>
                  <a:tcPr marL="7782" marR="7782" marT="7782" marB="0" anchor="b"/>
                </a:tc>
                <a:tc>
                  <a:txBody>
                    <a:bodyPr/>
                    <a:lstStyle/>
                    <a:p>
                      <a:pPr algn="l" fontAlgn="b"/>
                      <a:endParaRPr lang="es-MX" sz="900" b="0" i="0" u="none" strike="noStrike">
                        <a:solidFill>
                          <a:srgbClr val="000000"/>
                        </a:solidFill>
                        <a:effectLst/>
                        <a:latin typeface="Calibri"/>
                      </a:endParaRPr>
                    </a:p>
                  </a:txBody>
                  <a:tcPr marL="7782" marR="7782" marT="7782" marB="0" anchor="b"/>
                </a:tc>
                <a:tc>
                  <a:txBody>
                    <a:bodyPr/>
                    <a:lstStyle/>
                    <a:p>
                      <a:pPr algn="l" fontAlgn="b"/>
                      <a:endParaRPr lang="es-MX" sz="900" b="0" i="0" u="none" strike="noStrike">
                        <a:solidFill>
                          <a:srgbClr val="000000"/>
                        </a:solidFill>
                        <a:effectLst/>
                        <a:latin typeface="Calibri"/>
                      </a:endParaRPr>
                    </a:p>
                  </a:txBody>
                  <a:tcPr marL="7782" marR="7782" marT="7782" marB="0" anchor="b"/>
                </a:tc>
                <a:tc>
                  <a:txBody>
                    <a:bodyPr/>
                    <a:lstStyle/>
                    <a:p>
                      <a:pPr algn="l" fontAlgn="b"/>
                      <a:endParaRPr lang="es-MX" sz="900" b="0" i="0" u="none" strike="noStrike">
                        <a:solidFill>
                          <a:srgbClr val="000000"/>
                        </a:solidFill>
                        <a:effectLst/>
                        <a:latin typeface="Calibri"/>
                      </a:endParaRPr>
                    </a:p>
                  </a:txBody>
                  <a:tcPr marL="7782" marR="7782" marT="7782" marB="0" anchor="b"/>
                </a:tc>
              </a:tr>
              <a:tr h="192711">
                <a:tc>
                  <a:txBody>
                    <a:bodyPr/>
                    <a:lstStyle/>
                    <a:p>
                      <a:pPr algn="l" fontAlgn="b"/>
                      <a:endParaRPr lang="es-MX" sz="900" b="0" i="0" u="none" strike="noStrike">
                        <a:solidFill>
                          <a:srgbClr val="000000"/>
                        </a:solidFill>
                        <a:effectLst/>
                        <a:latin typeface="Calibri"/>
                      </a:endParaRPr>
                    </a:p>
                  </a:txBody>
                  <a:tcPr marL="7782" marR="7782" marT="7782" marB="0" anchor="b"/>
                </a:tc>
                <a:tc>
                  <a:txBody>
                    <a:bodyPr/>
                    <a:lstStyle/>
                    <a:p>
                      <a:pPr algn="ctr" fontAlgn="b"/>
                      <a:r>
                        <a:rPr lang="es-MX" sz="900" u="none" strike="noStrike">
                          <a:effectLst/>
                        </a:rPr>
                        <a:t>TOTAL DE PLAZAS</a:t>
                      </a:r>
                      <a:endParaRPr lang="es-MX" sz="900" b="1" i="0" u="none" strike="noStrike">
                        <a:solidFill>
                          <a:srgbClr val="000000"/>
                        </a:solidFill>
                        <a:effectLst/>
                        <a:latin typeface="Calibri"/>
                      </a:endParaRPr>
                    </a:p>
                  </a:txBody>
                  <a:tcPr marL="7782" marR="7782" marT="7782" marB="0" anchor="b"/>
                </a:tc>
                <a:tc>
                  <a:txBody>
                    <a:bodyPr/>
                    <a:lstStyle/>
                    <a:p>
                      <a:pPr algn="ctr" fontAlgn="b"/>
                      <a:r>
                        <a:rPr lang="es-MX" sz="900" u="none" strike="noStrike" dirty="0" smtClean="0">
                          <a:effectLst/>
                        </a:rPr>
                        <a:t>1940</a:t>
                      </a:r>
                      <a:endParaRPr lang="es-MX" sz="900" b="1" i="0" u="none" strike="noStrike" dirty="0">
                        <a:solidFill>
                          <a:srgbClr val="000000"/>
                        </a:solidFill>
                        <a:effectLst/>
                        <a:latin typeface="Calibri"/>
                      </a:endParaRPr>
                    </a:p>
                  </a:txBody>
                  <a:tcPr marL="7782" marR="7782" marT="7782" marB="0" anchor="b"/>
                </a:tc>
                <a:tc>
                  <a:txBody>
                    <a:bodyPr/>
                    <a:lstStyle/>
                    <a:p>
                      <a:pPr algn="ctr" fontAlgn="b"/>
                      <a:r>
                        <a:rPr lang="es-MX" sz="900" u="none" strike="noStrike" dirty="0">
                          <a:effectLst/>
                        </a:rPr>
                        <a:t>1228</a:t>
                      </a:r>
                      <a:endParaRPr lang="es-MX" sz="900" b="1" i="0" u="none" strike="noStrike" dirty="0">
                        <a:solidFill>
                          <a:srgbClr val="000000"/>
                        </a:solidFill>
                        <a:effectLst/>
                        <a:latin typeface="Calibri"/>
                      </a:endParaRPr>
                    </a:p>
                  </a:txBody>
                  <a:tcPr marL="7782" marR="7782" marT="7782" marB="0" anchor="b"/>
                </a:tc>
                <a:tc>
                  <a:txBody>
                    <a:bodyPr/>
                    <a:lstStyle/>
                    <a:p>
                      <a:pPr algn="ctr" fontAlgn="b"/>
                      <a:r>
                        <a:rPr lang="es-MX" sz="900" u="none" strike="noStrike" dirty="0" smtClean="0">
                          <a:effectLst/>
                        </a:rPr>
                        <a:t>335</a:t>
                      </a:r>
                      <a:endParaRPr lang="es-MX" sz="900" b="1" i="0" u="none" strike="noStrike" dirty="0">
                        <a:solidFill>
                          <a:srgbClr val="000000"/>
                        </a:solidFill>
                        <a:effectLst/>
                        <a:latin typeface="Calibri"/>
                      </a:endParaRPr>
                    </a:p>
                  </a:txBody>
                  <a:tcPr marL="7782" marR="7782" marT="7782" marB="0" anchor="b"/>
                </a:tc>
                <a:tc>
                  <a:txBody>
                    <a:bodyPr/>
                    <a:lstStyle/>
                    <a:p>
                      <a:pPr algn="ctr" fontAlgn="b"/>
                      <a:r>
                        <a:rPr lang="es-MX" sz="900" u="none" strike="noStrike" dirty="0" smtClean="0">
                          <a:effectLst/>
                        </a:rPr>
                        <a:t>3503</a:t>
                      </a:r>
                      <a:endParaRPr lang="es-MX" sz="900" b="1" i="0" u="none" strike="noStrike" dirty="0">
                        <a:solidFill>
                          <a:srgbClr val="000000"/>
                        </a:solidFill>
                        <a:effectLst/>
                        <a:latin typeface="Calibri"/>
                      </a:endParaRPr>
                    </a:p>
                  </a:txBody>
                  <a:tcPr marL="7782" marR="7782" marT="7782" marB="0" anchor="b"/>
                </a:tc>
              </a:tr>
            </a:tbl>
          </a:graphicData>
        </a:graphic>
      </p:graphicFrame>
    </p:spTree>
    <p:extLst>
      <p:ext uri="{BB962C8B-B14F-4D97-AF65-F5344CB8AC3E}">
        <p14:creationId xmlns:p14="http://schemas.microsoft.com/office/powerpoint/2010/main" val="3197531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8602" y="404664"/>
            <a:ext cx="7520940" cy="548640"/>
          </a:xfrm>
        </p:spPr>
        <p:txBody>
          <a:bodyPr>
            <a:normAutofit/>
          </a:bodyPr>
          <a:lstStyle/>
          <a:p>
            <a:pPr algn="ctr"/>
            <a:r>
              <a:rPr lang="es-MX" dirty="0" smtClean="0"/>
              <a:t>TABULADOR SERVIDORES PÚBLICOS </a:t>
            </a:r>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83065"/>
            <a:ext cx="845497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3139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5156"/>
            <a:ext cx="8964488" cy="652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322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164" y="116632"/>
            <a:ext cx="8389280" cy="651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7939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9736"/>
            <a:ext cx="8519901" cy="651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0261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DEUDA PÚBLICA </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82669866"/>
              </p:ext>
            </p:extLst>
          </p:nvPr>
        </p:nvGraphicFramePr>
        <p:xfrm>
          <a:off x="755576" y="1484784"/>
          <a:ext cx="7704856" cy="2453606"/>
        </p:xfrm>
        <a:graphic>
          <a:graphicData uri="http://schemas.openxmlformats.org/drawingml/2006/table">
            <a:tbl>
              <a:tblPr firstRow="1" firstCol="1" bandRow="1">
                <a:tableStyleId>{00A15C55-8517-42AA-B614-E9B94910E393}</a:tableStyleId>
              </a:tblPr>
              <a:tblGrid>
                <a:gridCol w="1296144"/>
                <a:gridCol w="884682"/>
                <a:gridCol w="548918"/>
                <a:gridCol w="658082"/>
                <a:gridCol w="441302"/>
                <a:gridCol w="816022"/>
                <a:gridCol w="1187498"/>
                <a:gridCol w="576064"/>
                <a:gridCol w="1296144"/>
              </a:tblGrid>
              <a:tr h="360040">
                <a:tc gridSpan="9">
                  <a:txBody>
                    <a:bodyPr/>
                    <a:lstStyle/>
                    <a:p>
                      <a:pPr algn="ctr">
                        <a:lnSpc>
                          <a:spcPct val="115000"/>
                        </a:lnSpc>
                        <a:spcAft>
                          <a:spcPts val="0"/>
                        </a:spcAft>
                      </a:pPr>
                      <a:r>
                        <a:rPr lang="es-MX" sz="1050" dirty="0">
                          <a:effectLst/>
                        </a:rPr>
                        <a:t>SALDO DE LA DEUDA PÚBLICA</a:t>
                      </a:r>
                      <a:endParaRPr lang="es-MX" sz="105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35610">
                <a:tc>
                  <a:txBody>
                    <a:bodyPr/>
                    <a:lstStyle/>
                    <a:p>
                      <a:pPr algn="ctr">
                        <a:lnSpc>
                          <a:spcPct val="115000"/>
                        </a:lnSpc>
                        <a:spcAft>
                          <a:spcPts val="0"/>
                        </a:spcAft>
                      </a:pPr>
                      <a:r>
                        <a:rPr lang="es-MX" sz="1050" dirty="0">
                          <a:effectLst/>
                        </a:rPr>
                        <a:t>Decreto Aprobatorio o Clave de Identificación</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Institución Bancaria</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No. de Crédito</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Tipo de Instrumento</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Tasa de Interés</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Plazo de Vencimiento</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Tipo de Garantía</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Destino</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Saldo al 31 diciembre </a:t>
                      </a:r>
                      <a:r>
                        <a:rPr lang="es-MX" sz="1050" dirty="0" smtClean="0">
                          <a:effectLst/>
                        </a:rPr>
                        <a:t>2017</a:t>
                      </a:r>
                      <a:endParaRPr lang="es-MX" sz="1050" dirty="0">
                        <a:effectLst/>
                        <a:latin typeface="Calibri"/>
                        <a:ea typeface="Calibri"/>
                        <a:cs typeface="Times New Roman"/>
                      </a:endParaRPr>
                    </a:p>
                  </a:txBody>
                  <a:tcPr marL="44450" marR="44450" marT="0" marB="0" anchor="ctr"/>
                </a:tc>
              </a:tr>
              <a:tr h="222250">
                <a:tc>
                  <a:txBody>
                    <a:bodyPr/>
                    <a:lstStyle/>
                    <a:p>
                      <a:pPr algn="ctr">
                        <a:lnSpc>
                          <a:spcPct val="115000"/>
                        </a:lnSpc>
                        <a:spcAft>
                          <a:spcPts val="0"/>
                        </a:spcAft>
                      </a:pPr>
                      <a:r>
                        <a:rPr lang="es-MX" sz="1050">
                          <a:effectLst/>
                        </a:rPr>
                        <a:t>DECRETO 131</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BANOBRAS</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8685</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CRÉDITO SIMPLE</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TIIE+1.9%</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10 AÑOS</a:t>
                      </a:r>
                      <a:endParaRPr lang="es-MX" sz="105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a:effectLst/>
                        </a:rPr>
                        <a:t>PARTICIPACIONES ESTATALES</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OBRA PUBLICA</a:t>
                      </a:r>
                      <a:endParaRPr lang="es-MX" sz="1050">
                        <a:effectLst/>
                        <a:latin typeface="Calibri"/>
                        <a:ea typeface="Calibri"/>
                        <a:cs typeface="Times New Roman"/>
                      </a:endParaRPr>
                    </a:p>
                  </a:txBody>
                  <a:tcPr marL="44450" marR="44450" marT="0" marB="0" anchor="ctr"/>
                </a:tc>
                <a:tc>
                  <a:txBody>
                    <a:bodyPr/>
                    <a:lstStyle/>
                    <a:p>
                      <a:pPr algn="r" rtl="0" fontAlgn="ctr"/>
                      <a:r>
                        <a:rPr lang="es-MX" sz="1050" b="0" i="0" u="none" strike="noStrike">
                          <a:solidFill>
                            <a:srgbClr val="000000"/>
                          </a:solidFill>
                          <a:effectLst/>
                          <a:latin typeface="Franklin Gothic Book"/>
                        </a:rPr>
                        <a:t>59,962,277.47</a:t>
                      </a:r>
                    </a:p>
                  </a:txBody>
                  <a:tcPr marL="9525" marR="9525" marT="9525" marB="0" anchor="ctr"/>
                </a:tc>
              </a:tr>
              <a:tr h="186690">
                <a:tc gridSpan="8">
                  <a:txBody>
                    <a:bodyPr/>
                    <a:lstStyle/>
                    <a:p>
                      <a:pPr algn="ctr">
                        <a:lnSpc>
                          <a:spcPct val="115000"/>
                        </a:lnSpc>
                        <a:spcAft>
                          <a:spcPts val="0"/>
                        </a:spcAft>
                      </a:pPr>
                      <a:r>
                        <a:rPr lang="es-MX" sz="1050" dirty="0">
                          <a:effectLst/>
                        </a:rPr>
                        <a:t>Otros Pasivos Circulantes</a:t>
                      </a:r>
                      <a:endParaRPr lang="es-MX" sz="105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rtl="0" fontAlgn="ctr"/>
                      <a:r>
                        <a:rPr lang="es-MX" sz="1050" b="0" i="0" u="none" strike="noStrike">
                          <a:solidFill>
                            <a:srgbClr val="000000"/>
                          </a:solidFill>
                          <a:effectLst/>
                          <a:latin typeface="Franklin Gothic Book"/>
                        </a:rPr>
                        <a:t>115,660,987.77</a:t>
                      </a:r>
                    </a:p>
                  </a:txBody>
                  <a:tcPr marL="9525" marR="9525" marT="9525" marB="0" anchor="ctr"/>
                </a:tc>
              </a:tr>
              <a:tr h="432025">
                <a:tc gridSpan="8">
                  <a:txBody>
                    <a:bodyPr/>
                    <a:lstStyle/>
                    <a:p>
                      <a:pPr algn="ctr">
                        <a:lnSpc>
                          <a:spcPct val="115000"/>
                        </a:lnSpc>
                        <a:spcAft>
                          <a:spcPts val="0"/>
                        </a:spcAft>
                      </a:pPr>
                      <a:r>
                        <a:rPr lang="es-MX" sz="1050" dirty="0">
                          <a:effectLst/>
                        </a:rPr>
                        <a:t>Otros Pasivos No Circulantes</a:t>
                      </a:r>
                      <a:endParaRPr lang="es-MX" sz="105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rtl="0" fontAlgn="ctr"/>
                      <a:r>
                        <a:rPr lang="es-MX" sz="1050" b="0" i="0" u="none" strike="noStrike">
                          <a:solidFill>
                            <a:srgbClr val="000000"/>
                          </a:solidFill>
                          <a:effectLst/>
                          <a:latin typeface="Franklin Gothic Book"/>
                        </a:rPr>
                        <a:t>0.00</a:t>
                      </a:r>
                    </a:p>
                  </a:txBody>
                  <a:tcPr marL="9525" marR="9525" marT="9525" marB="0" anchor="ctr"/>
                </a:tc>
              </a:tr>
              <a:tr h="186690">
                <a:tc gridSpan="8">
                  <a:txBody>
                    <a:bodyPr/>
                    <a:lstStyle/>
                    <a:p>
                      <a:pPr algn="ctr">
                        <a:lnSpc>
                          <a:spcPct val="115000"/>
                        </a:lnSpc>
                        <a:spcAft>
                          <a:spcPts val="0"/>
                        </a:spcAft>
                      </a:pPr>
                      <a:r>
                        <a:rPr lang="es-MX" sz="1050" dirty="0">
                          <a:effectLst/>
                        </a:rPr>
                        <a:t>SALDO DE LA DEUDA PÚBLICA AL 31 DE DICIEMBRE DE </a:t>
                      </a:r>
                      <a:r>
                        <a:rPr lang="es-MX" sz="1050" dirty="0" smtClean="0">
                          <a:effectLst/>
                        </a:rPr>
                        <a:t>2017</a:t>
                      </a:r>
                      <a:endParaRPr lang="es-MX" sz="105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rtl="0" fontAlgn="ctr"/>
                      <a:r>
                        <a:rPr lang="es-MX" sz="1050" b="0" i="0" u="none" strike="noStrike" dirty="0">
                          <a:solidFill>
                            <a:srgbClr val="000000"/>
                          </a:solidFill>
                          <a:effectLst/>
                          <a:latin typeface="Franklin Gothic Book"/>
                        </a:rPr>
                        <a:t>$175,623,265.24</a:t>
                      </a:r>
                    </a:p>
                  </a:txBody>
                  <a:tcPr marL="9525" marR="9525" marT="9525"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960007597"/>
              </p:ext>
            </p:extLst>
          </p:nvPr>
        </p:nvGraphicFramePr>
        <p:xfrm>
          <a:off x="755576" y="4509120"/>
          <a:ext cx="7521574" cy="1357112"/>
        </p:xfrm>
        <a:graphic>
          <a:graphicData uri="http://schemas.openxmlformats.org/drawingml/2006/table">
            <a:tbl>
              <a:tblPr firstRow="1" firstCol="1" bandRow="1"/>
              <a:tblGrid>
                <a:gridCol w="2056096"/>
                <a:gridCol w="1315902"/>
                <a:gridCol w="1256088"/>
                <a:gridCol w="1099077"/>
                <a:gridCol w="598137"/>
                <a:gridCol w="598137"/>
                <a:gridCol w="598137"/>
              </a:tblGrid>
              <a:tr h="192100">
                <a:tc gridSpan="7">
                  <a:txBody>
                    <a:bodyPr/>
                    <a:lstStyle/>
                    <a:p>
                      <a:pPr algn="ctr" rtl="0" fontAlgn="ctr"/>
                      <a:r>
                        <a:rPr lang="es-MX" sz="1000" b="1" i="0" u="none" strike="noStrike" dirty="0">
                          <a:solidFill>
                            <a:srgbClr val="FFFFFF"/>
                          </a:solidFill>
                          <a:effectLst/>
                          <a:latin typeface="Franklin Gothic Book"/>
                        </a:rPr>
                        <a:t>Presupuesto Aprobado 2018</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C984A"/>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97765">
                <a:tc gridSpan="7">
                  <a:txBody>
                    <a:bodyPr/>
                    <a:lstStyle/>
                    <a:p>
                      <a:pPr algn="ctr" rtl="0" fontAlgn="ctr"/>
                      <a:r>
                        <a:rPr lang="es-MX" sz="1000" b="1" i="0" u="none" strike="noStrike">
                          <a:solidFill>
                            <a:srgbClr val="FFFFFF"/>
                          </a:solidFill>
                          <a:effectLst/>
                          <a:latin typeface="Franklin Gothic Book"/>
                        </a:rPr>
                        <a:t>9000 Deuda Pública</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2263">
                <a:tc>
                  <a:txBody>
                    <a:bodyPr/>
                    <a:lstStyle/>
                    <a:p>
                      <a:pPr algn="ctr" rtl="0" fontAlgn="ctr"/>
                      <a:r>
                        <a:rPr lang="es-MX" sz="1000" b="1" i="0" u="none" strike="noStrike">
                          <a:solidFill>
                            <a:srgbClr val="FFFFFF"/>
                          </a:solidFill>
                          <a:effectLst/>
                          <a:latin typeface="Franklin Gothic Book"/>
                        </a:rPr>
                        <a:t>9100 Amortización Gastos de la Deuda Pública</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a:txBody>
                    <a:bodyPr/>
                    <a:lstStyle/>
                    <a:p>
                      <a:pPr algn="ctr" rtl="0" fontAlgn="ctr"/>
                      <a:r>
                        <a:rPr lang="es-MX" sz="1000" b="0" i="0" u="none" strike="noStrike" dirty="0">
                          <a:solidFill>
                            <a:srgbClr val="000000"/>
                          </a:solidFill>
                          <a:effectLst/>
                          <a:latin typeface="Franklin Gothic Book"/>
                        </a:rPr>
                        <a:t>9200 Intereses Gastos de la Deuda Pública</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E9"/>
                    </a:solidFill>
                  </a:tcPr>
                </a:tc>
                <a:tc>
                  <a:txBody>
                    <a:bodyPr/>
                    <a:lstStyle/>
                    <a:p>
                      <a:pPr algn="ctr" rtl="0" fontAlgn="ctr"/>
                      <a:r>
                        <a:rPr lang="es-MX" sz="1000" b="0" i="0" u="none" strike="noStrike" dirty="0">
                          <a:solidFill>
                            <a:srgbClr val="000000"/>
                          </a:solidFill>
                          <a:effectLst/>
                          <a:latin typeface="Franklin Gothic Book"/>
                        </a:rPr>
                        <a:t>9300 Comisiones Gastos de la Deuda Pública</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E9"/>
                    </a:solidFill>
                  </a:tcPr>
                </a:tc>
                <a:tc>
                  <a:txBody>
                    <a:bodyPr/>
                    <a:lstStyle/>
                    <a:p>
                      <a:pPr algn="ctr" rtl="0" fontAlgn="ctr"/>
                      <a:r>
                        <a:rPr lang="es-MX" sz="1000" b="0" i="0" u="none" strike="noStrike">
                          <a:solidFill>
                            <a:srgbClr val="000000"/>
                          </a:solidFill>
                          <a:effectLst/>
                          <a:latin typeface="Franklin Gothic Book"/>
                        </a:rPr>
                        <a:t>9400 Gastos de la Deuda Pública</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E9"/>
                    </a:solidFill>
                  </a:tcPr>
                </a:tc>
                <a:tc>
                  <a:txBody>
                    <a:bodyPr/>
                    <a:lstStyle/>
                    <a:p>
                      <a:pPr algn="ctr" rtl="0" fontAlgn="ctr"/>
                      <a:r>
                        <a:rPr lang="es-MX" sz="1000" b="0" i="0" u="none" strike="noStrike">
                          <a:solidFill>
                            <a:srgbClr val="000000"/>
                          </a:solidFill>
                          <a:effectLst/>
                          <a:latin typeface="Franklin Gothic Book"/>
                        </a:rPr>
                        <a:t>9500 Costos por Coberturas</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E9"/>
                    </a:solidFill>
                  </a:tcPr>
                </a:tc>
                <a:tc>
                  <a:txBody>
                    <a:bodyPr/>
                    <a:lstStyle/>
                    <a:p>
                      <a:pPr algn="ctr" rtl="0" fontAlgn="ctr"/>
                      <a:r>
                        <a:rPr lang="es-MX" sz="1000" b="0" i="0" u="none" strike="noStrike">
                          <a:solidFill>
                            <a:srgbClr val="000000"/>
                          </a:solidFill>
                          <a:effectLst/>
                          <a:latin typeface="Franklin Gothic Book"/>
                        </a:rPr>
                        <a:t>9600 Apoyos Financieros</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E9"/>
                    </a:solidFill>
                  </a:tcPr>
                </a:tc>
                <a:tc>
                  <a:txBody>
                    <a:bodyPr/>
                    <a:lstStyle/>
                    <a:p>
                      <a:pPr algn="ctr" rtl="0" fontAlgn="ctr"/>
                      <a:r>
                        <a:rPr lang="es-MX" sz="1000" b="0" i="0" u="none" strike="noStrike">
                          <a:solidFill>
                            <a:srgbClr val="000000"/>
                          </a:solidFill>
                          <a:effectLst/>
                          <a:latin typeface="Franklin Gothic Book"/>
                        </a:rPr>
                        <a:t>9900 ADEFAS</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E9"/>
                    </a:solidFill>
                  </a:tcPr>
                </a:tc>
              </a:tr>
              <a:tr h="197765">
                <a:tc>
                  <a:txBody>
                    <a:bodyPr/>
                    <a:lstStyle/>
                    <a:p>
                      <a:pPr algn="r" rtl="0" fontAlgn="ctr"/>
                      <a:r>
                        <a:rPr lang="es-MX" sz="1200" dirty="0"/>
                        <a:t>$23,674,739.22</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984A"/>
                    </a:solidFill>
                  </a:tcPr>
                </a:tc>
                <a:tc>
                  <a:txBody>
                    <a:bodyPr/>
                    <a:lstStyle/>
                    <a:p>
                      <a:pPr algn="r" rtl="0" fontAlgn="ctr"/>
                      <a:r>
                        <a:rPr lang="es-MX" sz="1200" dirty="0"/>
                        <a:t>$6,325,260.78</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D0"/>
                    </a:solidFill>
                  </a:tcPr>
                </a:tc>
                <a:tc>
                  <a:txBody>
                    <a:bodyPr/>
                    <a:lstStyle/>
                    <a:p>
                      <a:pPr algn="r" rtl="0" fontAlgn="ctr"/>
                      <a:r>
                        <a:rPr lang="es-MX" sz="1200" dirty="0"/>
                        <a:t>$0.00</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D0"/>
                    </a:solidFill>
                  </a:tcPr>
                </a:tc>
                <a:tc>
                  <a:txBody>
                    <a:bodyPr/>
                    <a:lstStyle/>
                    <a:p>
                      <a:pPr algn="r" rtl="0" fontAlgn="ctr"/>
                      <a:r>
                        <a:rPr lang="es-MX" sz="1200" dirty="0"/>
                        <a:t>$0.00</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D0"/>
                    </a:solidFill>
                  </a:tcPr>
                </a:tc>
                <a:tc>
                  <a:txBody>
                    <a:bodyPr/>
                    <a:lstStyle/>
                    <a:p>
                      <a:pPr algn="r" rtl="0" fontAlgn="ctr"/>
                      <a:r>
                        <a:rPr lang="es-MX" sz="1200" dirty="0"/>
                        <a:t>$0.00</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D0"/>
                    </a:solidFill>
                  </a:tcPr>
                </a:tc>
                <a:tc>
                  <a:txBody>
                    <a:bodyPr/>
                    <a:lstStyle/>
                    <a:p>
                      <a:pPr algn="r" rtl="0" fontAlgn="ctr"/>
                      <a:r>
                        <a:rPr lang="es-MX" sz="1200" dirty="0"/>
                        <a:t>$0.00</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D0"/>
                    </a:solidFill>
                  </a:tcPr>
                </a:tc>
                <a:tc>
                  <a:txBody>
                    <a:bodyPr/>
                    <a:lstStyle/>
                    <a:p>
                      <a:pPr algn="r" rtl="0" fontAlgn="ctr"/>
                      <a:r>
                        <a:rPr lang="es-MX" sz="1200" dirty="0"/>
                        <a:t>$0.00</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D0"/>
                    </a:solidFill>
                  </a:tcPr>
                </a:tc>
              </a:tr>
            </a:tbl>
          </a:graphicData>
        </a:graphic>
      </p:graphicFrame>
    </p:spTree>
    <p:extLst>
      <p:ext uri="{BB962C8B-B14F-4D97-AF65-F5344CB8AC3E}">
        <p14:creationId xmlns:p14="http://schemas.microsoft.com/office/powerpoint/2010/main" val="10069367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RECURSOS FEDERALES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53579941"/>
              </p:ext>
            </p:extLst>
          </p:nvPr>
        </p:nvGraphicFramePr>
        <p:xfrm>
          <a:off x="827584" y="1916832"/>
          <a:ext cx="7488832" cy="2016224"/>
        </p:xfrm>
        <a:graphic>
          <a:graphicData uri="http://schemas.openxmlformats.org/drawingml/2006/table">
            <a:tbl>
              <a:tblPr firstRow="1" firstCol="1" bandRow="1">
                <a:tableStyleId>{21E4AEA4-8DFA-4A89-87EB-49C32662AFE0}</a:tableStyleId>
              </a:tblPr>
              <a:tblGrid>
                <a:gridCol w="5650775"/>
                <a:gridCol w="1838057"/>
              </a:tblGrid>
              <a:tr h="499920">
                <a:tc>
                  <a:txBody>
                    <a:bodyPr/>
                    <a:lstStyle/>
                    <a:p>
                      <a:pPr algn="ctr">
                        <a:lnSpc>
                          <a:spcPct val="115000"/>
                        </a:lnSpc>
                        <a:spcAft>
                          <a:spcPts val="0"/>
                        </a:spcAft>
                      </a:pPr>
                      <a:r>
                        <a:rPr lang="es-MX" sz="1050" b="1" dirty="0" smtClean="0">
                          <a:solidFill>
                            <a:schemeClr val="tx1"/>
                          </a:solidFill>
                          <a:effectLst/>
                        </a:rPr>
                        <a:t>Fondo Ramo 33</a:t>
                      </a:r>
                      <a:endParaRPr lang="es-MX" sz="1050" b="1" dirty="0">
                        <a:solidFill>
                          <a:schemeClr val="tx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solidFill>
                            <a:schemeClr val="tx1"/>
                          </a:solidFill>
                          <a:effectLst/>
                        </a:rPr>
                        <a:t>Presupuesto Aprobado</a:t>
                      </a:r>
                      <a:endParaRPr lang="es-MX" sz="1050">
                        <a:solidFill>
                          <a:schemeClr val="tx1"/>
                        </a:solidFill>
                        <a:effectLst/>
                        <a:latin typeface="Calibri"/>
                        <a:ea typeface="Calibri"/>
                        <a:cs typeface="Times New Roman"/>
                      </a:endParaRPr>
                    </a:p>
                  </a:txBody>
                  <a:tcPr marL="44450" marR="44450" marT="0" marB="0" anchor="ctr"/>
                </a:tc>
              </a:tr>
              <a:tr h="514050">
                <a:tc>
                  <a:txBody>
                    <a:bodyPr/>
                    <a:lstStyle/>
                    <a:p>
                      <a:pPr algn="just">
                        <a:lnSpc>
                          <a:spcPct val="115000"/>
                        </a:lnSpc>
                        <a:spcAft>
                          <a:spcPts val="0"/>
                        </a:spcAft>
                      </a:pPr>
                      <a:r>
                        <a:rPr lang="es-MX" sz="1050" b="1" dirty="0">
                          <a:solidFill>
                            <a:schemeClr val="tx1"/>
                          </a:solidFill>
                          <a:effectLst/>
                        </a:rPr>
                        <a:t>Fondo de Aportaciones para la Infraestructura Social Municipal</a:t>
                      </a:r>
                      <a:endParaRPr lang="es-MX" sz="1050" b="1" dirty="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cap="small" dirty="0" smtClean="0">
                          <a:solidFill>
                            <a:schemeClr val="tx1"/>
                          </a:solidFill>
                          <a:effectLst/>
                        </a:rPr>
                        <a:t>78,889,668.00</a:t>
                      </a:r>
                      <a:endParaRPr lang="es-MX" sz="1050" dirty="0">
                        <a:solidFill>
                          <a:schemeClr val="tx1"/>
                        </a:solidFill>
                        <a:effectLst/>
                        <a:latin typeface="Calibri"/>
                        <a:ea typeface="Calibri"/>
                        <a:cs typeface="Times New Roman"/>
                      </a:endParaRPr>
                    </a:p>
                  </a:txBody>
                  <a:tcPr marL="44450" marR="44450" marT="0" marB="0" anchor="ctr"/>
                </a:tc>
              </a:tr>
              <a:tr h="475534">
                <a:tc>
                  <a:txBody>
                    <a:bodyPr/>
                    <a:lstStyle/>
                    <a:p>
                      <a:pPr algn="just">
                        <a:lnSpc>
                          <a:spcPct val="115000"/>
                        </a:lnSpc>
                        <a:spcAft>
                          <a:spcPts val="0"/>
                        </a:spcAft>
                      </a:pPr>
                      <a:r>
                        <a:rPr lang="es-MX" sz="1050" b="1" dirty="0">
                          <a:solidFill>
                            <a:schemeClr val="tx1"/>
                          </a:solidFill>
                          <a:effectLst/>
                        </a:rPr>
                        <a:t>Fondo de Aportaciones para el Fortalecimiento de los Municipios y de las Demarcaciones Territoriales del D.F.</a:t>
                      </a:r>
                      <a:endParaRPr lang="es-MX" sz="1050" b="1" dirty="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cap="small" dirty="0" smtClean="0">
                          <a:solidFill>
                            <a:schemeClr val="tx1"/>
                          </a:solidFill>
                          <a:effectLst/>
                        </a:rPr>
                        <a:t>402,810,415.00</a:t>
                      </a:r>
                      <a:endParaRPr lang="es-MX" sz="1050" dirty="0">
                        <a:solidFill>
                          <a:schemeClr val="tx1"/>
                        </a:solidFill>
                        <a:effectLst/>
                        <a:latin typeface="Calibri"/>
                        <a:ea typeface="Calibri"/>
                        <a:cs typeface="Times New Roman"/>
                      </a:endParaRPr>
                    </a:p>
                  </a:txBody>
                  <a:tcPr marL="44450" marR="44450" marT="0" marB="0" anchor="ctr"/>
                </a:tc>
              </a:tr>
              <a:tr h="526720">
                <a:tc>
                  <a:txBody>
                    <a:bodyPr/>
                    <a:lstStyle/>
                    <a:p>
                      <a:pPr algn="ctr">
                        <a:lnSpc>
                          <a:spcPct val="115000"/>
                        </a:lnSpc>
                        <a:spcAft>
                          <a:spcPts val="0"/>
                        </a:spcAft>
                      </a:pPr>
                      <a:r>
                        <a:rPr lang="es-MX" sz="1050" b="1" dirty="0">
                          <a:solidFill>
                            <a:schemeClr val="tx1"/>
                          </a:solidFill>
                          <a:effectLst/>
                        </a:rPr>
                        <a:t>Total</a:t>
                      </a:r>
                      <a:endParaRPr lang="es-MX" sz="1050" b="1" dirty="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cap="small" dirty="0">
                          <a:solidFill>
                            <a:schemeClr val="tx1"/>
                          </a:solidFill>
                          <a:effectLst/>
                        </a:rPr>
                        <a:t> $  </a:t>
                      </a:r>
                      <a:r>
                        <a:rPr lang="es-MX" sz="1050" cap="small" dirty="0" smtClean="0">
                          <a:solidFill>
                            <a:schemeClr val="tx1"/>
                          </a:solidFill>
                          <a:effectLst/>
                        </a:rPr>
                        <a:t>481,700,083.00 </a:t>
                      </a:r>
                      <a:endParaRPr lang="es-MX" sz="1050" dirty="0">
                        <a:solidFill>
                          <a:schemeClr val="tx1"/>
                        </a:solidFill>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923127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830992"/>
          </a:xfrm>
        </p:spPr>
        <p:txBody>
          <a:bodyPr>
            <a:normAutofit fontScale="90000"/>
          </a:bodyPr>
          <a:lstStyle/>
          <a:p>
            <a:pPr algn="ctr"/>
            <a:r>
              <a:rPr lang="es-MX" dirty="0" smtClean="0"/>
              <a:t>MONTO DE ADQUISICIONES </a:t>
            </a:r>
            <a:br>
              <a:rPr lang="es-MX" dirty="0" smtClean="0"/>
            </a:br>
            <a:r>
              <a:rPr lang="es-MX" dirty="0" smtClean="0"/>
              <a:t>Y OBRAS PÚBLICAS </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51425471"/>
              </p:ext>
            </p:extLst>
          </p:nvPr>
        </p:nvGraphicFramePr>
        <p:xfrm>
          <a:off x="467544" y="3789040"/>
          <a:ext cx="8229600" cy="2891790"/>
        </p:xfrm>
        <a:graphic>
          <a:graphicData uri="http://schemas.openxmlformats.org/drawingml/2006/table">
            <a:tbl>
              <a:tblPr firstRow="1" firstCol="1" bandRow="1">
                <a:tableStyleId>{F5AB1C69-6EDB-4FF4-983F-18BD219EF322}</a:tableStyleId>
              </a:tblPr>
              <a:tblGrid>
                <a:gridCol w="4093403"/>
                <a:gridCol w="2119945"/>
                <a:gridCol w="2016252"/>
              </a:tblGrid>
              <a:tr h="184150">
                <a:tc gridSpan="3">
                  <a:txBody>
                    <a:bodyPr/>
                    <a:lstStyle/>
                    <a:p>
                      <a:pPr algn="ctr">
                        <a:lnSpc>
                          <a:spcPct val="115000"/>
                        </a:lnSpc>
                        <a:spcAft>
                          <a:spcPts val="0"/>
                        </a:spcAft>
                      </a:pPr>
                      <a:r>
                        <a:rPr lang="es-MX" sz="1100" dirty="0">
                          <a:effectLst/>
                        </a:rPr>
                        <a:t>OBRAS PÚBLICAS</a:t>
                      </a:r>
                      <a:endParaRPr lang="es-MX" sz="110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r>
              <a:tr h="80645">
                <a:tc rowSpan="2">
                  <a:txBody>
                    <a:bodyPr/>
                    <a:lstStyle/>
                    <a:p>
                      <a:pPr algn="ctr">
                        <a:lnSpc>
                          <a:spcPct val="115000"/>
                        </a:lnSpc>
                        <a:spcAft>
                          <a:spcPts val="0"/>
                        </a:spcAft>
                      </a:pPr>
                      <a:r>
                        <a:rPr lang="es-MX" sz="1100">
                          <a:effectLst/>
                        </a:rPr>
                        <a:t>MODALIDAD</a:t>
                      </a:r>
                      <a:endParaRPr lang="es-MX" sz="11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MX" sz="1100" dirty="0">
                          <a:effectLst/>
                        </a:rPr>
                        <a:t>EN UNIDAD DE CUENTA DEL ESTADO DE COAHUILA DE ZARAGOZA</a:t>
                      </a:r>
                      <a:endParaRPr lang="es-MX" sz="1100" dirty="0">
                        <a:effectLst/>
                        <a:latin typeface="Calibri"/>
                        <a:ea typeface="Calibri"/>
                        <a:cs typeface="Times New Roman"/>
                      </a:endParaRPr>
                    </a:p>
                  </a:txBody>
                  <a:tcPr marL="44450" marR="44450" marT="0" marB="0" anchor="ctr"/>
                </a:tc>
                <a:tc hMerge="1">
                  <a:txBody>
                    <a:bodyPr/>
                    <a:lstStyle/>
                    <a:p>
                      <a:endParaRPr lang="es-MX"/>
                    </a:p>
                  </a:txBody>
                  <a:tcPr/>
                </a:tc>
              </a:tr>
              <a:tr h="67945">
                <a:tc vMerge="1">
                  <a:txBody>
                    <a:bodyPr/>
                    <a:lstStyle/>
                    <a:p>
                      <a:endParaRPr lang="es-MX"/>
                    </a:p>
                  </a:txBody>
                  <a:tcPr/>
                </a:tc>
                <a:tc>
                  <a:txBody>
                    <a:bodyPr/>
                    <a:lstStyle/>
                    <a:p>
                      <a:pPr algn="ctr">
                        <a:lnSpc>
                          <a:spcPct val="115000"/>
                        </a:lnSpc>
                        <a:spcAft>
                          <a:spcPts val="0"/>
                        </a:spcAft>
                      </a:pPr>
                      <a:r>
                        <a:rPr lang="es-MX" sz="1100">
                          <a:effectLst/>
                        </a:rPr>
                        <a:t>DE</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HASTA</a:t>
                      </a:r>
                      <a:endParaRPr lang="es-MX" sz="1100">
                        <a:effectLst/>
                        <a:latin typeface="Calibri"/>
                        <a:ea typeface="Calibri"/>
                        <a:cs typeface="Times New Roman"/>
                      </a:endParaRPr>
                    </a:p>
                  </a:txBody>
                  <a:tcPr marL="44450" marR="44450" marT="0" marB="0" anchor="ctr"/>
                </a:tc>
              </a:tr>
              <a:tr h="184150">
                <a:tc>
                  <a:txBody>
                    <a:bodyPr/>
                    <a:lstStyle/>
                    <a:p>
                      <a:pPr>
                        <a:lnSpc>
                          <a:spcPct val="115000"/>
                        </a:lnSpc>
                        <a:spcAft>
                          <a:spcPts val="0"/>
                        </a:spcAft>
                      </a:pPr>
                      <a:r>
                        <a:rPr lang="es-MX" sz="1100">
                          <a:effectLst/>
                        </a:rPr>
                        <a:t>Licitación Pública</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53,551</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En Adelante</a:t>
                      </a:r>
                      <a:endParaRPr lang="es-MX" sz="1100">
                        <a:effectLst/>
                        <a:latin typeface="Calibri"/>
                        <a:ea typeface="Calibri"/>
                        <a:cs typeface="Times New Roman"/>
                      </a:endParaRPr>
                    </a:p>
                  </a:txBody>
                  <a:tcPr marL="44450" marR="44450" marT="0" marB="0" anchor="ctr"/>
                </a:tc>
              </a:tr>
              <a:tr h="55245">
                <a:tc>
                  <a:txBody>
                    <a:bodyPr/>
                    <a:lstStyle/>
                    <a:p>
                      <a:pPr>
                        <a:lnSpc>
                          <a:spcPct val="115000"/>
                        </a:lnSpc>
                        <a:spcAft>
                          <a:spcPts val="0"/>
                        </a:spcAft>
                      </a:pPr>
                      <a:r>
                        <a:rPr lang="es-MX" sz="1100">
                          <a:effectLst/>
                        </a:rPr>
                        <a:t>Invitación a cuando menos tres personas</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13,301</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53,550</a:t>
                      </a:r>
                      <a:endParaRPr lang="es-MX" sz="1100">
                        <a:effectLst/>
                        <a:latin typeface="Calibri"/>
                        <a:ea typeface="Calibri"/>
                        <a:cs typeface="Times New Roman"/>
                      </a:endParaRPr>
                    </a:p>
                  </a:txBody>
                  <a:tcPr marL="44450" marR="44450" marT="0" marB="0" anchor="ctr"/>
                </a:tc>
              </a:tr>
              <a:tr h="184150">
                <a:tc>
                  <a:txBody>
                    <a:bodyPr/>
                    <a:lstStyle/>
                    <a:p>
                      <a:pPr>
                        <a:lnSpc>
                          <a:spcPct val="115000"/>
                        </a:lnSpc>
                        <a:spcAft>
                          <a:spcPts val="0"/>
                        </a:spcAft>
                      </a:pPr>
                      <a:r>
                        <a:rPr lang="es-MX" sz="1100">
                          <a:effectLst/>
                        </a:rPr>
                        <a:t>Adjudicación Directa</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0</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13,300</a:t>
                      </a:r>
                      <a:endParaRPr lang="es-MX" sz="1100">
                        <a:effectLst/>
                        <a:latin typeface="Calibri"/>
                        <a:ea typeface="Calibri"/>
                        <a:cs typeface="Times New Roman"/>
                      </a:endParaRPr>
                    </a:p>
                  </a:txBody>
                  <a:tcPr marL="44450" marR="44450" marT="0" marB="0" anchor="ctr"/>
                </a:tc>
              </a:tr>
              <a:tr h="184150">
                <a:tc>
                  <a:txBody>
                    <a:bodyPr/>
                    <a:lstStyle/>
                    <a:p>
                      <a:pPr>
                        <a:lnSpc>
                          <a:spcPct val="115000"/>
                        </a:lnSpc>
                      </a:pPr>
                      <a:endParaRPr lang="es-MX" sz="1100">
                        <a:effectLst/>
                        <a:latin typeface="Calibri"/>
                      </a:endParaRPr>
                    </a:p>
                  </a:txBody>
                  <a:tcPr marL="44450" marR="44450" marT="0" marB="0" anchor="b"/>
                </a:tc>
                <a:tc>
                  <a:txBody>
                    <a:bodyPr/>
                    <a:lstStyle/>
                    <a:p>
                      <a:pPr>
                        <a:lnSpc>
                          <a:spcPct val="115000"/>
                        </a:lnSpc>
                      </a:pPr>
                      <a:endParaRPr lang="es-MX" sz="1100">
                        <a:effectLst/>
                        <a:latin typeface="Calibri"/>
                      </a:endParaRPr>
                    </a:p>
                  </a:txBody>
                  <a:tcPr marL="44450" marR="44450" marT="0" marB="0" anchor="b"/>
                </a:tc>
                <a:tc>
                  <a:txBody>
                    <a:bodyPr/>
                    <a:lstStyle/>
                    <a:p>
                      <a:pPr>
                        <a:lnSpc>
                          <a:spcPct val="115000"/>
                        </a:lnSpc>
                      </a:pPr>
                      <a:endParaRPr lang="es-MX" sz="1100">
                        <a:effectLst/>
                        <a:latin typeface="Calibri"/>
                      </a:endParaRPr>
                    </a:p>
                  </a:txBody>
                  <a:tcPr marL="44450" marR="44450" marT="0" marB="0" anchor="b"/>
                </a:tc>
              </a:tr>
              <a:tr h="27305">
                <a:tc gridSpan="3">
                  <a:txBody>
                    <a:bodyPr/>
                    <a:lstStyle/>
                    <a:p>
                      <a:pPr algn="ctr">
                        <a:lnSpc>
                          <a:spcPct val="115000"/>
                        </a:lnSpc>
                        <a:spcAft>
                          <a:spcPts val="0"/>
                        </a:spcAft>
                      </a:pPr>
                      <a:r>
                        <a:rPr lang="es-MX" sz="1100">
                          <a:effectLst/>
                        </a:rPr>
                        <a:t>SERVICIOS RELACIONADOS CON LAS OBRAS PÚBLICAS</a:t>
                      </a:r>
                      <a:endParaRPr lang="es-MX" sz="110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r>
              <a:tr h="97790">
                <a:tc rowSpan="2">
                  <a:txBody>
                    <a:bodyPr/>
                    <a:lstStyle/>
                    <a:p>
                      <a:pPr algn="ctr">
                        <a:lnSpc>
                          <a:spcPct val="115000"/>
                        </a:lnSpc>
                        <a:spcAft>
                          <a:spcPts val="0"/>
                        </a:spcAft>
                      </a:pPr>
                      <a:r>
                        <a:rPr lang="es-MX" sz="1100">
                          <a:effectLst/>
                        </a:rPr>
                        <a:t>MODALIDAD</a:t>
                      </a:r>
                      <a:endParaRPr lang="es-MX" sz="11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MX" sz="1100">
                          <a:effectLst/>
                        </a:rPr>
                        <a:t>EN UNIDAD DE CUENTA DEL ESTADO DE COAHUILA DE ZARAGOZA </a:t>
                      </a:r>
                      <a:endParaRPr lang="es-MX" sz="1100">
                        <a:effectLst/>
                        <a:latin typeface="Calibri"/>
                        <a:ea typeface="Calibri"/>
                        <a:cs typeface="Times New Roman"/>
                      </a:endParaRPr>
                    </a:p>
                  </a:txBody>
                  <a:tcPr marL="44450" marR="44450" marT="0" marB="0" anchor="ctr"/>
                </a:tc>
                <a:tc hMerge="1">
                  <a:txBody>
                    <a:bodyPr/>
                    <a:lstStyle/>
                    <a:p>
                      <a:endParaRPr lang="es-MX"/>
                    </a:p>
                  </a:txBody>
                  <a:tcPr/>
                </a:tc>
              </a:tr>
              <a:tr h="184150">
                <a:tc vMerge="1">
                  <a:txBody>
                    <a:bodyPr/>
                    <a:lstStyle/>
                    <a:p>
                      <a:endParaRPr lang="es-MX"/>
                    </a:p>
                  </a:txBody>
                  <a:tcPr/>
                </a:tc>
                <a:tc>
                  <a:txBody>
                    <a:bodyPr/>
                    <a:lstStyle/>
                    <a:p>
                      <a:pPr algn="ctr">
                        <a:lnSpc>
                          <a:spcPct val="115000"/>
                        </a:lnSpc>
                        <a:spcAft>
                          <a:spcPts val="0"/>
                        </a:spcAft>
                      </a:pPr>
                      <a:r>
                        <a:rPr lang="es-MX" sz="1100">
                          <a:effectLst/>
                        </a:rPr>
                        <a:t>DE</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HASTA</a:t>
                      </a:r>
                      <a:endParaRPr lang="es-MX" sz="1100">
                        <a:effectLst/>
                        <a:latin typeface="Calibri"/>
                        <a:ea typeface="Calibri"/>
                        <a:cs typeface="Times New Roman"/>
                      </a:endParaRPr>
                    </a:p>
                  </a:txBody>
                  <a:tcPr marL="44450" marR="44450" marT="0" marB="0" anchor="ctr"/>
                </a:tc>
              </a:tr>
              <a:tr h="184150">
                <a:tc>
                  <a:txBody>
                    <a:bodyPr/>
                    <a:lstStyle/>
                    <a:p>
                      <a:pPr>
                        <a:lnSpc>
                          <a:spcPct val="115000"/>
                        </a:lnSpc>
                        <a:spcAft>
                          <a:spcPts val="0"/>
                        </a:spcAft>
                      </a:pPr>
                      <a:r>
                        <a:rPr lang="es-MX" sz="1100">
                          <a:effectLst/>
                        </a:rPr>
                        <a:t>Licitación Pública</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17,854</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En Adelante</a:t>
                      </a:r>
                      <a:endParaRPr lang="es-MX" sz="1100">
                        <a:effectLst/>
                        <a:latin typeface="Calibri"/>
                        <a:ea typeface="Calibri"/>
                        <a:cs typeface="Times New Roman"/>
                      </a:endParaRPr>
                    </a:p>
                  </a:txBody>
                  <a:tcPr marL="44450" marR="44450" marT="0" marB="0" anchor="ctr"/>
                </a:tc>
              </a:tr>
              <a:tr h="87630">
                <a:tc>
                  <a:txBody>
                    <a:bodyPr/>
                    <a:lstStyle/>
                    <a:p>
                      <a:pPr>
                        <a:lnSpc>
                          <a:spcPct val="115000"/>
                        </a:lnSpc>
                        <a:spcAft>
                          <a:spcPts val="0"/>
                        </a:spcAft>
                      </a:pPr>
                      <a:r>
                        <a:rPr lang="es-MX" sz="1100">
                          <a:effectLst/>
                        </a:rPr>
                        <a:t>Invitación a cuando menos tres personas</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4,464</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17,853</a:t>
                      </a:r>
                      <a:endParaRPr lang="es-MX" sz="1100">
                        <a:effectLst/>
                        <a:latin typeface="Calibri"/>
                        <a:ea typeface="Calibri"/>
                        <a:cs typeface="Times New Roman"/>
                      </a:endParaRPr>
                    </a:p>
                  </a:txBody>
                  <a:tcPr marL="44450" marR="44450" marT="0" marB="0" anchor="ctr"/>
                </a:tc>
              </a:tr>
              <a:tr h="27305">
                <a:tc>
                  <a:txBody>
                    <a:bodyPr/>
                    <a:lstStyle/>
                    <a:p>
                      <a:pPr>
                        <a:lnSpc>
                          <a:spcPct val="115000"/>
                        </a:lnSpc>
                        <a:spcAft>
                          <a:spcPts val="0"/>
                        </a:spcAft>
                      </a:pPr>
                      <a:r>
                        <a:rPr lang="es-MX" sz="1100" dirty="0">
                          <a:effectLst/>
                        </a:rPr>
                        <a:t>Adjudicación Directa</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0</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effectLst/>
                        </a:rPr>
                        <a:t>4,463</a:t>
                      </a:r>
                      <a:endParaRPr lang="es-MX" sz="1100" dirty="0">
                        <a:effectLst/>
                        <a:latin typeface="Calibri"/>
                        <a:ea typeface="Calibri"/>
                        <a:cs typeface="Times New Roman"/>
                      </a:endParaRPr>
                    </a:p>
                  </a:txBody>
                  <a:tcPr marL="44450" marR="44450" marT="0" marB="0" anchor="ctr"/>
                </a:tc>
              </a:tr>
            </a:tbl>
          </a:graphicData>
        </a:graphic>
      </p:graphicFrame>
      <p:sp>
        <p:nvSpPr>
          <p:cNvPr id="5" name="4 CuadroTexto"/>
          <p:cNvSpPr txBox="1"/>
          <p:nvPr/>
        </p:nvSpPr>
        <p:spPr>
          <a:xfrm>
            <a:off x="467544" y="1628800"/>
            <a:ext cx="8208912" cy="2031325"/>
          </a:xfrm>
          <a:prstGeom prst="rect">
            <a:avLst/>
          </a:prstGeom>
          <a:noFill/>
        </p:spPr>
        <p:txBody>
          <a:bodyPr wrap="square" rtlCol="0">
            <a:spAutoFit/>
          </a:bodyPr>
          <a:lstStyle/>
          <a:p>
            <a:r>
              <a:rPr lang="es-MX" dirty="0"/>
              <a:t>De conformidad con lo establecido en los artículos 201 del Código Municipal para el Estado de Coahuila de Zaragoza, el 42 de la Ley de Obras Públicas y Servicios Relacionados con las mismas para el Estado de Coahuila de Zaragoza y el artículo segundo transitorio de la Ley de la Unidad de Cuenta del Estado de Coahuila de Zaragoza, los montos máximos de contratación por adjudicación directa, por invitación restringida y por licitación pública, durante el ejercicio fiscal de </a:t>
            </a:r>
            <a:r>
              <a:rPr lang="es-MX" dirty="0" smtClean="0"/>
              <a:t>2018, </a:t>
            </a:r>
            <a:r>
              <a:rPr lang="es-MX" dirty="0"/>
              <a:t>se sujetarán a los siguientes lineamientos:</a:t>
            </a:r>
          </a:p>
        </p:txBody>
      </p:sp>
    </p:spTree>
    <p:extLst>
      <p:ext uri="{BB962C8B-B14F-4D97-AF65-F5344CB8AC3E}">
        <p14:creationId xmlns:p14="http://schemas.microsoft.com/office/powerpoint/2010/main" val="1282939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548680"/>
            <a:ext cx="7520940" cy="548640"/>
          </a:xfrm>
        </p:spPr>
        <p:txBody>
          <a:bodyPr/>
          <a:lstStyle/>
          <a:p>
            <a:pPr algn="ctr"/>
            <a:r>
              <a:rPr lang="es-MX" sz="2000" b="1" dirty="0" smtClean="0"/>
              <a:t/>
            </a:r>
            <a:br>
              <a:rPr lang="es-MX" sz="2000" b="1" dirty="0" smtClean="0"/>
            </a:br>
            <a:r>
              <a:rPr lang="es-MX" sz="2000" b="1" dirty="0" smtClean="0"/>
              <a:t>¿</a:t>
            </a:r>
            <a:r>
              <a:rPr lang="es-MX" sz="2000" b="1" dirty="0"/>
              <a:t>Qué es la Ley de Ingresos y Cuál es su importancia?</a:t>
            </a:r>
            <a:r>
              <a:rPr lang="es-MX" dirty="0"/>
              <a:t/>
            </a:r>
            <a:br>
              <a:rPr lang="es-MX" dirty="0"/>
            </a:br>
            <a:endParaRPr lang="es-MX" dirty="0"/>
          </a:p>
        </p:txBody>
      </p:sp>
      <p:sp>
        <p:nvSpPr>
          <p:cNvPr id="3" name="2 Marcador de contenido"/>
          <p:cNvSpPr>
            <a:spLocks noGrp="1"/>
          </p:cNvSpPr>
          <p:nvPr>
            <p:ph idx="1"/>
          </p:nvPr>
        </p:nvSpPr>
        <p:spPr>
          <a:xfrm>
            <a:off x="827584" y="1700808"/>
            <a:ext cx="7520940" cy="3579849"/>
          </a:xfrm>
        </p:spPr>
        <p:txBody>
          <a:bodyPr/>
          <a:lstStyle/>
          <a:p>
            <a:r>
              <a:rPr lang="es-MX" dirty="0"/>
              <a:t>LEY DE INGRESOS: </a:t>
            </a:r>
            <a:endParaRPr lang="es-MX" dirty="0" smtClean="0"/>
          </a:p>
          <a:p>
            <a:pPr algn="just">
              <a:lnSpc>
                <a:spcPct val="150000"/>
              </a:lnSpc>
            </a:pPr>
            <a:r>
              <a:rPr lang="es-MX" dirty="0"/>
              <a:t>	</a:t>
            </a:r>
            <a:r>
              <a:rPr lang="es-MX" dirty="0" smtClean="0"/>
              <a:t>Es </a:t>
            </a:r>
            <a:r>
              <a:rPr lang="es-MX" dirty="0"/>
              <a:t>el documento jurídico aprobado por el H. Congreso del Estado a iniciativa del ayuntamiento, que contiene los conceptos bajo los cuales se podrán captar los recursos financieros que permitan cubrir los gastos del municipio para  el desempeño de sus funciones durante  el ejercicio fiscal.</a:t>
            </a:r>
          </a:p>
          <a:p>
            <a:pPr algn="just">
              <a:lnSpc>
                <a:spcPct val="150000"/>
              </a:lnSpc>
            </a:pPr>
            <a:endParaRPr lang="es-MX" dirty="0"/>
          </a:p>
        </p:txBody>
      </p:sp>
    </p:spTree>
    <p:extLst>
      <p:ext uri="{BB962C8B-B14F-4D97-AF65-F5344CB8AC3E}">
        <p14:creationId xmlns:p14="http://schemas.microsoft.com/office/powerpoint/2010/main" val="17171456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GLOSARIO</a:t>
            </a:r>
            <a:endParaRPr lang="es-MX" dirty="0"/>
          </a:p>
        </p:txBody>
      </p:sp>
      <p:sp>
        <p:nvSpPr>
          <p:cNvPr id="3" name="2 Marcador de contenido"/>
          <p:cNvSpPr>
            <a:spLocks noGrp="1"/>
          </p:cNvSpPr>
          <p:nvPr>
            <p:ph idx="1"/>
          </p:nvPr>
        </p:nvSpPr>
        <p:spPr>
          <a:xfrm>
            <a:off x="822960" y="1100628"/>
            <a:ext cx="7520940" cy="5064676"/>
          </a:xfrm>
        </p:spPr>
        <p:txBody>
          <a:bodyPr>
            <a:noAutofit/>
          </a:bodyPr>
          <a:lstStyle/>
          <a:p>
            <a:pPr lvl="0" algn="just"/>
            <a:r>
              <a:rPr lang="es-MX" sz="1200" b="1" dirty="0">
                <a:latin typeface="Arial" pitchFamily="34" charset="0"/>
                <a:cs typeface="Arial" pitchFamily="34" charset="0"/>
              </a:rPr>
              <a:t>Adquisiciones públicas: </a:t>
            </a:r>
            <a:r>
              <a:rPr lang="es-MX" sz="1200" b="0" dirty="0">
                <a:latin typeface="Arial" pitchFamily="34" charset="0"/>
                <a:cs typeface="Arial" pitchFamily="34" charset="0"/>
              </a:rPr>
              <a:t>toda clase de convenios o contratos, cualquiera que sea su denominación legal, que el municipio, sus dependencias o entidades celebren para la compra de insumos, materiales, mercancías, materias primas y bienes muebles que tengan por objeto cubrir las necesidades comunes de las dependencias de la Administración Pública Municipal, así como aquellos bienes necesarios para la realización de funciones específicas.</a:t>
            </a:r>
          </a:p>
          <a:p>
            <a:pPr algn="just"/>
            <a:endParaRPr lang="es-MX" sz="1200" b="0" dirty="0">
              <a:latin typeface="Arial" pitchFamily="34" charset="0"/>
              <a:cs typeface="Arial" pitchFamily="34" charset="0"/>
            </a:endParaRPr>
          </a:p>
          <a:p>
            <a:pPr lvl="0" algn="just"/>
            <a:r>
              <a:rPr lang="es-MX" sz="1200" b="1" dirty="0">
                <a:latin typeface="Arial" pitchFamily="34" charset="0"/>
                <a:cs typeface="Arial" pitchFamily="34" charset="0"/>
              </a:rPr>
              <a:t>Ahorro presupuestario: </a:t>
            </a:r>
            <a:r>
              <a:rPr lang="es-MX" sz="1200" b="0" dirty="0">
                <a:latin typeface="Arial" pitchFamily="34" charset="0"/>
                <a:cs typeface="Arial" pitchFamily="34" charset="0"/>
              </a:rPr>
              <a:t>los remanentes de recursos del presupuesto modificado una vez que se hayan cumplido las metas establecidas.</a:t>
            </a:r>
          </a:p>
          <a:p>
            <a:pPr marL="0" indent="0" algn="just">
              <a:buNone/>
            </a:pPr>
            <a:r>
              <a:rPr lang="es-MX" sz="1200" b="0" dirty="0">
                <a:latin typeface="Arial" pitchFamily="34" charset="0"/>
                <a:cs typeface="Arial" pitchFamily="34" charset="0"/>
              </a:rPr>
              <a:t> </a:t>
            </a:r>
          </a:p>
          <a:p>
            <a:pPr lvl="0" algn="just"/>
            <a:r>
              <a:rPr lang="es-MX" sz="1200" b="1" dirty="0">
                <a:latin typeface="Arial" pitchFamily="34" charset="0"/>
                <a:cs typeface="Arial" pitchFamily="34" charset="0"/>
              </a:rPr>
              <a:t>Ayuntamiento:</a:t>
            </a:r>
            <a:r>
              <a:rPr lang="es-MX" sz="1200" dirty="0">
                <a:latin typeface="Arial" pitchFamily="34" charset="0"/>
                <a:cs typeface="Arial" pitchFamily="34" charset="0"/>
              </a:rPr>
              <a:t> </a:t>
            </a:r>
            <a:r>
              <a:rPr lang="es-MX" sz="1200" b="0" dirty="0">
                <a:latin typeface="Arial" pitchFamily="34" charset="0"/>
                <a:cs typeface="Arial" pitchFamily="34" charset="0"/>
              </a:rPr>
              <a:t>constituye la autoridad máxima en el municipio, es independiente, y no habrá autoridad intermedia entre éste y el Gobierno del Estado. Como cuerpo colegiado, tiene carácter deliberante, decisorio, y representante del Municipio.</a:t>
            </a:r>
          </a:p>
          <a:p>
            <a:pPr marL="0" indent="0" algn="just">
              <a:buNone/>
            </a:pPr>
            <a:r>
              <a:rPr lang="es-MX" sz="1200" b="0" dirty="0">
                <a:latin typeface="Arial" pitchFamily="34" charset="0"/>
                <a:cs typeface="Arial" pitchFamily="34" charset="0"/>
              </a:rPr>
              <a:t> </a:t>
            </a:r>
          </a:p>
          <a:p>
            <a:pPr lvl="0" algn="just"/>
            <a:r>
              <a:rPr lang="es-MX" sz="1200" b="1" dirty="0">
                <a:latin typeface="Arial" pitchFamily="34" charset="0"/>
                <a:cs typeface="Arial" pitchFamily="34" charset="0"/>
              </a:rPr>
              <a:t>Clasificación Administrativa:</a:t>
            </a:r>
            <a:r>
              <a:rPr lang="es-MX" sz="1200" dirty="0">
                <a:latin typeface="Arial" pitchFamily="34" charset="0"/>
                <a:cs typeface="Arial" pitchFamily="34" charset="0"/>
              </a:rPr>
              <a:t> </a:t>
            </a:r>
            <a:r>
              <a:rPr lang="es-MX" sz="1200" b="0" dirty="0">
                <a:latin typeface="Arial" pitchFamily="34" charset="0"/>
                <a:cs typeface="Arial" pitchFamily="34" charset="0"/>
              </a:rPr>
              <a:t>clasificación presupuestal que tiene como propósitos básicos identificar las unidades administrativas a través de las cuales se realiza la asignación, gestión y rendición de los recursos financieros públicos, así como establecer las bases institucionales y sectoriales para la elaboración y análisis de las estadísticas fiscales, organizadas y agregadas, mediante su integración y consolidación, tal como lo requieren las mejores prácticas y los modelos universales establecidos en la materia. Esta clasificación además permite delimitar con precisión el ámbito de Sector Público de cada orden de gobierno y por ende los alcances de su probable responsabilidad fiscal y cuasi fiscal</a:t>
            </a:r>
            <a:r>
              <a:rPr lang="es-MX" sz="1200" dirty="0">
                <a:latin typeface="Arial" pitchFamily="34" charset="0"/>
                <a:cs typeface="Arial" pitchFamily="34" charset="0"/>
              </a:rPr>
              <a:t>. </a:t>
            </a:r>
          </a:p>
        </p:txBody>
      </p:sp>
    </p:spTree>
    <p:extLst>
      <p:ext uri="{BB962C8B-B14F-4D97-AF65-F5344CB8AC3E}">
        <p14:creationId xmlns:p14="http://schemas.microsoft.com/office/powerpoint/2010/main" val="38358426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140000">
            <a:off x="-174368" y="1332695"/>
            <a:ext cx="5212080" cy="1089427"/>
          </a:xfrm>
        </p:spPr>
        <p:txBody>
          <a:bodyPr/>
          <a:lstStyle/>
          <a:p>
            <a:pPr algn="ctr"/>
            <a:r>
              <a:rPr lang="es-MX" dirty="0" smtClean="0"/>
              <a:t>¿Qué pueden hacer los ciudadanos?</a:t>
            </a:r>
            <a:endParaRPr lang="es-MX" dirty="0"/>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91100" y="2619375"/>
            <a:ext cx="3324225" cy="3324225"/>
          </a:xfrm>
        </p:spPr>
      </p:pic>
      <p:sp>
        <p:nvSpPr>
          <p:cNvPr id="4" name="3 Marcador de texto"/>
          <p:cNvSpPr>
            <a:spLocks noGrp="1"/>
          </p:cNvSpPr>
          <p:nvPr>
            <p:ph type="body" sz="half" idx="2"/>
          </p:nvPr>
        </p:nvSpPr>
        <p:spPr>
          <a:xfrm rot="19140000">
            <a:off x="1501506" y="2177280"/>
            <a:ext cx="5794760" cy="1243844"/>
          </a:xfrm>
          <a:solidFill>
            <a:schemeClr val="accent4">
              <a:lumMod val="50000"/>
            </a:schemeClr>
          </a:solidFill>
        </p:spPr>
        <p:txBody>
          <a:bodyPr>
            <a:normAutofit/>
          </a:bodyPr>
          <a:lstStyle/>
          <a:p>
            <a:r>
              <a:rPr lang="es-MX" dirty="0" smtClean="0"/>
              <a:t>Los Ciudadanos pueden consultar los presupuestos  así como los avances del mismo en  nuestra página de Internet</a:t>
            </a:r>
          </a:p>
          <a:p>
            <a:endParaRPr lang="es-MX" dirty="0"/>
          </a:p>
          <a:p>
            <a:r>
              <a:rPr lang="es-MX" dirty="0"/>
              <a:t>http://www.torreon.gob.mx/transparencia/</a:t>
            </a:r>
          </a:p>
        </p:txBody>
      </p:sp>
    </p:spTree>
    <p:extLst>
      <p:ext uri="{BB962C8B-B14F-4D97-AF65-F5344CB8AC3E}">
        <p14:creationId xmlns:p14="http://schemas.microsoft.com/office/powerpoint/2010/main" val="3416414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29600" cy="5472608"/>
          </a:xfrm>
        </p:spPr>
        <p:txBody>
          <a:bodyPr>
            <a:normAutofit lnSpcReduction="10000"/>
          </a:bodyPr>
          <a:lstStyle/>
          <a:p>
            <a:pPr lvl="0" algn="just"/>
            <a:r>
              <a:rPr lang="es-MX" sz="1100" b="1" dirty="0">
                <a:latin typeface="Arial" pitchFamily="34" charset="0"/>
                <a:cs typeface="Arial" pitchFamily="34" charset="0"/>
              </a:rPr>
              <a:t>Clasificación Económica:</a:t>
            </a:r>
            <a:r>
              <a:rPr lang="es-MX" sz="1100" dirty="0">
                <a:latin typeface="Arial" pitchFamily="34" charset="0"/>
                <a:cs typeface="Arial" pitchFamily="34" charset="0"/>
              </a:rPr>
              <a:t> </a:t>
            </a:r>
            <a:r>
              <a:rPr lang="es-MX" sz="1100" b="0" dirty="0">
                <a:latin typeface="Arial" pitchFamily="34" charset="0"/>
                <a:cs typeface="Arial" pitchFamily="34" charset="0"/>
              </a:rPr>
              <a:t>clasificación presupuestal de las transacciones de los entes públicos que permite ordenar a éstas de acuerdo con su naturaleza económica, con el propósito general de analizar y evaluar el impacto de la política y gestión fiscal y sus componentes sobre la economía en general. </a:t>
            </a:r>
          </a:p>
          <a:p>
            <a:pPr marL="0" indent="0" algn="just">
              <a:buNone/>
            </a:pPr>
            <a:r>
              <a:rPr lang="es-MX" sz="1100" b="0" dirty="0">
                <a:latin typeface="Arial" pitchFamily="34" charset="0"/>
                <a:cs typeface="Arial" pitchFamily="34" charset="0"/>
              </a:rPr>
              <a:t> </a:t>
            </a:r>
          </a:p>
          <a:p>
            <a:pPr lvl="0" algn="just"/>
            <a:r>
              <a:rPr lang="es-MX" sz="1100" b="1" dirty="0">
                <a:latin typeface="Arial" pitchFamily="34" charset="0"/>
                <a:cs typeface="Arial" pitchFamily="34" charset="0"/>
              </a:rPr>
              <a:t>Clasificación Funcional del Gasto:</a:t>
            </a:r>
            <a:r>
              <a:rPr lang="es-MX" sz="1100" dirty="0">
                <a:latin typeface="Arial" pitchFamily="34" charset="0"/>
                <a:cs typeface="Arial" pitchFamily="34" charset="0"/>
              </a:rPr>
              <a:t> </a:t>
            </a:r>
            <a:r>
              <a:rPr lang="es-MX" sz="1100" b="0" dirty="0">
                <a:latin typeface="Arial" pitchFamily="34" charset="0"/>
                <a:cs typeface="Arial" pitchFamily="34" charset="0"/>
              </a:rPr>
              <a:t>clasificación presupuestal que agrupa los gastos según los propósitos u objetivos socioeconómicos que persiguen los diferentes entes públicos. </a:t>
            </a:r>
          </a:p>
          <a:p>
            <a:pPr marL="0" indent="0" algn="just">
              <a:buNone/>
            </a:pPr>
            <a:r>
              <a:rPr lang="es-MX" sz="1100" b="0" dirty="0">
                <a:latin typeface="Arial" pitchFamily="34" charset="0"/>
                <a:cs typeface="Arial" pitchFamily="34" charset="0"/>
              </a:rPr>
              <a:t> </a:t>
            </a:r>
          </a:p>
          <a:p>
            <a:pPr lvl="0" algn="just"/>
            <a:r>
              <a:rPr lang="es-MX" sz="1100" b="1" dirty="0">
                <a:latin typeface="Arial" pitchFamily="34" charset="0"/>
                <a:cs typeface="Arial" pitchFamily="34" charset="0"/>
              </a:rPr>
              <a:t>Clasificación por Fuente de Financiamiento:</a:t>
            </a:r>
            <a:r>
              <a:rPr lang="es-MX" sz="1100" dirty="0">
                <a:latin typeface="Arial" pitchFamily="34" charset="0"/>
                <a:cs typeface="Arial" pitchFamily="34" charset="0"/>
              </a:rPr>
              <a:t> </a:t>
            </a:r>
            <a:r>
              <a:rPr lang="es-MX" sz="1100" b="0" dirty="0">
                <a:latin typeface="Arial" pitchFamily="34" charset="0"/>
                <a:cs typeface="Arial" pitchFamily="34" charset="0"/>
              </a:rPr>
              <a:t>clasificación presupuestal que consiste en presentar los gastos públicos según los agregados genéricos de los recursos empleados para su financiamiento. </a:t>
            </a:r>
          </a:p>
          <a:p>
            <a:pPr algn="just"/>
            <a:r>
              <a:rPr lang="es-MX" sz="1100" b="0" dirty="0">
                <a:latin typeface="Arial" pitchFamily="34" charset="0"/>
                <a:cs typeface="Arial" pitchFamily="34" charset="0"/>
              </a:rPr>
              <a:t> </a:t>
            </a:r>
          </a:p>
          <a:p>
            <a:pPr lvl="0" algn="just"/>
            <a:r>
              <a:rPr lang="es-MX" sz="1100" dirty="0">
                <a:latin typeface="Arial" pitchFamily="34" charset="0"/>
                <a:cs typeface="Arial" pitchFamily="34" charset="0"/>
              </a:rPr>
              <a:t>Esta clasificación permite identificar las fuentes u orígenes de los ingresos que financian los egresos y precisar la orientación específica de cada fuente a efecto de controlar su aplicación.</a:t>
            </a:r>
          </a:p>
          <a:p>
            <a:pPr algn="just"/>
            <a:endParaRPr lang="es-MX" sz="1100" dirty="0">
              <a:latin typeface="Arial" pitchFamily="34" charset="0"/>
              <a:cs typeface="Arial" pitchFamily="34" charset="0"/>
            </a:endParaRPr>
          </a:p>
          <a:p>
            <a:pPr lvl="0" algn="just"/>
            <a:r>
              <a:rPr lang="es-MX" sz="1100" b="1" dirty="0">
                <a:latin typeface="Arial" pitchFamily="34" charset="0"/>
                <a:cs typeface="Arial" pitchFamily="34" charset="0"/>
              </a:rPr>
              <a:t>Clasificador por Objeto del Gasto: </a:t>
            </a:r>
            <a:r>
              <a:rPr lang="es-MX" sz="1100" b="0" dirty="0">
                <a:latin typeface="Arial" pitchFamily="34" charset="0"/>
                <a:cs typeface="Arial" pitchFamily="34" charset="0"/>
              </a:rPr>
              <a:t>reúne en forma sistemática y homogénea todos los conceptos de gastos descritos. En ese orden, se constituye en un elemento fundamental del sistema general de cuentas donde cada componente destaca aspectos concretos del presupuesto y suministra información que atiende a necesidades diferentes pero enlazadas, permitiendo el vínculo con la contabilidad</a:t>
            </a:r>
            <a:r>
              <a:rPr lang="es-MX" sz="1100" b="0" dirty="0" smtClean="0">
                <a:latin typeface="Arial" pitchFamily="34" charset="0"/>
                <a:cs typeface="Arial" pitchFamily="34" charset="0"/>
              </a:rPr>
              <a:t>.</a:t>
            </a:r>
          </a:p>
          <a:p>
            <a:pPr lvl="0" algn="just"/>
            <a:endParaRPr lang="es-MX" sz="1100" dirty="0">
              <a:latin typeface="Arial" pitchFamily="34" charset="0"/>
              <a:cs typeface="Arial" pitchFamily="34" charset="0"/>
            </a:endParaRPr>
          </a:p>
          <a:p>
            <a:pPr lvl="0" algn="just"/>
            <a:r>
              <a:rPr lang="es-MX" sz="1100" b="1" dirty="0">
                <a:latin typeface="Arial" pitchFamily="34" charset="0"/>
                <a:cs typeface="Arial" pitchFamily="34" charset="0"/>
              </a:rPr>
              <a:t>Clasificación por Tipo de Gasto:</a:t>
            </a:r>
            <a:r>
              <a:rPr lang="es-MX" sz="1100" dirty="0">
                <a:latin typeface="Arial" pitchFamily="34" charset="0"/>
                <a:cs typeface="Arial" pitchFamily="34" charset="0"/>
              </a:rPr>
              <a:t> </a:t>
            </a:r>
            <a:r>
              <a:rPr lang="es-MX" sz="1100" b="0" dirty="0">
                <a:latin typeface="Arial" pitchFamily="34" charset="0"/>
                <a:cs typeface="Arial" pitchFamily="34" charset="0"/>
              </a:rPr>
              <a:t>clasificación presupuestal que relaciona las transacciones públicas que generan gastos con los grandes agregados de la clasificación económica presentándolos en Corriente, de Capital y Amortización de la deuda y disminución de pasivos. </a:t>
            </a:r>
          </a:p>
          <a:p>
            <a:pPr marL="0" indent="0" algn="just">
              <a:buNone/>
            </a:pPr>
            <a:r>
              <a:rPr lang="es-MX" sz="1100" b="0" dirty="0">
                <a:latin typeface="Arial" pitchFamily="34" charset="0"/>
                <a:cs typeface="Arial" pitchFamily="34" charset="0"/>
              </a:rPr>
              <a:t> </a:t>
            </a:r>
          </a:p>
          <a:p>
            <a:pPr lvl="0" algn="just"/>
            <a:r>
              <a:rPr lang="es-MX" sz="1100" b="1" dirty="0">
                <a:latin typeface="Arial" pitchFamily="34" charset="0"/>
                <a:cs typeface="Arial" pitchFamily="34" charset="0"/>
              </a:rPr>
              <a:t>Clasificación Programática: </a:t>
            </a:r>
            <a:r>
              <a:rPr lang="es-MX" sz="1100" b="0" dirty="0">
                <a:latin typeface="Arial" pitchFamily="34" charset="0"/>
                <a:cs typeface="Arial" pitchFamily="34" charset="0"/>
              </a:rPr>
              <a:t>clasificación presupuestal que establece la clasificación de los programas presupuestarios de los entes públicos, que permitirá organizar, en forma representativa y homogénea, las asignaciones de recursos de los programas presupuestarios. </a:t>
            </a:r>
            <a:r>
              <a:rPr lang="es-MX" sz="1100" b="0" dirty="0" smtClean="0">
                <a:latin typeface="Arial" pitchFamily="34" charset="0"/>
                <a:cs typeface="Arial" pitchFamily="34" charset="0"/>
              </a:rPr>
              <a:t> </a:t>
            </a:r>
            <a:endParaRPr lang="es-MX" sz="1100" b="0" dirty="0">
              <a:latin typeface="Arial" pitchFamily="34" charset="0"/>
              <a:cs typeface="Arial" pitchFamily="34" charset="0"/>
            </a:endParaRPr>
          </a:p>
        </p:txBody>
      </p:sp>
      <p:sp>
        <p:nvSpPr>
          <p:cNvPr id="4" name="1 Título"/>
          <p:cNvSpPr>
            <a:spLocks noGrp="1"/>
          </p:cNvSpPr>
          <p:nvPr>
            <p:ph type="title"/>
          </p:nvPr>
        </p:nvSpPr>
        <p:spPr>
          <a:xfrm>
            <a:off x="822960" y="365760"/>
            <a:ext cx="7520940" cy="548640"/>
          </a:xfrm>
        </p:spPr>
        <p:txBody>
          <a:bodyPr/>
          <a:lstStyle/>
          <a:p>
            <a:r>
              <a:rPr lang="es-MX" dirty="0" smtClean="0"/>
              <a:t>GLOSARIO</a:t>
            </a:r>
            <a:endParaRPr lang="es-MX" dirty="0"/>
          </a:p>
        </p:txBody>
      </p:sp>
    </p:spTree>
    <p:extLst>
      <p:ext uri="{BB962C8B-B14F-4D97-AF65-F5344CB8AC3E}">
        <p14:creationId xmlns:p14="http://schemas.microsoft.com/office/powerpoint/2010/main" val="36002070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24744"/>
            <a:ext cx="8229600" cy="5328592"/>
          </a:xfrm>
        </p:spPr>
        <p:txBody>
          <a:bodyPr>
            <a:normAutofit fontScale="92500" lnSpcReduction="20000"/>
          </a:bodyPr>
          <a:lstStyle/>
          <a:p>
            <a:pPr marL="0" indent="0" algn="just">
              <a:buNone/>
            </a:pPr>
            <a:r>
              <a:rPr lang="es-MX" dirty="0"/>
              <a:t> </a:t>
            </a:r>
          </a:p>
          <a:p>
            <a:pPr lvl="0" algn="just"/>
            <a:r>
              <a:rPr lang="es-MX" sz="1400" b="1" dirty="0">
                <a:latin typeface="Arial" pitchFamily="34" charset="0"/>
                <a:cs typeface="Arial" pitchFamily="34" charset="0"/>
              </a:rPr>
              <a:t>Déficit Presupuestario:</a:t>
            </a:r>
            <a:r>
              <a:rPr lang="es-MX" sz="1400" dirty="0">
                <a:latin typeface="Arial" pitchFamily="34" charset="0"/>
                <a:cs typeface="Arial" pitchFamily="34" charset="0"/>
              </a:rPr>
              <a:t> </a:t>
            </a:r>
            <a:r>
              <a:rPr lang="es-MX" sz="1400" b="0" dirty="0">
                <a:latin typeface="Arial" pitchFamily="34" charset="0"/>
                <a:cs typeface="Arial" pitchFamily="34" charset="0"/>
              </a:rPr>
              <a:t>el financiamiento que cubre la diferencia entre los montos previstos en la Ley de Ingresos Municipal y el Presupuesto de Egresos Municipal.</a:t>
            </a:r>
          </a:p>
          <a:p>
            <a:pPr marL="0" indent="0" algn="just">
              <a:buNone/>
            </a:pPr>
            <a:r>
              <a:rPr lang="es-MX" sz="1400" b="0" dirty="0">
                <a:latin typeface="Arial" pitchFamily="34" charset="0"/>
                <a:cs typeface="Arial" pitchFamily="34" charset="0"/>
              </a:rPr>
              <a:t> </a:t>
            </a:r>
          </a:p>
          <a:p>
            <a:pPr lvl="0" algn="just"/>
            <a:r>
              <a:rPr lang="es-MX" sz="1400" b="1" dirty="0">
                <a:latin typeface="Arial" pitchFamily="34" charset="0"/>
                <a:cs typeface="Arial" pitchFamily="34" charset="0"/>
              </a:rPr>
              <a:t>Deuda Pública:</a:t>
            </a:r>
            <a:r>
              <a:rPr lang="es-MX" sz="1400" dirty="0">
                <a:latin typeface="Arial" pitchFamily="34" charset="0"/>
                <a:cs typeface="Arial" pitchFamily="34" charset="0"/>
              </a:rPr>
              <a:t> </a:t>
            </a:r>
            <a:r>
              <a:rPr lang="es-MX" sz="1400" b="0" dirty="0">
                <a:latin typeface="Arial" pitchFamily="34" charset="0"/>
                <a:cs typeface="Arial" pitchFamily="34" charset="0"/>
              </a:rPr>
              <a:t>las obligaciones de pasivo, directas o contingentes, derivadas de financiamientos a cargo del gobierno municipal, en términos de las disposiciones legales aplicables, sin perjuicio de que dichas obligaciones tengan como propósito operaciones de canje o refinanciamiento.</a:t>
            </a:r>
          </a:p>
          <a:p>
            <a:pPr algn="just"/>
            <a:endParaRPr lang="es-MX" sz="1400" b="0" dirty="0">
              <a:latin typeface="Arial" pitchFamily="34" charset="0"/>
              <a:cs typeface="Arial" pitchFamily="34" charset="0"/>
            </a:endParaRPr>
          </a:p>
          <a:p>
            <a:pPr lvl="0" algn="just"/>
            <a:r>
              <a:rPr lang="es-MX" sz="1400" b="1" dirty="0">
                <a:latin typeface="Arial" pitchFamily="34" charset="0"/>
                <a:cs typeface="Arial" pitchFamily="34" charset="0"/>
              </a:rPr>
              <a:t>Deuda Pública Municipal: </a:t>
            </a:r>
            <a:r>
              <a:rPr lang="es-MX" sz="1400" b="0" dirty="0">
                <a:latin typeface="Arial" pitchFamily="34" charset="0"/>
                <a:cs typeface="Arial" pitchFamily="34" charset="0"/>
              </a:rPr>
              <a:t>la que contraigan los municipios, por conducto de sus ayuntamientos, como responsables directos o como garantes, avalistas, deudores solidarios, subsidiarios o sustitutos de las entidades de la administración pública paramunicipal a su cargo</a:t>
            </a:r>
            <a:r>
              <a:rPr lang="es-MX" sz="1400" b="0" dirty="0" smtClean="0">
                <a:latin typeface="Arial" pitchFamily="34" charset="0"/>
                <a:cs typeface="Arial" pitchFamily="34" charset="0"/>
              </a:rPr>
              <a:t>.</a:t>
            </a:r>
          </a:p>
          <a:p>
            <a:pPr lvl="0" algn="just"/>
            <a:endParaRPr lang="es-MX" sz="1400" dirty="0">
              <a:latin typeface="Arial" pitchFamily="34" charset="0"/>
              <a:cs typeface="Arial" pitchFamily="34" charset="0"/>
            </a:endParaRPr>
          </a:p>
          <a:p>
            <a:pPr lvl="0" algn="just"/>
            <a:r>
              <a:rPr lang="es-MX" sz="1400" b="1" dirty="0">
                <a:latin typeface="Arial" pitchFamily="34" charset="0"/>
                <a:cs typeface="Arial" pitchFamily="34" charset="0"/>
              </a:rPr>
              <a:t>Economías:</a:t>
            </a:r>
            <a:r>
              <a:rPr lang="es-MX" sz="1400" dirty="0">
                <a:latin typeface="Arial" pitchFamily="34" charset="0"/>
                <a:cs typeface="Arial" pitchFamily="34" charset="0"/>
              </a:rPr>
              <a:t> </a:t>
            </a:r>
            <a:r>
              <a:rPr lang="es-MX" sz="1400" b="0" dirty="0">
                <a:latin typeface="Arial" pitchFamily="34" charset="0"/>
                <a:cs typeface="Arial" pitchFamily="34" charset="0"/>
              </a:rPr>
              <a:t>los remanentes de recursos no devengados del presupuesto modificado.</a:t>
            </a:r>
          </a:p>
          <a:p>
            <a:pPr marL="0" indent="0" algn="just">
              <a:buNone/>
            </a:pPr>
            <a:r>
              <a:rPr lang="es-MX" sz="1400" dirty="0">
                <a:latin typeface="Arial" pitchFamily="34" charset="0"/>
                <a:cs typeface="Arial" pitchFamily="34" charset="0"/>
              </a:rPr>
              <a:t> </a:t>
            </a:r>
          </a:p>
          <a:p>
            <a:pPr lvl="0" algn="just"/>
            <a:r>
              <a:rPr lang="es-MX" sz="1400" b="1" dirty="0">
                <a:latin typeface="Arial" pitchFamily="34" charset="0"/>
                <a:cs typeface="Arial" pitchFamily="34" charset="0"/>
              </a:rPr>
              <a:t>Gasto Aprobado:</a:t>
            </a:r>
            <a:r>
              <a:rPr lang="es-MX" sz="1400" dirty="0">
                <a:latin typeface="Arial" pitchFamily="34" charset="0"/>
                <a:cs typeface="Arial" pitchFamily="34" charset="0"/>
              </a:rPr>
              <a:t> </a:t>
            </a:r>
            <a:r>
              <a:rPr lang="es-MX" sz="1400" b="0" dirty="0">
                <a:latin typeface="Arial" pitchFamily="34" charset="0"/>
                <a:cs typeface="Arial" pitchFamily="34" charset="0"/>
              </a:rPr>
              <a:t>es el que refleja las asignaciones presupuestarias anuales comprometidas en el Presupuesto de Egresos.</a:t>
            </a:r>
          </a:p>
          <a:p>
            <a:pPr marL="0" lvl="0" indent="0" algn="just">
              <a:buNone/>
            </a:pPr>
            <a:endParaRPr lang="es-MX" sz="1400" dirty="0">
              <a:latin typeface="Arial" pitchFamily="34" charset="0"/>
              <a:cs typeface="Arial" pitchFamily="34" charset="0"/>
            </a:endParaRPr>
          </a:p>
          <a:p>
            <a:pPr lvl="0" algn="just"/>
            <a:r>
              <a:rPr lang="es-MX" sz="1400" b="1" dirty="0">
                <a:latin typeface="Arial" pitchFamily="34" charset="0"/>
                <a:cs typeface="Arial" pitchFamily="34" charset="0"/>
              </a:rPr>
              <a:t>Gasto de Capital:</a:t>
            </a:r>
            <a:r>
              <a:rPr lang="es-MX" sz="1400" dirty="0">
                <a:latin typeface="Arial" pitchFamily="34" charset="0"/>
                <a:cs typeface="Arial" pitchFamily="34" charset="0"/>
              </a:rPr>
              <a:t> </a:t>
            </a:r>
            <a:r>
              <a:rPr lang="es-MX" sz="1400" b="0" dirty="0">
                <a:latin typeface="Arial" pitchFamily="34" charset="0"/>
                <a:cs typeface="Arial" pitchFamily="34" charset="0"/>
              </a:rPr>
              <a:t>son los gastos destinados a la inversión de capital y las transferencias a los otros componentes institucionales del sistema económico que se efectúan para financiar gastos de éstos con tal propósito.</a:t>
            </a:r>
          </a:p>
          <a:p>
            <a:pPr marL="0" indent="0" algn="just">
              <a:buNone/>
            </a:pPr>
            <a:r>
              <a:rPr lang="es-MX" sz="1400" b="0" dirty="0">
                <a:latin typeface="Arial" pitchFamily="34" charset="0"/>
                <a:cs typeface="Arial" pitchFamily="34" charset="0"/>
              </a:rPr>
              <a:t> </a:t>
            </a:r>
          </a:p>
          <a:p>
            <a:pPr lvl="0" algn="just"/>
            <a:r>
              <a:rPr lang="es-MX" sz="1400" b="1" dirty="0">
                <a:latin typeface="Arial" pitchFamily="34" charset="0"/>
                <a:cs typeface="Arial" pitchFamily="34" charset="0"/>
              </a:rPr>
              <a:t>Gasto Corriente:</a:t>
            </a:r>
            <a:r>
              <a:rPr lang="es-MX" sz="1400" dirty="0">
                <a:latin typeface="Arial" pitchFamily="34" charset="0"/>
                <a:cs typeface="Arial" pitchFamily="34" charset="0"/>
              </a:rPr>
              <a:t> </a:t>
            </a:r>
            <a:r>
              <a:rPr lang="es-MX" sz="1400" b="0" dirty="0">
                <a:latin typeface="Arial" pitchFamily="34" charset="0"/>
                <a:cs typeface="Arial" pitchFamily="34" charset="0"/>
              </a:rPr>
              <a:t>son los gastos de consumo y/o de operación, el arrendamiento de la propiedad y las transferencias otorgadas a los otros componentes institucionales del sistema económico para financiar gastos de esas características</a:t>
            </a:r>
            <a:r>
              <a:rPr lang="es-MX" sz="1400" b="0" dirty="0" smtClean="0">
                <a:latin typeface="Arial" pitchFamily="34" charset="0"/>
                <a:cs typeface="Arial" pitchFamily="34" charset="0"/>
              </a:rPr>
              <a:t>.</a:t>
            </a:r>
          </a:p>
          <a:p>
            <a:pPr lvl="0" algn="just"/>
            <a:endParaRPr lang="es-MX" sz="1400" dirty="0">
              <a:latin typeface="Arial" pitchFamily="34" charset="0"/>
              <a:cs typeface="Arial" pitchFamily="34" charset="0"/>
            </a:endParaRPr>
          </a:p>
          <a:p>
            <a:pPr lvl="0" algn="just"/>
            <a:endParaRPr lang="es-MX" sz="1400" dirty="0">
              <a:latin typeface="Arial" pitchFamily="34" charset="0"/>
              <a:cs typeface="Arial" pitchFamily="34" charset="0"/>
            </a:endParaRPr>
          </a:p>
        </p:txBody>
      </p:sp>
      <p:sp>
        <p:nvSpPr>
          <p:cNvPr id="4" name="1 Título"/>
          <p:cNvSpPr>
            <a:spLocks noGrp="1"/>
          </p:cNvSpPr>
          <p:nvPr>
            <p:ph type="title"/>
          </p:nvPr>
        </p:nvSpPr>
        <p:spPr>
          <a:xfrm>
            <a:off x="822960" y="365760"/>
            <a:ext cx="7520940" cy="548640"/>
          </a:xfrm>
        </p:spPr>
        <p:txBody>
          <a:bodyPr/>
          <a:lstStyle/>
          <a:p>
            <a:r>
              <a:rPr lang="es-MX" dirty="0" smtClean="0"/>
              <a:t>GLOSARIO</a:t>
            </a:r>
            <a:endParaRPr lang="es-MX" dirty="0"/>
          </a:p>
        </p:txBody>
      </p:sp>
    </p:spTree>
    <p:extLst>
      <p:ext uri="{BB962C8B-B14F-4D97-AF65-F5344CB8AC3E}">
        <p14:creationId xmlns:p14="http://schemas.microsoft.com/office/powerpoint/2010/main" val="7134902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229600" cy="5760640"/>
          </a:xfrm>
        </p:spPr>
        <p:txBody>
          <a:bodyPr>
            <a:noAutofit/>
          </a:bodyPr>
          <a:lstStyle/>
          <a:p>
            <a:pPr marL="0" indent="0" algn="just">
              <a:buNone/>
            </a:pPr>
            <a:r>
              <a:rPr lang="es-MX" sz="1600" dirty="0"/>
              <a:t> </a:t>
            </a:r>
            <a:endParaRPr lang="es-MX" sz="1600" dirty="0" smtClean="0"/>
          </a:p>
          <a:p>
            <a:pPr lvl="0" algn="just"/>
            <a:r>
              <a:rPr lang="es-MX" sz="1400" b="1" dirty="0" smtClean="0">
                <a:latin typeface="Arial" pitchFamily="34" charset="0"/>
                <a:cs typeface="Arial" pitchFamily="34" charset="0"/>
              </a:rPr>
              <a:t>Gasto Devengado:</a:t>
            </a:r>
            <a:r>
              <a:rPr lang="es-MX" sz="1400" dirty="0" smtClean="0">
                <a:latin typeface="Arial" pitchFamily="34" charset="0"/>
                <a:cs typeface="Arial" pitchFamily="34" charset="0"/>
              </a:rPr>
              <a:t> </a:t>
            </a:r>
            <a:r>
              <a:rPr lang="es-MX" sz="1400" b="0" dirty="0" smtClean="0">
                <a:latin typeface="Arial" pitchFamily="34" charset="0"/>
                <a:cs typeface="Arial" pitchFamily="34" charset="0"/>
              </a:rPr>
              <a:t>es el momento contable que refleja el reconocimiento de una obligación de pago a favor de terceros por la recepción de conformidad de bienes, servicios y obras oportunamente contratados; así como de las obligaciones que derivan de tratados, leyes, decretos, resoluciones y sentencias definitivas.</a:t>
            </a:r>
          </a:p>
          <a:p>
            <a:pPr lvl="0" algn="just"/>
            <a:endParaRPr lang="es-MX" sz="1400" dirty="0">
              <a:latin typeface="Arial" pitchFamily="34" charset="0"/>
              <a:cs typeface="Arial" pitchFamily="34" charset="0"/>
            </a:endParaRPr>
          </a:p>
          <a:p>
            <a:pPr lvl="0" algn="just"/>
            <a:r>
              <a:rPr lang="es-MX" sz="1400" b="1" dirty="0">
                <a:latin typeface="Arial" pitchFamily="34" charset="0"/>
                <a:cs typeface="Arial" pitchFamily="34" charset="0"/>
              </a:rPr>
              <a:t>Gasto Ejercido:</a:t>
            </a:r>
            <a:r>
              <a:rPr lang="es-MX" sz="1400" dirty="0">
                <a:latin typeface="Arial" pitchFamily="34" charset="0"/>
                <a:cs typeface="Arial" pitchFamily="34" charset="0"/>
              </a:rPr>
              <a:t> </a:t>
            </a:r>
            <a:r>
              <a:rPr lang="es-MX" sz="1400" b="0" dirty="0">
                <a:latin typeface="Arial" pitchFamily="34" charset="0"/>
                <a:cs typeface="Arial" pitchFamily="34" charset="0"/>
              </a:rPr>
              <a:t>es el momento contable que refleja la emisión de una cuenta por liquidar certificada o documento equivalente debidamente aprobado por la autoridad competente</a:t>
            </a:r>
            <a:r>
              <a:rPr lang="es-MX" sz="1400" dirty="0">
                <a:latin typeface="Arial" pitchFamily="34" charset="0"/>
                <a:cs typeface="Arial" pitchFamily="34" charset="0"/>
              </a:rPr>
              <a:t>.</a:t>
            </a:r>
          </a:p>
          <a:p>
            <a:pPr algn="just"/>
            <a:r>
              <a:rPr lang="es-MX" sz="1400" dirty="0">
                <a:latin typeface="Arial" pitchFamily="34" charset="0"/>
                <a:cs typeface="Arial" pitchFamily="34" charset="0"/>
              </a:rPr>
              <a:t> </a:t>
            </a:r>
          </a:p>
          <a:p>
            <a:pPr lvl="0" algn="just"/>
            <a:r>
              <a:rPr lang="es-MX" sz="1400" b="1" dirty="0">
                <a:latin typeface="Arial" pitchFamily="34" charset="0"/>
                <a:cs typeface="Arial" pitchFamily="34" charset="0"/>
              </a:rPr>
              <a:t>Gasto Modificado:</a:t>
            </a:r>
            <a:r>
              <a:rPr lang="es-MX" sz="1400" dirty="0">
                <a:latin typeface="Arial" pitchFamily="34" charset="0"/>
                <a:cs typeface="Arial" pitchFamily="34" charset="0"/>
              </a:rPr>
              <a:t> </a:t>
            </a:r>
            <a:r>
              <a:rPr lang="es-MX" sz="1400" b="0" dirty="0">
                <a:latin typeface="Arial" pitchFamily="34" charset="0"/>
                <a:cs typeface="Arial" pitchFamily="34" charset="0"/>
              </a:rPr>
              <a:t>es el momento contable que refleja la asignación presupuestaria que resulta de incorporar, en su caso, las adecuaciones presupuestarias al presupuesto aprobado</a:t>
            </a:r>
          </a:p>
          <a:p>
            <a:pPr algn="just"/>
            <a:r>
              <a:rPr lang="es-MX" sz="1400" b="0" dirty="0">
                <a:latin typeface="Arial" pitchFamily="34" charset="0"/>
                <a:cs typeface="Arial" pitchFamily="34" charset="0"/>
              </a:rPr>
              <a:t> </a:t>
            </a:r>
          </a:p>
          <a:p>
            <a:pPr lvl="0" algn="just"/>
            <a:r>
              <a:rPr lang="es-MX" sz="1400" b="1" dirty="0">
                <a:latin typeface="Arial" pitchFamily="34" charset="0"/>
                <a:cs typeface="Arial" pitchFamily="34" charset="0"/>
              </a:rPr>
              <a:t>Gasto Pagado:</a:t>
            </a:r>
            <a:r>
              <a:rPr lang="es-MX" sz="1400" dirty="0">
                <a:latin typeface="Arial" pitchFamily="34" charset="0"/>
                <a:cs typeface="Arial" pitchFamily="34" charset="0"/>
              </a:rPr>
              <a:t> </a:t>
            </a:r>
            <a:r>
              <a:rPr lang="es-MX" sz="1400" b="0" dirty="0">
                <a:latin typeface="Arial" pitchFamily="34" charset="0"/>
                <a:cs typeface="Arial" pitchFamily="34" charset="0"/>
              </a:rPr>
              <a:t>es el momento contable que refleja la cancelación total o parcial de las obligaciones de pago, que se concreta mediante el desembolso de efectivo o cualquier otro medio de pago.</a:t>
            </a:r>
          </a:p>
          <a:p>
            <a:pPr algn="just"/>
            <a:r>
              <a:rPr lang="es-MX" sz="1400" dirty="0">
                <a:latin typeface="Arial" pitchFamily="34" charset="0"/>
                <a:cs typeface="Arial" pitchFamily="34" charset="0"/>
              </a:rPr>
              <a:t> </a:t>
            </a:r>
          </a:p>
          <a:p>
            <a:pPr lvl="0" algn="just"/>
            <a:r>
              <a:rPr lang="es-MX" sz="1400" b="1" dirty="0">
                <a:latin typeface="Arial" pitchFamily="34" charset="0"/>
                <a:cs typeface="Arial" pitchFamily="34" charset="0"/>
              </a:rPr>
              <a:t>Ingresos Estimados:</a:t>
            </a:r>
            <a:r>
              <a:rPr lang="es-MX" sz="1400" dirty="0">
                <a:latin typeface="Arial" pitchFamily="34" charset="0"/>
                <a:cs typeface="Arial" pitchFamily="34" charset="0"/>
              </a:rPr>
              <a:t> </a:t>
            </a:r>
            <a:r>
              <a:rPr lang="es-MX" sz="1400" b="0" dirty="0">
                <a:latin typeface="Arial" pitchFamily="34" charset="0"/>
                <a:cs typeface="Arial" pitchFamily="34" charset="0"/>
              </a:rPr>
              <a:t>es el que se aprueba anualmente en la Ley de Ingresos, e incluyen los impuestos, cuotas y aportaciones de seguridad social, contribuciones de mejoras, derechos, productos, aprovechamientos, financiamientos internos y externos; así como de la venta de bienes y servicios, además de participaciones, aportaciones, recursos convenidos, y otros ingresos.</a:t>
            </a:r>
          </a:p>
          <a:p>
            <a:pPr lvl="0" algn="just"/>
            <a:endParaRPr lang="es-MX" sz="1400" dirty="0" smtClean="0">
              <a:latin typeface="Arial" pitchFamily="34" charset="0"/>
              <a:cs typeface="Arial" pitchFamily="34" charset="0"/>
            </a:endParaRPr>
          </a:p>
          <a:p>
            <a:pPr algn="just"/>
            <a:endParaRPr lang="es-MX" sz="1600" dirty="0"/>
          </a:p>
        </p:txBody>
      </p:sp>
      <p:sp>
        <p:nvSpPr>
          <p:cNvPr id="4" name="1 Título"/>
          <p:cNvSpPr>
            <a:spLocks noGrp="1"/>
          </p:cNvSpPr>
          <p:nvPr>
            <p:ph type="title"/>
          </p:nvPr>
        </p:nvSpPr>
        <p:spPr>
          <a:xfrm>
            <a:off x="822960" y="365760"/>
            <a:ext cx="7520940" cy="548640"/>
          </a:xfrm>
        </p:spPr>
        <p:txBody>
          <a:bodyPr/>
          <a:lstStyle/>
          <a:p>
            <a:r>
              <a:rPr lang="es-MX" dirty="0" smtClean="0"/>
              <a:t>GLOSARIO</a:t>
            </a:r>
            <a:endParaRPr lang="es-MX" dirty="0"/>
          </a:p>
        </p:txBody>
      </p:sp>
    </p:spTree>
    <p:extLst>
      <p:ext uri="{BB962C8B-B14F-4D97-AF65-F5344CB8AC3E}">
        <p14:creationId xmlns:p14="http://schemas.microsoft.com/office/powerpoint/2010/main" val="16558432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29600" cy="5472608"/>
          </a:xfrm>
        </p:spPr>
        <p:txBody>
          <a:bodyPr>
            <a:normAutofit fontScale="77500" lnSpcReduction="20000"/>
          </a:bodyPr>
          <a:lstStyle/>
          <a:p>
            <a:pPr marL="0" indent="0" algn="just">
              <a:buNone/>
            </a:pPr>
            <a:r>
              <a:rPr lang="es-MX" b="1" dirty="0"/>
              <a:t> </a:t>
            </a:r>
            <a:endParaRPr lang="es-MX" dirty="0"/>
          </a:p>
          <a:p>
            <a:pPr lvl="0" algn="just"/>
            <a:r>
              <a:rPr lang="es-MX" b="1" dirty="0">
                <a:latin typeface="Arial" pitchFamily="34" charset="0"/>
                <a:cs typeface="Arial" pitchFamily="34" charset="0"/>
              </a:rPr>
              <a:t>Ingresos Excedentes</a:t>
            </a:r>
            <a:r>
              <a:rPr lang="es-MX" b="0" dirty="0">
                <a:latin typeface="Arial" pitchFamily="34" charset="0"/>
                <a:cs typeface="Arial" pitchFamily="34" charset="0"/>
              </a:rPr>
              <a:t>: los recursos que durante el ejercicio fiscal se obtienen en exceso  de los aprobados en la Ley de Ingresos Municipal</a:t>
            </a:r>
            <a:r>
              <a:rPr lang="es-MX" b="0" dirty="0" smtClean="0">
                <a:latin typeface="Arial" pitchFamily="34" charset="0"/>
                <a:cs typeface="Arial" pitchFamily="34" charset="0"/>
              </a:rPr>
              <a:t>.</a:t>
            </a:r>
          </a:p>
          <a:p>
            <a:pPr algn="just"/>
            <a:endParaRPr lang="es-MX" b="0" dirty="0" smtClean="0">
              <a:latin typeface="Arial" pitchFamily="34" charset="0"/>
              <a:cs typeface="Arial" pitchFamily="34" charset="0"/>
            </a:endParaRPr>
          </a:p>
          <a:p>
            <a:pPr algn="just"/>
            <a:r>
              <a:rPr lang="es-MX" b="1" dirty="0" smtClean="0">
                <a:latin typeface="Arial" pitchFamily="34" charset="0"/>
                <a:cs typeface="Arial" pitchFamily="34" charset="0"/>
              </a:rPr>
              <a:t>Ingresos </a:t>
            </a:r>
            <a:r>
              <a:rPr lang="es-MX" b="1" dirty="0">
                <a:latin typeface="Arial" pitchFamily="34" charset="0"/>
                <a:cs typeface="Arial" pitchFamily="34" charset="0"/>
              </a:rPr>
              <a:t>Recaudados: </a:t>
            </a:r>
            <a:r>
              <a:rPr lang="es-MX" b="0" dirty="0">
                <a:latin typeface="Arial" pitchFamily="34" charset="0"/>
                <a:cs typeface="Arial" pitchFamily="34" charset="0"/>
              </a:rPr>
              <a:t>es el momento contable que refleja el cobro en efectivo o cualquier otro medio de pago de los impuestos, cuotas y aportaciones de seguridad social, contribuciones de mejoras, derechos, productos, aprovechamientos, financiamientos internos y externos; así como de la venta de bienes y servicios, además de participaciones, aportaciones, recursos convenidos, y otros ingresos por parte de los entes públicos</a:t>
            </a:r>
            <a:r>
              <a:rPr lang="es-MX" b="0" dirty="0" smtClean="0">
                <a:latin typeface="Arial" pitchFamily="34" charset="0"/>
                <a:cs typeface="Arial" pitchFamily="34" charset="0"/>
              </a:rPr>
              <a:t>.</a:t>
            </a:r>
          </a:p>
          <a:p>
            <a:pPr algn="just"/>
            <a:endParaRPr lang="es-MX" dirty="0">
              <a:latin typeface="Arial" pitchFamily="34" charset="0"/>
              <a:cs typeface="Arial" pitchFamily="34" charset="0"/>
            </a:endParaRPr>
          </a:p>
          <a:p>
            <a:pPr lvl="0" algn="just"/>
            <a:r>
              <a:rPr lang="es-MX" b="1" dirty="0">
                <a:latin typeface="Arial" pitchFamily="34" charset="0"/>
                <a:cs typeface="Arial" pitchFamily="34" charset="0"/>
              </a:rPr>
              <a:t>Obras Públicas:</a:t>
            </a:r>
            <a:r>
              <a:rPr lang="es-MX" dirty="0">
                <a:latin typeface="Arial" pitchFamily="34" charset="0"/>
                <a:cs typeface="Arial" pitchFamily="34" charset="0"/>
              </a:rPr>
              <a:t> </a:t>
            </a:r>
            <a:r>
              <a:rPr lang="es-MX" b="0" dirty="0">
                <a:latin typeface="Arial" pitchFamily="34" charset="0"/>
                <a:cs typeface="Arial" pitchFamily="34" charset="0"/>
              </a:rPr>
              <a:t>los trabajos que tengan por objeto construir, instalar, ampliar, adecuar, remodelar, restaurar, conservar, mantener, modificar y demoler bienes inmuebles.</a:t>
            </a:r>
          </a:p>
          <a:p>
            <a:pPr algn="just"/>
            <a:endParaRPr lang="es-MX" dirty="0">
              <a:latin typeface="Arial" pitchFamily="34" charset="0"/>
              <a:cs typeface="Arial" pitchFamily="34" charset="0"/>
            </a:endParaRPr>
          </a:p>
          <a:p>
            <a:pPr lvl="0" algn="just"/>
            <a:r>
              <a:rPr lang="es-MX" b="1" dirty="0">
                <a:latin typeface="Arial" pitchFamily="34" charset="0"/>
                <a:cs typeface="Arial" pitchFamily="34" charset="0"/>
              </a:rPr>
              <a:t>Presidencia Municipal: </a:t>
            </a:r>
            <a:r>
              <a:rPr lang="es-MX" b="0" dirty="0">
                <a:latin typeface="Arial" pitchFamily="34" charset="0"/>
                <a:cs typeface="Arial" pitchFamily="34" charset="0"/>
              </a:rPr>
              <a:t>es el órgano ejecutivo unipersonal, que ejecuta las disposiciones y acuerdos del Ayuntamiento y tiene su representación legal y administrativa.</a:t>
            </a:r>
          </a:p>
          <a:p>
            <a:pPr marL="0" indent="0" algn="just">
              <a:buNone/>
            </a:pPr>
            <a:r>
              <a:rPr lang="es-MX" b="0" dirty="0">
                <a:latin typeface="Arial" pitchFamily="34" charset="0"/>
                <a:cs typeface="Arial" pitchFamily="34" charset="0"/>
              </a:rPr>
              <a:t> </a:t>
            </a:r>
          </a:p>
          <a:p>
            <a:pPr lvl="0" algn="just"/>
            <a:r>
              <a:rPr lang="es-MX" b="1" dirty="0">
                <a:latin typeface="Arial" pitchFamily="34" charset="0"/>
                <a:cs typeface="Arial" pitchFamily="34" charset="0"/>
              </a:rPr>
              <a:t>Presupuesto de Egresos Municipal:</a:t>
            </a:r>
            <a:r>
              <a:rPr lang="es-MX" dirty="0">
                <a:latin typeface="Arial" pitchFamily="34" charset="0"/>
                <a:cs typeface="Arial" pitchFamily="34" charset="0"/>
              </a:rPr>
              <a:t> </a:t>
            </a:r>
            <a:r>
              <a:rPr lang="es-MX" b="0" dirty="0">
                <a:latin typeface="Arial" pitchFamily="34" charset="0"/>
                <a:cs typeface="Arial" pitchFamily="34" charset="0"/>
              </a:rPr>
              <a:t>será el que contenga el acuerdo que aprueba el ayuntamiento a iniciativa del Presidente Municipal, para cubrir durante el ejercicio fiscal a partir del primero de enero, las actividades, obras y servicios previstos en los programas y planes de desarrollo de la Administración Pública Municipal</a:t>
            </a:r>
            <a:r>
              <a:rPr lang="es-MX" b="0" dirty="0" smtClean="0">
                <a:latin typeface="Arial" pitchFamily="34" charset="0"/>
                <a:cs typeface="Arial" pitchFamily="34" charset="0"/>
              </a:rPr>
              <a:t>.</a:t>
            </a:r>
          </a:p>
          <a:p>
            <a:pPr lvl="0" algn="just"/>
            <a:endParaRPr lang="es-MX" dirty="0">
              <a:latin typeface="Arial" pitchFamily="34" charset="0"/>
              <a:cs typeface="Arial" pitchFamily="34" charset="0"/>
            </a:endParaRPr>
          </a:p>
          <a:p>
            <a:pPr algn="just"/>
            <a:r>
              <a:rPr lang="es-MX" b="1" dirty="0">
                <a:latin typeface="Arial" pitchFamily="34" charset="0"/>
                <a:cs typeface="Arial" pitchFamily="34" charset="0"/>
              </a:rPr>
              <a:t>Programas y proyectos de inversión:</a:t>
            </a:r>
            <a:r>
              <a:rPr lang="es-MX" dirty="0">
                <a:latin typeface="Arial" pitchFamily="34" charset="0"/>
                <a:cs typeface="Arial" pitchFamily="34" charset="0"/>
              </a:rPr>
              <a:t> </a:t>
            </a:r>
            <a:r>
              <a:rPr lang="es-MX" b="0" dirty="0">
                <a:latin typeface="Arial" pitchFamily="34" charset="0"/>
                <a:cs typeface="Arial" pitchFamily="34" charset="0"/>
              </a:rPr>
              <a:t>conjuntos de obras y acciones que lleva a cabo el municipio para la construcción, ampliación, adquisición, modificación, mantenimiento o conservación de activos, con el propósito de solucionar una problemática o atender una necesidad específica y que generan beneficios y costos a lo largo del tiempo</a:t>
            </a:r>
            <a:r>
              <a:rPr lang="es-MX" b="0" dirty="0" smtClean="0">
                <a:latin typeface="Arial" pitchFamily="34" charset="0"/>
                <a:cs typeface="Arial" pitchFamily="34" charset="0"/>
              </a:rPr>
              <a:t>.</a:t>
            </a:r>
            <a:endParaRPr lang="es-MX" b="0" dirty="0">
              <a:latin typeface="Arial" pitchFamily="34" charset="0"/>
              <a:cs typeface="Arial" pitchFamily="34" charset="0"/>
            </a:endParaRPr>
          </a:p>
        </p:txBody>
      </p:sp>
      <p:sp>
        <p:nvSpPr>
          <p:cNvPr id="4" name="1 Título"/>
          <p:cNvSpPr>
            <a:spLocks noGrp="1"/>
          </p:cNvSpPr>
          <p:nvPr>
            <p:ph type="title"/>
          </p:nvPr>
        </p:nvSpPr>
        <p:spPr>
          <a:xfrm>
            <a:off x="822960" y="365760"/>
            <a:ext cx="7520940" cy="548640"/>
          </a:xfrm>
        </p:spPr>
        <p:txBody>
          <a:bodyPr/>
          <a:lstStyle/>
          <a:p>
            <a:r>
              <a:rPr lang="es-MX" dirty="0" smtClean="0"/>
              <a:t>GLOSARIO</a:t>
            </a:r>
            <a:endParaRPr lang="es-MX" dirty="0"/>
          </a:p>
        </p:txBody>
      </p:sp>
    </p:spTree>
    <p:extLst>
      <p:ext uri="{BB962C8B-B14F-4D97-AF65-F5344CB8AC3E}">
        <p14:creationId xmlns:p14="http://schemas.microsoft.com/office/powerpoint/2010/main" val="20957226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340768"/>
            <a:ext cx="8229600" cy="5256584"/>
          </a:xfrm>
        </p:spPr>
        <p:txBody>
          <a:bodyPr>
            <a:normAutofit/>
          </a:bodyPr>
          <a:lstStyle/>
          <a:p>
            <a:pPr lvl="0" algn="just"/>
            <a:r>
              <a:rPr lang="es-MX" sz="1200" dirty="0">
                <a:latin typeface="Arial" pitchFamily="34" charset="0"/>
                <a:cs typeface="Arial" pitchFamily="34" charset="0"/>
              </a:rPr>
              <a:t>Proyecto para Prestación de Servicios</a:t>
            </a:r>
            <a:r>
              <a:rPr lang="es-MX" sz="1200" b="0" dirty="0">
                <a:latin typeface="Arial" pitchFamily="34" charset="0"/>
                <a:cs typeface="Arial" pitchFamily="34" charset="0"/>
              </a:rPr>
              <a:t>: conjunto de acciones que se requieran implementar al amparo de un contrato y conforme a lo dispuesto por la Ley de Proyectos para Prestación de Servicios para el Estado Libre y Soberano de Coahuila de Zaragoza, sea a celebrarse o celebrado.</a:t>
            </a:r>
          </a:p>
          <a:p>
            <a:pPr marL="0" indent="0" algn="just">
              <a:buNone/>
            </a:pPr>
            <a:r>
              <a:rPr lang="es-MX" sz="1200" b="0" dirty="0">
                <a:latin typeface="Arial" pitchFamily="34" charset="0"/>
                <a:cs typeface="Arial" pitchFamily="34" charset="0"/>
              </a:rPr>
              <a:t> </a:t>
            </a:r>
          </a:p>
          <a:p>
            <a:pPr lvl="0" algn="just"/>
            <a:r>
              <a:rPr lang="es-MX" sz="1200" dirty="0">
                <a:latin typeface="Arial" pitchFamily="34" charset="0"/>
                <a:cs typeface="Arial" pitchFamily="34" charset="0"/>
              </a:rPr>
              <a:t>Regidores: </a:t>
            </a:r>
            <a:r>
              <a:rPr lang="es-MX" sz="1200" b="0" dirty="0">
                <a:latin typeface="Arial" pitchFamily="34" charset="0"/>
                <a:cs typeface="Arial" pitchFamily="34" charset="0"/>
              </a:rPr>
              <a:t>son los miembros del Ayuntamiento encargados de gobernar y administrar, como cuerpo colegiado, al municipio.</a:t>
            </a:r>
          </a:p>
          <a:p>
            <a:pPr marL="0" indent="0" algn="just">
              <a:buNone/>
            </a:pPr>
            <a:r>
              <a:rPr lang="es-MX" sz="1200" b="0" dirty="0">
                <a:latin typeface="Arial" pitchFamily="34" charset="0"/>
                <a:cs typeface="Arial" pitchFamily="34" charset="0"/>
              </a:rPr>
              <a:t> </a:t>
            </a:r>
          </a:p>
          <a:p>
            <a:pPr lvl="0" algn="just"/>
            <a:r>
              <a:rPr lang="es-MX" sz="1200" dirty="0">
                <a:latin typeface="Arial" pitchFamily="34" charset="0"/>
                <a:cs typeface="Arial" pitchFamily="34" charset="0"/>
              </a:rPr>
              <a:t>Remuneración</a:t>
            </a:r>
            <a:r>
              <a:rPr lang="es-MX" sz="1200" b="0" dirty="0">
                <a:latin typeface="Arial" pitchFamily="34" charset="0"/>
                <a:cs typeface="Arial" pitchFamily="34" charset="0"/>
              </a:rPr>
              <a:t>: toda percepción de los servidores públicos municipales en efectivo o en especie, incluyendo dietas, aguinaldos, gratificaciones, premios, recompensas, bonos, estímulos, comisiones, compensaciones y cualquier otra, con excepción de los apoyos y los gastos sujetos a comprobación que sean propios del desarrollo del trabajo y los gastos de viaje en actividades oficiales.</a:t>
            </a:r>
          </a:p>
          <a:p>
            <a:pPr marL="0" indent="0" algn="just">
              <a:buNone/>
            </a:pPr>
            <a:r>
              <a:rPr lang="es-MX" sz="1200" b="0" dirty="0">
                <a:latin typeface="Arial" pitchFamily="34" charset="0"/>
                <a:cs typeface="Arial" pitchFamily="34" charset="0"/>
              </a:rPr>
              <a:t> </a:t>
            </a:r>
          </a:p>
          <a:p>
            <a:pPr lvl="0" algn="just"/>
            <a:r>
              <a:rPr lang="es-MX" sz="1200" dirty="0">
                <a:latin typeface="Arial" pitchFamily="34" charset="0"/>
                <a:cs typeface="Arial" pitchFamily="34" charset="0"/>
              </a:rPr>
              <a:t>Servicio público: </a:t>
            </a:r>
            <a:r>
              <a:rPr lang="es-MX" sz="1200" b="0" dirty="0">
                <a:latin typeface="Arial" pitchFamily="34" charset="0"/>
                <a:cs typeface="Arial" pitchFamily="34" charset="0"/>
              </a:rPr>
              <a:t>aquella actividad de la administración pública municipal, –central, descentralizada o concesionada a particulares–, creada para asegurar de una manera permanente, regular y continua, la satisfacción de una necesidad colectiva de interés general, sujeta a un régimen de derecho público.</a:t>
            </a:r>
          </a:p>
          <a:p>
            <a:pPr marL="0" indent="0" algn="just">
              <a:buNone/>
            </a:pPr>
            <a:r>
              <a:rPr lang="es-MX" sz="1200" b="0" dirty="0">
                <a:latin typeface="Arial" pitchFamily="34" charset="0"/>
                <a:cs typeface="Arial" pitchFamily="34" charset="0"/>
              </a:rPr>
              <a:t> </a:t>
            </a:r>
          </a:p>
          <a:p>
            <a:pPr algn="just"/>
            <a:r>
              <a:rPr lang="es-MX" sz="1200" dirty="0">
                <a:latin typeface="Arial" pitchFamily="34" charset="0"/>
                <a:cs typeface="Arial" pitchFamily="34" charset="0"/>
              </a:rPr>
              <a:t>Servicios relacionados con las obras públicas: </a:t>
            </a:r>
            <a:r>
              <a:rPr lang="es-MX" sz="1200" b="0" dirty="0">
                <a:latin typeface="Arial" pitchFamily="34" charset="0"/>
                <a:cs typeface="Arial" pitchFamily="34" charset="0"/>
              </a:rPr>
              <a:t>los trabajos que tengan por objeto concebir, diseñar y calcular los elementos que integran un proyecto de obra pública; las investigaciones, estudios, asesorías y consultorías que se vinculen con las acciones que regula la Ley de Obras Públicas y Servicios Relacionados con las mismas para el Estado de Coahuila de Zaragoza; la dirección o supervisión de la ejecución de las obras y los estudios que tengan por objeto rehabilitar, corregir o incrementar la eficiencia de las instalaciones</a:t>
            </a:r>
          </a:p>
        </p:txBody>
      </p:sp>
      <p:sp>
        <p:nvSpPr>
          <p:cNvPr id="4" name="1 Título"/>
          <p:cNvSpPr>
            <a:spLocks noGrp="1"/>
          </p:cNvSpPr>
          <p:nvPr>
            <p:ph type="title"/>
          </p:nvPr>
        </p:nvSpPr>
        <p:spPr>
          <a:xfrm>
            <a:off x="822960" y="365760"/>
            <a:ext cx="7520940" cy="548640"/>
          </a:xfrm>
        </p:spPr>
        <p:txBody>
          <a:bodyPr/>
          <a:lstStyle/>
          <a:p>
            <a:r>
              <a:rPr lang="es-MX" dirty="0" smtClean="0"/>
              <a:t>GLOSARIO</a:t>
            </a:r>
            <a:endParaRPr lang="es-MX" dirty="0"/>
          </a:p>
        </p:txBody>
      </p:sp>
    </p:spTree>
    <p:extLst>
      <p:ext uri="{BB962C8B-B14F-4D97-AF65-F5344CB8AC3E}">
        <p14:creationId xmlns:p14="http://schemas.microsoft.com/office/powerpoint/2010/main" val="19194547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29600" cy="5760640"/>
          </a:xfrm>
        </p:spPr>
        <p:txBody>
          <a:bodyPr>
            <a:normAutofit/>
          </a:bodyPr>
          <a:lstStyle/>
          <a:p>
            <a:pPr lvl="0" algn="just"/>
            <a:r>
              <a:rPr lang="es-MX" sz="1200" dirty="0">
                <a:latin typeface="Arial" pitchFamily="34" charset="0"/>
                <a:cs typeface="Arial" pitchFamily="34" charset="0"/>
              </a:rPr>
              <a:t>Síndico: </a:t>
            </a:r>
            <a:r>
              <a:rPr lang="es-MX" sz="1200" b="0" dirty="0">
                <a:latin typeface="Arial" pitchFamily="34" charset="0"/>
                <a:cs typeface="Arial" pitchFamily="34" charset="0"/>
              </a:rPr>
              <a:t>es el integrante del Ayuntamiento encargado de vigilar los aspectos financieros del mismo, de procurar y defender los intereses del municipio y representarlo jurídicamente.</a:t>
            </a:r>
          </a:p>
          <a:p>
            <a:pPr marL="0" indent="0" algn="just">
              <a:buNone/>
            </a:pPr>
            <a:r>
              <a:rPr lang="es-MX" sz="1200" b="0" dirty="0">
                <a:latin typeface="Arial" pitchFamily="34" charset="0"/>
                <a:cs typeface="Arial" pitchFamily="34" charset="0"/>
              </a:rPr>
              <a:t> </a:t>
            </a:r>
            <a:endParaRPr lang="es-MX" sz="1200" dirty="0">
              <a:latin typeface="Arial" pitchFamily="34" charset="0"/>
              <a:cs typeface="Arial" pitchFamily="34" charset="0"/>
            </a:endParaRPr>
          </a:p>
          <a:p>
            <a:pPr lvl="0" algn="just"/>
            <a:r>
              <a:rPr lang="es-MX" sz="1200" dirty="0">
                <a:latin typeface="Arial" pitchFamily="34" charset="0"/>
                <a:cs typeface="Arial" pitchFamily="34" charset="0"/>
              </a:rPr>
              <a:t>Sistema de Evaluación del Desempeño: </a:t>
            </a:r>
            <a:r>
              <a:rPr lang="es-MX" sz="1200" b="0" dirty="0">
                <a:latin typeface="Arial" pitchFamily="34" charset="0"/>
                <a:cs typeface="Arial" pitchFamily="34" charset="0"/>
              </a:rPr>
              <a:t>el conjunto de elementos metodológicos que permiten realizar una valoración objetiva del desempeño de los programas, bajo los principios de verificación del grado de cumplimiento de metas y objetivos, con base en indicadores estratégicos y de gestión que permitan conocer el impacto social de los programas y de los proyectos.</a:t>
            </a:r>
          </a:p>
          <a:p>
            <a:pPr marL="0" indent="0" algn="just">
              <a:buNone/>
            </a:pPr>
            <a:r>
              <a:rPr lang="es-MX" sz="1200" b="0" dirty="0">
                <a:latin typeface="Arial" pitchFamily="34" charset="0"/>
                <a:cs typeface="Arial" pitchFamily="34" charset="0"/>
              </a:rPr>
              <a:t> </a:t>
            </a:r>
          </a:p>
          <a:p>
            <a:pPr lvl="0" algn="just"/>
            <a:r>
              <a:rPr lang="es-MX" sz="1200" dirty="0">
                <a:latin typeface="Arial" pitchFamily="34" charset="0"/>
                <a:cs typeface="Arial" pitchFamily="34" charset="0"/>
              </a:rPr>
              <a:t>Subsidios y Subvenciones: </a:t>
            </a:r>
            <a:r>
              <a:rPr lang="es-MX" sz="1200" b="0" dirty="0">
                <a:latin typeface="Arial" pitchFamily="34" charset="0"/>
                <a:cs typeface="Arial" pitchFamily="34" charset="0"/>
              </a:rPr>
              <a:t>asignaciones que se otorgan para el desarrollo de actividades prioritarias de interés general a través de los entes públicos a los diferentes sectores de la sociedad, con el propósito de: apoyar sus operaciones; mantener los niveles en los precios; apoyar el consumo, la distribución y comercialización de los bienes; motivar la inversión; cubrir impactos financieros; promover la innovación tecnológica; así como para el fomento de las actividades agropecuarias, industriales o de servicios.</a:t>
            </a:r>
          </a:p>
          <a:p>
            <a:pPr marL="0" indent="0" algn="just">
              <a:buNone/>
            </a:pPr>
            <a:r>
              <a:rPr lang="es-MX" sz="1200" b="0" dirty="0">
                <a:latin typeface="Arial" pitchFamily="34" charset="0"/>
                <a:cs typeface="Arial" pitchFamily="34" charset="0"/>
              </a:rPr>
              <a:t> </a:t>
            </a:r>
          </a:p>
          <a:p>
            <a:pPr lvl="0" algn="just"/>
            <a:r>
              <a:rPr lang="es-MX" sz="1200" dirty="0">
                <a:latin typeface="Arial" pitchFamily="34" charset="0"/>
                <a:cs typeface="Arial" pitchFamily="34" charset="0"/>
              </a:rPr>
              <a:t>Subejercicio de Gasto</a:t>
            </a:r>
            <a:r>
              <a:rPr lang="es-MX" sz="1200" b="0" dirty="0">
                <a:latin typeface="Arial" pitchFamily="34" charset="0"/>
                <a:cs typeface="Arial" pitchFamily="34" charset="0"/>
              </a:rPr>
              <a:t>: las disponibilidades presupuestarias que resultan, sin cumplir las metas contenidas en los programas o sin contar con el compromiso formal de su ejecución</a:t>
            </a:r>
            <a:r>
              <a:rPr lang="es-MX" sz="1200" b="0" dirty="0" smtClean="0">
                <a:latin typeface="Arial" pitchFamily="34" charset="0"/>
                <a:cs typeface="Arial" pitchFamily="34" charset="0"/>
              </a:rPr>
              <a:t>.</a:t>
            </a:r>
          </a:p>
          <a:p>
            <a:pPr lvl="0" algn="just"/>
            <a:endParaRPr lang="es-MX" sz="1200" b="0" dirty="0">
              <a:latin typeface="Arial" pitchFamily="34" charset="0"/>
              <a:cs typeface="Arial" pitchFamily="34" charset="0"/>
            </a:endParaRPr>
          </a:p>
          <a:p>
            <a:pPr lvl="0" algn="just"/>
            <a:r>
              <a:rPr lang="es-MX" sz="1200" dirty="0">
                <a:latin typeface="Arial" pitchFamily="34" charset="0"/>
                <a:cs typeface="Arial" pitchFamily="34" charset="0"/>
              </a:rPr>
              <a:t>Trabajadores de Base: </a:t>
            </a:r>
            <a:r>
              <a:rPr lang="es-MX" sz="1200" b="0" dirty="0">
                <a:latin typeface="Arial" pitchFamily="34" charset="0"/>
                <a:cs typeface="Arial" pitchFamily="34" charset="0"/>
              </a:rPr>
              <a:t>serán los no incluidos como trabajadores de confianza, serán inamovibles, de nacionalidad mexicana y sólo podrán ser sustituidos por extranjeros cuando no existan mexicanos que puedan desarrollar el servicio respectivo.</a:t>
            </a:r>
          </a:p>
          <a:p>
            <a:pPr algn="just"/>
            <a:endParaRPr lang="es-MX" sz="1200" b="0" dirty="0">
              <a:latin typeface="Arial" pitchFamily="34" charset="0"/>
              <a:cs typeface="Arial" pitchFamily="34" charset="0"/>
            </a:endParaRPr>
          </a:p>
          <a:p>
            <a:pPr lvl="0" algn="just"/>
            <a:r>
              <a:rPr lang="es-MX" sz="1200" dirty="0">
                <a:latin typeface="Arial" pitchFamily="34" charset="0"/>
                <a:cs typeface="Arial" pitchFamily="34" charset="0"/>
              </a:rPr>
              <a:t>Trabajadores de Confianza: </a:t>
            </a:r>
            <a:r>
              <a:rPr lang="es-MX" sz="1200" b="0" dirty="0">
                <a:latin typeface="Arial" pitchFamily="34" charset="0"/>
                <a:cs typeface="Arial" pitchFamily="34" charset="0"/>
              </a:rPr>
              <a:t>todos aquellos que realicen funciones de dirección, vigilancia, inspección, fiscalización, cuando tengan el carácter general dentro de las entidades mencionadas, o bien que por el manejo de fondos, valores o datos de estricta confidencialidad, deban tener tal carácter.  </a:t>
            </a:r>
          </a:p>
        </p:txBody>
      </p:sp>
      <p:sp>
        <p:nvSpPr>
          <p:cNvPr id="4" name="1 Título"/>
          <p:cNvSpPr>
            <a:spLocks noGrp="1"/>
          </p:cNvSpPr>
          <p:nvPr>
            <p:ph type="title"/>
          </p:nvPr>
        </p:nvSpPr>
        <p:spPr>
          <a:xfrm>
            <a:off x="755576" y="188640"/>
            <a:ext cx="7520940" cy="548640"/>
          </a:xfrm>
        </p:spPr>
        <p:txBody>
          <a:bodyPr/>
          <a:lstStyle/>
          <a:p>
            <a:r>
              <a:rPr lang="es-MX" dirty="0" smtClean="0"/>
              <a:t>GLOSARIO</a:t>
            </a:r>
            <a:endParaRPr lang="es-MX" dirty="0"/>
          </a:p>
        </p:txBody>
      </p:sp>
    </p:spTree>
    <p:extLst>
      <p:ext uri="{BB962C8B-B14F-4D97-AF65-F5344CB8AC3E}">
        <p14:creationId xmlns:p14="http://schemas.microsoft.com/office/powerpoint/2010/main" val="1875336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758984"/>
          </a:xfrm>
        </p:spPr>
        <p:txBody>
          <a:bodyPr>
            <a:normAutofit fontScale="90000"/>
          </a:bodyPr>
          <a:lstStyle/>
          <a:p>
            <a:pPr algn="ctr"/>
            <a:r>
              <a:rPr lang="es-MX" dirty="0" smtClean="0"/>
              <a:t>¿DE DONDE OBTIENE EL ayuntamiento SUS RECURSOS?</a:t>
            </a:r>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3920476633"/>
              </p:ext>
            </p:extLst>
          </p:nvPr>
        </p:nvGraphicFramePr>
        <p:xfrm>
          <a:off x="1403647" y="1437481"/>
          <a:ext cx="6408713" cy="4727820"/>
        </p:xfrm>
        <a:graphic>
          <a:graphicData uri="http://schemas.openxmlformats.org/drawingml/2006/table">
            <a:tbl>
              <a:tblPr/>
              <a:tblGrid>
                <a:gridCol w="3339406"/>
                <a:gridCol w="1510099"/>
                <a:gridCol w="1559208"/>
              </a:tblGrid>
              <a:tr h="387526">
                <a:tc>
                  <a:txBody>
                    <a:bodyPr/>
                    <a:lstStyle/>
                    <a:p>
                      <a:pPr algn="ctr" fontAlgn="b"/>
                      <a:r>
                        <a:rPr lang="es-MX" sz="1400" b="1" i="0" u="none" strike="noStrike" dirty="0">
                          <a:solidFill>
                            <a:srgbClr val="000000"/>
                          </a:solidFill>
                          <a:effectLst/>
                          <a:latin typeface="Calibri"/>
                        </a:rPr>
                        <a:t>Origen de los Ingresos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gridSpan="2">
                  <a:txBody>
                    <a:bodyPr/>
                    <a:lstStyle/>
                    <a:p>
                      <a:pPr algn="ctr" fontAlgn="b"/>
                      <a:r>
                        <a:rPr lang="es-MX" sz="1400" b="1" i="0" u="none" strike="noStrike">
                          <a:solidFill>
                            <a:srgbClr val="000000"/>
                          </a:solidFill>
                          <a:effectLst/>
                          <a:latin typeface="Calibri"/>
                        </a:rPr>
                        <a:t>Ejercicio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s-MX"/>
                    </a:p>
                  </a:txBody>
                  <a:tcPr/>
                </a:tc>
              </a:tr>
              <a:tr h="310021">
                <a:tc>
                  <a:txBody>
                    <a:bodyPr/>
                    <a:lstStyle/>
                    <a:p>
                      <a:pPr algn="ctr" fontAlgn="b"/>
                      <a:r>
                        <a:rPr lang="es-MX" sz="1100" b="1" i="0" u="none" strike="noStrike">
                          <a:solidFill>
                            <a:srgbClr val="000000"/>
                          </a:solidFill>
                          <a:effectLst/>
                          <a:latin typeface="Calibri"/>
                        </a:rPr>
                        <a:t>CONCEPTOS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s-MX" sz="1100" b="1" i="0" u="none" strike="noStrike">
                          <a:solidFill>
                            <a:srgbClr val="000000"/>
                          </a:solidFill>
                          <a:effectLst/>
                          <a:latin typeface="Calibri"/>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s-MX" sz="1100" b="1" i="0" u="none" strike="noStrike">
                          <a:solidFill>
                            <a:srgbClr val="000000"/>
                          </a:solidFill>
                          <a:effectLst/>
                          <a:latin typeface="Calibri"/>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10021">
                <a:tc>
                  <a:txBody>
                    <a:bodyPr/>
                    <a:lstStyle/>
                    <a:p>
                      <a:pPr algn="l" fontAlgn="b"/>
                      <a:r>
                        <a:rPr lang="es-MX" sz="1100" b="0" i="0" u="none" strike="noStrike">
                          <a:solidFill>
                            <a:srgbClr val="000000"/>
                          </a:solidFill>
                          <a:effectLst/>
                          <a:latin typeface="Calibri"/>
                        </a:rPr>
                        <a:t>IMPUESTOS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286,911,591.00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391,462,107.00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021">
                <a:tc>
                  <a:txBody>
                    <a:bodyPr/>
                    <a:lstStyle/>
                    <a:p>
                      <a:pPr algn="l" fontAlgn="b"/>
                      <a:r>
                        <a:rPr lang="es-MX" sz="1100" b="0" i="0" u="none" strike="noStrike">
                          <a:solidFill>
                            <a:srgbClr val="000000"/>
                          </a:solidFill>
                          <a:effectLst/>
                          <a:latin typeface="Calibri"/>
                        </a:rPr>
                        <a:t>DERECHOS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160,251,119.00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269,608,807.00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021">
                <a:tc>
                  <a:txBody>
                    <a:bodyPr/>
                    <a:lstStyle/>
                    <a:p>
                      <a:pPr algn="l" fontAlgn="b"/>
                      <a:r>
                        <a:rPr lang="es-MX" sz="1100" b="0" i="0" u="none" strike="noStrike">
                          <a:solidFill>
                            <a:srgbClr val="000000"/>
                          </a:solidFill>
                          <a:effectLst/>
                          <a:latin typeface="Calibri"/>
                        </a:rPr>
                        <a:t>CONTRIBUCIONES DE MEJORAS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27,111,444.00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30,270,869.00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021">
                <a:tc>
                  <a:txBody>
                    <a:bodyPr/>
                    <a:lstStyle/>
                    <a:p>
                      <a:pPr algn="l" fontAlgn="b"/>
                      <a:r>
                        <a:rPr lang="es-MX" sz="1100" b="0" i="0" u="none" strike="noStrike">
                          <a:solidFill>
                            <a:srgbClr val="000000"/>
                          </a:solidFill>
                          <a:effectLst/>
                          <a:latin typeface="Calibri"/>
                        </a:rPr>
                        <a:t>PRODUCTOS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323,242.00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3,262,400.00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021">
                <a:tc>
                  <a:txBody>
                    <a:bodyPr/>
                    <a:lstStyle/>
                    <a:p>
                      <a:pPr algn="l" fontAlgn="b"/>
                      <a:r>
                        <a:rPr lang="es-MX" sz="1100" b="0" i="0" u="none" strike="noStrike">
                          <a:solidFill>
                            <a:srgbClr val="000000"/>
                          </a:solidFill>
                          <a:effectLst/>
                          <a:latin typeface="Calibri"/>
                        </a:rPr>
                        <a:t>APROVECHAMIENTOS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31,634,463.00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68,395,055.00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021">
                <a:tc>
                  <a:txBody>
                    <a:bodyPr/>
                    <a:lstStyle/>
                    <a:p>
                      <a:pPr algn="l" fontAlgn="b"/>
                      <a:r>
                        <a:rPr lang="es-MX" sz="1100" b="0" i="0" u="none" strike="noStrike">
                          <a:solidFill>
                            <a:srgbClr val="000000"/>
                          </a:solidFill>
                          <a:effectLst/>
                          <a:latin typeface="Calibri"/>
                        </a:rPr>
                        <a:t>VENTA DE BIENES Y SERVICIOS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021">
                <a:tc>
                  <a:txBody>
                    <a:bodyPr/>
                    <a:lstStyle/>
                    <a:p>
                      <a:pPr algn="l" fontAlgn="b"/>
                      <a:r>
                        <a:rPr lang="es-MX" sz="1100" b="0" i="0" u="none" strike="noStrike">
                          <a:solidFill>
                            <a:srgbClr val="000000"/>
                          </a:solidFill>
                          <a:effectLst/>
                          <a:latin typeface="Calibri"/>
                        </a:rPr>
                        <a:t>PARTICIPACIONES Y APORTACIONES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973,152,577.00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1,270,595,030.00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0042">
                <a:tc>
                  <a:txBody>
                    <a:bodyPr/>
                    <a:lstStyle/>
                    <a:p>
                      <a:pPr algn="l" fontAlgn="b"/>
                      <a:r>
                        <a:rPr lang="es-MX" sz="1100" b="0" i="0" u="none" strike="noStrike">
                          <a:solidFill>
                            <a:srgbClr val="000000"/>
                          </a:solidFill>
                          <a:effectLst/>
                          <a:latin typeface="Calibri"/>
                        </a:rPr>
                        <a:t>TRANSFERENCIAS ASIGNACIONES SUBSIDIOS Y OTRAS AYUDAS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22,720,290.00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021">
                <a:tc>
                  <a:txBody>
                    <a:bodyPr/>
                    <a:lstStyle/>
                    <a:p>
                      <a:pPr algn="l" fontAlgn="b"/>
                      <a:r>
                        <a:rPr lang="es-MX" sz="1100" b="0"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MX" sz="1100" b="1" i="0" u="none" strike="noStrike" dirty="0">
                          <a:solidFill>
                            <a:srgbClr val="000000"/>
                          </a:solidFill>
                          <a:effectLst/>
                          <a:latin typeface="Calibri"/>
                        </a:rPr>
                        <a:t>1,479,384,436.00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s-MX" sz="1100" b="1" i="0" u="none" strike="noStrike" dirty="0">
                          <a:solidFill>
                            <a:srgbClr val="000000"/>
                          </a:solidFill>
                          <a:effectLst/>
                          <a:latin typeface="Calibri"/>
                        </a:rPr>
                        <a:t>2,056,314,558.00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310021">
                <a:tc>
                  <a:txBody>
                    <a:bodyPr/>
                    <a:lstStyle/>
                    <a:p>
                      <a:pPr algn="l" fontAlgn="b"/>
                      <a:r>
                        <a:rPr lang="es-MX" sz="1100" b="1" i="0" u="none" strike="noStrike">
                          <a:solidFill>
                            <a:srgbClr val="000000"/>
                          </a:solidFill>
                          <a:effectLst/>
                          <a:latin typeface="Calibri"/>
                        </a:rPr>
                        <a:t>OTRAS FUENTES FINANCIAMIENTO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021">
                <a:tc>
                  <a:txBody>
                    <a:bodyPr/>
                    <a:lstStyle/>
                    <a:p>
                      <a:pPr algn="l" fontAlgn="b"/>
                      <a:r>
                        <a:rPr lang="es-MX" sz="1100" b="0" i="0" u="none" strike="noStrike">
                          <a:solidFill>
                            <a:srgbClr val="000000"/>
                          </a:solidFill>
                          <a:effectLst/>
                          <a:latin typeface="Calibri"/>
                        </a:rPr>
                        <a:t>INGERESOS FINANCIEROS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55,261,128.00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effectLst/>
                          <a:latin typeface="Calibri"/>
                        </a:rPr>
                        <a:t>55,261,128.00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021">
                <a:tc>
                  <a:txBody>
                    <a:bodyPr/>
                    <a:lstStyle/>
                    <a:p>
                      <a:pPr algn="l" fontAlgn="b"/>
                      <a:endParaRPr lang="es-MX" sz="11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MX" sz="1100" b="1" i="0" u="none" strike="noStrike">
                          <a:solidFill>
                            <a:srgbClr val="000000"/>
                          </a:solidFill>
                          <a:effectLst/>
                          <a:latin typeface="Calibri"/>
                        </a:rPr>
                        <a:t>1,534,645,564.00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b"/>
                      <a:r>
                        <a:rPr lang="es-MX" sz="1100" b="1" i="0" u="none" strike="noStrike" dirty="0">
                          <a:solidFill>
                            <a:srgbClr val="000000"/>
                          </a:solidFill>
                          <a:effectLst/>
                          <a:latin typeface="Calibri"/>
                        </a:rPr>
                        <a:t>2,111,575,686.00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bl>
          </a:graphicData>
        </a:graphic>
      </p:graphicFrame>
    </p:spTree>
    <p:extLst>
      <p:ext uri="{BB962C8B-B14F-4D97-AF65-F5344CB8AC3E}">
        <p14:creationId xmlns:p14="http://schemas.microsoft.com/office/powerpoint/2010/main" val="336385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a:graphicFrameLocks/>
          </p:cNvGraphicFramePr>
          <p:nvPr>
            <p:extLst>
              <p:ext uri="{D42A27DB-BD31-4B8C-83A1-F6EECF244321}">
                <p14:modId xmlns:p14="http://schemas.microsoft.com/office/powerpoint/2010/main" val="3978754927"/>
              </p:ext>
            </p:extLst>
          </p:nvPr>
        </p:nvGraphicFramePr>
        <p:xfrm>
          <a:off x="467544" y="692696"/>
          <a:ext cx="7992888"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994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614968"/>
          </a:xfrm>
        </p:spPr>
        <p:txBody>
          <a:bodyPr/>
          <a:lstStyle/>
          <a:p>
            <a:pPr algn="ctr"/>
            <a:r>
              <a:rPr lang="es-MX" sz="2000" dirty="0"/>
              <a:t>¿QUE ES EL PRESUPUESTO DE EGRESOS Y CUAL ES SU IMPORTANCIA?</a:t>
            </a:r>
          </a:p>
        </p:txBody>
      </p:sp>
      <p:sp>
        <p:nvSpPr>
          <p:cNvPr id="3" name="2 Marcador de contenido"/>
          <p:cNvSpPr>
            <a:spLocks noGrp="1"/>
          </p:cNvSpPr>
          <p:nvPr>
            <p:ph idx="1"/>
          </p:nvPr>
        </p:nvSpPr>
        <p:spPr>
          <a:xfrm>
            <a:off x="611560" y="1100628"/>
            <a:ext cx="7732340" cy="5208692"/>
          </a:xfrm>
        </p:spPr>
        <p:txBody>
          <a:bodyPr>
            <a:normAutofit/>
          </a:bodyPr>
          <a:lstStyle/>
          <a:p>
            <a:r>
              <a:rPr lang="es-MX" sz="1200" dirty="0"/>
              <a:t>PRESUPUESTO DE EGRESOS: </a:t>
            </a:r>
            <a:endParaRPr lang="es-MX" sz="1200" dirty="0" smtClean="0"/>
          </a:p>
          <a:p>
            <a:pPr algn="just"/>
            <a:r>
              <a:rPr lang="es-MX" sz="1200" b="0" dirty="0"/>
              <a:t>	</a:t>
            </a:r>
            <a:r>
              <a:rPr lang="es-MX" sz="1200" b="0" dirty="0" smtClean="0"/>
              <a:t>Documento </a:t>
            </a:r>
            <a:r>
              <a:rPr lang="es-MX" sz="1200" b="0" dirty="0"/>
              <a:t>jurídico aprobado por el H. Ayuntamiento a iniciativa del C. Tesorero, y presentado por el Presidente Municipal, en el cual se consigna el gasto público de acuerdo con su naturaleza y cuantía, que debe realizar el Municipio para el desempeño de sus funciones durante ejercicio 2018</a:t>
            </a:r>
            <a:r>
              <a:rPr lang="es-MX" sz="1200" b="0" dirty="0" smtClean="0"/>
              <a:t>.</a:t>
            </a:r>
          </a:p>
          <a:p>
            <a:pPr algn="just"/>
            <a:endParaRPr lang="es-MX" sz="1200" b="0" dirty="0"/>
          </a:p>
          <a:p>
            <a:r>
              <a:rPr lang="es-MX" sz="1200" dirty="0"/>
              <a:t>En el presupuesto de Egresos se encuentra integrado en base a los diferentes clasificadores de gasto: </a:t>
            </a:r>
          </a:p>
          <a:p>
            <a:pPr lvl="3">
              <a:buFont typeface="Arial" pitchFamily="34" charset="0"/>
              <a:buChar char="•"/>
            </a:pPr>
            <a:r>
              <a:rPr lang="es-MX" sz="1200" dirty="0"/>
              <a:t>Clasificador Capitulo del Gasto </a:t>
            </a:r>
          </a:p>
          <a:p>
            <a:pPr lvl="3">
              <a:buFont typeface="Arial" pitchFamily="34" charset="0"/>
              <a:buChar char="•"/>
            </a:pPr>
            <a:r>
              <a:rPr lang="es-MX" sz="1200" dirty="0"/>
              <a:t>Clasificador Funcional </a:t>
            </a:r>
          </a:p>
          <a:p>
            <a:pPr lvl="3">
              <a:buFont typeface="Arial" pitchFamily="34" charset="0"/>
              <a:buChar char="•"/>
            </a:pPr>
            <a:r>
              <a:rPr lang="es-MX" sz="1200" dirty="0"/>
              <a:t>Clasificador Programático</a:t>
            </a:r>
          </a:p>
          <a:p>
            <a:pPr lvl="3">
              <a:buFont typeface="Arial" pitchFamily="34" charset="0"/>
              <a:buChar char="•"/>
            </a:pPr>
            <a:r>
              <a:rPr lang="es-MX" sz="1200" dirty="0"/>
              <a:t>Clasificador Fuente de  Financiamiento</a:t>
            </a:r>
          </a:p>
          <a:p>
            <a:pPr lvl="3">
              <a:buFont typeface="Arial" pitchFamily="34" charset="0"/>
              <a:buChar char="•"/>
            </a:pPr>
            <a:r>
              <a:rPr lang="es-MX" sz="1200" dirty="0"/>
              <a:t>Clasificador </a:t>
            </a:r>
            <a:r>
              <a:rPr lang="es-MX" sz="1200" dirty="0" smtClean="0"/>
              <a:t>Administrativo</a:t>
            </a:r>
          </a:p>
          <a:p>
            <a:pPr marL="466344" lvl="3" indent="0">
              <a:buNone/>
            </a:pPr>
            <a:endParaRPr lang="es-MX" sz="1200" dirty="0"/>
          </a:p>
          <a:p>
            <a:r>
              <a:rPr lang="es-MX" sz="1200" dirty="0"/>
              <a:t>Lo anterior para tener un control eficiente, eficaz y transparente del gasto, teniendo como resultado este Documento el cual permite</a:t>
            </a:r>
            <a:r>
              <a:rPr lang="es-MX" sz="1200" dirty="0" smtClean="0"/>
              <a:t>:</a:t>
            </a:r>
          </a:p>
          <a:p>
            <a:endParaRPr lang="es-MX" sz="1200" dirty="0"/>
          </a:p>
          <a:p>
            <a:pPr lvl="2">
              <a:buFont typeface="Arial" pitchFamily="34" charset="0"/>
              <a:buChar char="•"/>
            </a:pPr>
            <a:r>
              <a:rPr lang="es-MX" sz="1200" dirty="0"/>
              <a:t>Prever los recursos financieros necesarios para la administración municipal.</a:t>
            </a:r>
          </a:p>
          <a:p>
            <a:pPr lvl="2">
              <a:buFont typeface="Arial" pitchFamily="34" charset="0"/>
              <a:buChar char="•"/>
            </a:pPr>
            <a:r>
              <a:rPr lang="es-MX" sz="1200" dirty="0"/>
              <a:t>Llevar un control estricto de los gastos de la administración municipal.</a:t>
            </a:r>
          </a:p>
          <a:p>
            <a:pPr lvl="2">
              <a:buFont typeface="Arial" pitchFamily="34" charset="0"/>
              <a:buChar char="•"/>
            </a:pPr>
            <a:r>
              <a:rPr lang="es-MX" sz="1200" dirty="0"/>
              <a:t>Manejar adecuada y honestamente los fondos financieros del municipio.</a:t>
            </a:r>
          </a:p>
          <a:p>
            <a:pPr lvl="2">
              <a:buFont typeface="Arial" pitchFamily="34" charset="0"/>
              <a:buChar char="•"/>
            </a:pPr>
            <a:r>
              <a:rPr lang="es-MX" sz="1200" dirty="0"/>
              <a:t>Cumplir las metas plasmadas en el Plan Municipal de Desarrollo 2018.</a:t>
            </a:r>
          </a:p>
          <a:p>
            <a:endParaRPr lang="es-MX" sz="1200" dirty="0"/>
          </a:p>
        </p:txBody>
      </p:sp>
    </p:spTree>
    <p:extLst>
      <p:ext uri="{BB962C8B-B14F-4D97-AF65-F5344CB8AC3E}">
        <p14:creationId xmlns:p14="http://schemas.microsoft.com/office/powerpoint/2010/main" val="1930911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620688"/>
            <a:ext cx="7520940" cy="548640"/>
          </a:xfrm>
        </p:spPr>
        <p:txBody>
          <a:bodyPr>
            <a:normAutofit/>
          </a:bodyPr>
          <a:lstStyle/>
          <a:p>
            <a:r>
              <a:rPr lang="es-MX" dirty="0" smtClean="0"/>
              <a:t>¿HACIA DONDE SE ORIENTA EL PRESUPUESTO?</a:t>
            </a:r>
            <a:endParaRPr lang="es-MX" dirty="0"/>
          </a:p>
        </p:txBody>
      </p:sp>
      <p:graphicFrame>
        <p:nvGraphicFramePr>
          <p:cNvPr id="5" name="Table 4"/>
          <p:cNvGraphicFramePr>
            <a:graphicFrameLocks noGrp="1"/>
          </p:cNvGraphicFramePr>
          <p:nvPr>
            <p:extLst>
              <p:ext uri="{D42A27DB-BD31-4B8C-83A1-F6EECF244321}">
                <p14:modId xmlns:p14="http://schemas.microsoft.com/office/powerpoint/2010/main" val="2644937163"/>
              </p:ext>
            </p:extLst>
          </p:nvPr>
        </p:nvGraphicFramePr>
        <p:xfrm>
          <a:off x="827584" y="1772816"/>
          <a:ext cx="7367713" cy="3460198"/>
        </p:xfrm>
        <a:graphic>
          <a:graphicData uri="http://schemas.openxmlformats.org/drawingml/2006/table">
            <a:tbl>
              <a:tblPr>
                <a:tableStyleId>{5C22544A-7EE6-4342-B048-85BDC9FD1C3A}</a:tableStyleId>
              </a:tblPr>
              <a:tblGrid>
                <a:gridCol w="3210624"/>
                <a:gridCol w="2091163"/>
                <a:gridCol w="2065926"/>
              </a:tblGrid>
              <a:tr h="883145">
                <a:tc>
                  <a:txBody>
                    <a:bodyPr/>
                    <a:lstStyle/>
                    <a:p>
                      <a:pPr algn="ctr" rtl="0" fontAlgn="ctr"/>
                      <a:r>
                        <a:rPr lang="es-MX" sz="1800" u="none" strike="noStrike" dirty="0">
                          <a:solidFill>
                            <a:schemeClr val="accent6">
                              <a:lumMod val="40000"/>
                              <a:lumOff val="60000"/>
                            </a:schemeClr>
                          </a:solidFill>
                          <a:effectLst>
                            <a:outerShdw blurRad="38100" dist="38100" dir="2700000" algn="tl">
                              <a:srgbClr val="000000">
                                <a:alpha val="43137"/>
                              </a:srgbClr>
                            </a:outerShdw>
                          </a:effectLst>
                        </a:rPr>
                        <a:t>EJES</a:t>
                      </a:r>
                      <a:endParaRPr lang="es-MX" sz="1800" b="1" i="0" u="none" strike="noStrike" dirty="0">
                        <a:solidFill>
                          <a:schemeClr val="accent6">
                            <a:lumMod val="40000"/>
                            <a:lumOff val="60000"/>
                          </a:schemeClr>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solidFill>
                      <a:schemeClr val="accent3">
                        <a:lumMod val="75000"/>
                      </a:schemeClr>
                    </a:solidFill>
                  </a:tcPr>
                </a:tc>
                <a:tc>
                  <a:txBody>
                    <a:bodyPr/>
                    <a:lstStyle/>
                    <a:p>
                      <a:pPr algn="ctr" rtl="0" fontAlgn="ctr"/>
                      <a:r>
                        <a:rPr lang="es-MX" sz="1800" u="none" strike="noStrike" dirty="0">
                          <a:solidFill>
                            <a:schemeClr val="accent6">
                              <a:lumMod val="40000"/>
                              <a:lumOff val="60000"/>
                            </a:schemeClr>
                          </a:solidFill>
                          <a:effectLst>
                            <a:outerShdw blurRad="38100" dist="38100" dir="2700000" algn="tl">
                              <a:srgbClr val="000000">
                                <a:alpha val="43137"/>
                              </a:srgbClr>
                            </a:outerShdw>
                          </a:effectLst>
                        </a:rPr>
                        <a:t> PRESUPUESTO AUTORIZADO  2017</a:t>
                      </a:r>
                      <a:endParaRPr lang="es-MX" sz="1800" b="1" i="0" u="none" strike="noStrike" dirty="0">
                        <a:solidFill>
                          <a:schemeClr val="accent6">
                            <a:lumMod val="40000"/>
                            <a:lumOff val="60000"/>
                          </a:schemeClr>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solidFill>
                      <a:schemeClr val="accent3">
                        <a:lumMod val="75000"/>
                      </a:schemeClr>
                    </a:solidFill>
                  </a:tcPr>
                </a:tc>
                <a:tc>
                  <a:txBody>
                    <a:bodyPr/>
                    <a:lstStyle/>
                    <a:p>
                      <a:pPr algn="ctr" rtl="0" fontAlgn="ctr"/>
                      <a:r>
                        <a:rPr lang="es-MX" sz="1800" u="none" strike="noStrike" dirty="0">
                          <a:solidFill>
                            <a:schemeClr val="accent6">
                              <a:lumMod val="40000"/>
                              <a:lumOff val="60000"/>
                            </a:schemeClr>
                          </a:solidFill>
                          <a:effectLst>
                            <a:outerShdw blurRad="38100" dist="38100" dir="2700000" algn="tl">
                              <a:srgbClr val="000000">
                                <a:alpha val="43137"/>
                              </a:srgbClr>
                            </a:outerShdw>
                          </a:effectLst>
                        </a:rPr>
                        <a:t> PRESUPUESTO AUTORIZADO  2018</a:t>
                      </a:r>
                      <a:endParaRPr lang="es-MX" sz="1800" b="1" i="0" u="none" strike="noStrike" dirty="0">
                        <a:solidFill>
                          <a:schemeClr val="accent6">
                            <a:lumMod val="40000"/>
                            <a:lumOff val="60000"/>
                          </a:schemeClr>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solidFill>
                      <a:schemeClr val="accent3">
                        <a:lumMod val="75000"/>
                      </a:schemeClr>
                    </a:solidFill>
                  </a:tcPr>
                </a:tc>
              </a:tr>
              <a:tr h="388823">
                <a:tc>
                  <a:txBody>
                    <a:bodyPr/>
                    <a:lstStyle/>
                    <a:p>
                      <a:pPr algn="l" fontAlgn="b"/>
                      <a:r>
                        <a:rPr lang="es-MX" sz="1800" b="0" i="0" u="none" strike="noStrike" dirty="0">
                          <a:solidFill>
                            <a:srgbClr val="000000"/>
                          </a:solidFill>
                          <a:effectLst/>
                          <a:latin typeface="Calibri" panose="020F0502020204030204" pitchFamily="34" charset="0"/>
                        </a:rPr>
                        <a:t>I.- Buen Gobierno</a:t>
                      </a:r>
                    </a:p>
                  </a:txBody>
                  <a:tcPr marL="9525" marR="9525" marT="9525" marB="0" anchor="b"/>
                </a:tc>
                <a:tc>
                  <a:txBody>
                    <a:bodyPr/>
                    <a:lstStyle/>
                    <a:p>
                      <a:pPr algn="r" rtl="0" fontAlgn="ctr"/>
                      <a:r>
                        <a:rPr lang="es-MX" sz="1800" u="none" strike="noStrike" dirty="0">
                          <a:effectLst/>
                        </a:rPr>
                        <a:t>$534,906,236</a:t>
                      </a:r>
                      <a:endParaRPr lang="es-MX"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s-MX" sz="1800" u="none" strike="noStrike" dirty="0" smtClean="0">
                          <a:effectLst/>
                        </a:rPr>
                        <a:t>$679,722,643</a:t>
                      </a:r>
                      <a:endParaRPr lang="es-MX" sz="1800" b="0" i="0" u="none" strike="noStrike" dirty="0">
                        <a:solidFill>
                          <a:srgbClr val="000000"/>
                        </a:solidFill>
                        <a:effectLst/>
                        <a:latin typeface="Calibri" panose="020F0502020204030204" pitchFamily="34" charset="0"/>
                      </a:endParaRPr>
                    </a:p>
                  </a:txBody>
                  <a:tcPr marL="9525" marR="9525" marT="9525" marB="0" anchor="ctr"/>
                </a:tc>
              </a:tr>
              <a:tr h="418732">
                <a:tc>
                  <a:txBody>
                    <a:bodyPr/>
                    <a:lstStyle/>
                    <a:p>
                      <a:pPr algn="l" fontAlgn="b"/>
                      <a:r>
                        <a:rPr lang="es-MX" sz="1800" b="0" i="0" u="none" strike="noStrike" dirty="0">
                          <a:solidFill>
                            <a:srgbClr val="000000"/>
                          </a:solidFill>
                          <a:effectLst/>
                          <a:latin typeface="Calibri" panose="020F0502020204030204" pitchFamily="34" charset="0"/>
                        </a:rPr>
                        <a:t>II.- Desarrollo Urbano Sustentable</a:t>
                      </a:r>
                    </a:p>
                  </a:txBody>
                  <a:tcPr marL="9525" marR="9525" marT="9525" marB="0" anchor="b"/>
                </a:tc>
                <a:tc>
                  <a:txBody>
                    <a:bodyPr/>
                    <a:lstStyle/>
                    <a:p>
                      <a:pPr algn="r" rtl="0" fontAlgn="ctr"/>
                      <a:r>
                        <a:rPr lang="es-MX" sz="1800" u="none" strike="noStrike" dirty="0">
                          <a:effectLst/>
                        </a:rPr>
                        <a:t>$</a:t>
                      </a:r>
                      <a:r>
                        <a:rPr lang="es-MX" sz="1800" u="none" strike="noStrike" dirty="0" smtClean="0">
                          <a:effectLst/>
                        </a:rPr>
                        <a:t>578,362,992</a:t>
                      </a:r>
                      <a:endParaRPr lang="es-MX"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s-MX" sz="1800" u="none" strike="noStrike" dirty="0" smtClean="0">
                          <a:effectLst/>
                        </a:rPr>
                        <a:t>$673,369,629</a:t>
                      </a:r>
                      <a:endParaRPr lang="es-MX" sz="1800" b="0" i="0" u="none" strike="noStrike" dirty="0">
                        <a:solidFill>
                          <a:srgbClr val="000000"/>
                        </a:solidFill>
                        <a:effectLst/>
                        <a:latin typeface="Calibri" panose="020F0502020204030204" pitchFamily="34" charset="0"/>
                      </a:endParaRPr>
                    </a:p>
                  </a:txBody>
                  <a:tcPr marL="9525" marR="9525" marT="9525" marB="0" anchor="ctr"/>
                </a:tc>
              </a:tr>
              <a:tr h="358914">
                <a:tc>
                  <a:txBody>
                    <a:bodyPr/>
                    <a:lstStyle/>
                    <a:p>
                      <a:pPr algn="l" fontAlgn="b"/>
                      <a:r>
                        <a:rPr lang="es-MX" sz="1800" b="0" i="0" u="none" strike="noStrike">
                          <a:solidFill>
                            <a:srgbClr val="000000"/>
                          </a:solidFill>
                          <a:effectLst/>
                          <a:latin typeface="Calibri" panose="020F0502020204030204" pitchFamily="34" charset="0"/>
                        </a:rPr>
                        <a:t>III.- Sociedad Segura</a:t>
                      </a:r>
                    </a:p>
                  </a:txBody>
                  <a:tcPr marL="9525" marR="9525" marT="9525" marB="0" anchor="b"/>
                </a:tc>
                <a:tc>
                  <a:txBody>
                    <a:bodyPr/>
                    <a:lstStyle/>
                    <a:p>
                      <a:pPr algn="r" rtl="0" fontAlgn="ctr"/>
                      <a:r>
                        <a:rPr lang="es-MX" sz="1800" u="none" strike="noStrike" dirty="0">
                          <a:effectLst/>
                        </a:rPr>
                        <a:t>$221,183,095</a:t>
                      </a:r>
                      <a:endParaRPr lang="es-MX"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s-MX" sz="1800" b="0" i="0" u="none" strike="noStrike" dirty="0" smtClean="0">
                          <a:solidFill>
                            <a:schemeClr val="dk1"/>
                          </a:solidFill>
                          <a:effectLst/>
                          <a:latin typeface="+mn-lt"/>
                        </a:rPr>
                        <a:t>$358,565,090</a:t>
                      </a:r>
                    </a:p>
                    <a:p>
                      <a:pPr algn="r" rtl="0" fontAlgn="ctr"/>
                      <a:endParaRPr lang="es-MX" sz="1800" b="0" i="0" u="none" strike="noStrike" dirty="0">
                        <a:solidFill>
                          <a:srgbClr val="000000"/>
                        </a:solidFill>
                        <a:effectLst/>
                        <a:latin typeface="Calibri" panose="020F0502020204030204" pitchFamily="34" charset="0"/>
                      </a:endParaRPr>
                    </a:p>
                  </a:txBody>
                  <a:tcPr marL="9525" marR="9525" marT="9525" marB="0" anchor="ctr"/>
                </a:tc>
              </a:tr>
              <a:tr h="433687">
                <a:tc>
                  <a:txBody>
                    <a:bodyPr/>
                    <a:lstStyle/>
                    <a:p>
                      <a:pPr algn="l" fontAlgn="b"/>
                      <a:r>
                        <a:rPr lang="es-MX" sz="1800" b="0" i="0" u="none" strike="noStrike">
                          <a:solidFill>
                            <a:srgbClr val="000000"/>
                          </a:solidFill>
                          <a:effectLst/>
                          <a:latin typeface="Calibri" panose="020F0502020204030204" pitchFamily="34" charset="0"/>
                        </a:rPr>
                        <a:t>IV.- Desarrollo Economico</a:t>
                      </a:r>
                    </a:p>
                  </a:txBody>
                  <a:tcPr marL="9525" marR="9525" marT="9525" marB="0" anchor="b"/>
                </a:tc>
                <a:tc>
                  <a:txBody>
                    <a:bodyPr/>
                    <a:lstStyle/>
                    <a:p>
                      <a:pPr algn="r" rtl="0" fontAlgn="ctr"/>
                      <a:r>
                        <a:rPr lang="es-MX" sz="1800" u="none" strike="noStrike" dirty="0">
                          <a:effectLst/>
                        </a:rPr>
                        <a:t>$</a:t>
                      </a:r>
                      <a:r>
                        <a:rPr lang="es-MX" sz="1800" u="none" strike="noStrike" dirty="0" smtClean="0">
                          <a:effectLst/>
                        </a:rPr>
                        <a:t>27,416,104</a:t>
                      </a:r>
                    </a:p>
                  </a:txBody>
                  <a:tcPr marL="9525" marR="9525" marT="9525" marB="0" anchor="ctr"/>
                </a:tc>
                <a:tc>
                  <a:txBody>
                    <a:bodyPr/>
                    <a:lstStyle/>
                    <a:p>
                      <a:pPr algn="r" rtl="0" fontAlgn="ctr"/>
                      <a:r>
                        <a:rPr lang="es-MX" sz="1800" u="none" strike="noStrike" dirty="0" smtClean="0">
                          <a:effectLst/>
                        </a:rPr>
                        <a:t>$7,716,225</a:t>
                      </a:r>
                      <a:endParaRPr lang="es-MX" sz="1800" b="0" i="0" u="none" strike="noStrike" dirty="0">
                        <a:solidFill>
                          <a:srgbClr val="000000"/>
                        </a:solidFill>
                        <a:effectLst/>
                        <a:latin typeface="Calibri" panose="020F0502020204030204" pitchFamily="34" charset="0"/>
                      </a:endParaRPr>
                    </a:p>
                  </a:txBody>
                  <a:tcPr marL="9525" marR="9525" marT="9525" marB="0" anchor="ctr"/>
                </a:tc>
              </a:tr>
              <a:tr h="373868">
                <a:tc>
                  <a:txBody>
                    <a:bodyPr/>
                    <a:lstStyle/>
                    <a:p>
                      <a:pPr algn="l" fontAlgn="b"/>
                      <a:r>
                        <a:rPr lang="es-MX" sz="1800" b="0" i="0" u="none" strike="noStrike" dirty="0">
                          <a:solidFill>
                            <a:srgbClr val="000000"/>
                          </a:solidFill>
                          <a:effectLst/>
                          <a:latin typeface="Calibri" panose="020F0502020204030204" pitchFamily="34" charset="0"/>
                        </a:rPr>
                        <a:t>V.- Desarrollo Social y Humano</a:t>
                      </a:r>
                    </a:p>
                  </a:txBody>
                  <a:tcPr marL="9525" marR="9525" marT="9525" marB="0" anchor="b"/>
                </a:tc>
                <a:tc>
                  <a:txBody>
                    <a:bodyPr/>
                    <a:lstStyle/>
                    <a:p>
                      <a:pPr algn="r" rtl="0" fontAlgn="ctr"/>
                      <a:r>
                        <a:rPr lang="es-MX" sz="1800" u="none" strike="noStrike" dirty="0">
                          <a:effectLst/>
                        </a:rPr>
                        <a:t>$172,777,137</a:t>
                      </a:r>
                      <a:endParaRPr lang="es-MX"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s-MX" sz="1800" u="none" strike="noStrike" dirty="0" smtClean="0">
                          <a:effectLst/>
                        </a:rPr>
                        <a:t>$336,940,971</a:t>
                      </a:r>
                      <a:endParaRPr lang="es-MX" sz="1800" b="0" i="0" u="none" strike="noStrike" dirty="0">
                        <a:solidFill>
                          <a:srgbClr val="000000"/>
                        </a:solidFill>
                        <a:effectLst/>
                        <a:latin typeface="Calibri" panose="020F0502020204030204" pitchFamily="34" charset="0"/>
                      </a:endParaRPr>
                    </a:p>
                  </a:txBody>
                  <a:tcPr marL="9525" marR="9525" marT="9525" marB="0" anchor="ctr"/>
                </a:tc>
              </a:tr>
              <a:tr h="403778">
                <a:tc>
                  <a:txBody>
                    <a:bodyPr/>
                    <a:lstStyle/>
                    <a:p>
                      <a:pPr algn="l" rtl="0" fontAlgn="ctr"/>
                      <a:r>
                        <a:rPr lang="es-MX" sz="1800" b="1" u="none" strike="noStrike" dirty="0">
                          <a:effectLst/>
                        </a:rPr>
                        <a:t>TOTAL</a:t>
                      </a:r>
                      <a:endParaRPr lang="es-MX" sz="1800" b="1" i="0" u="none" strike="noStrike" dirty="0">
                        <a:solidFill>
                          <a:srgbClr val="FFFFFF"/>
                        </a:solidFill>
                        <a:effectLst/>
                        <a:latin typeface="Calibri" panose="020F0502020204030204" pitchFamily="34" charset="0"/>
                      </a:endParaRPr>
                    </a:p>
                  </a:txBody>
                  <a:tcPr marL="9525" marR="9525" marT="9525" marB="0" anchor="ctr">
                    <a:solidFill>
                      <a:schemeClr val="accent3">
                        <a:lumMod val="75000"/>
                      </a:schemeClr>
                    </a:solidFill>
                  </a:tcPr>
                </a:tc>
                <a:tc>
                  <a:txBody>
                    <a:bodyPr/>
                    <a:lstStyle/>
                    <a:p>
                      <a:pPr algn="r" rtl="0" fontAlgn="b"/>
                      <a:r>
                        <a:rPr lang="es-MX" sz="1800" b="1" u="none" strike="noStrike" dirty="0">
                          <a:effectLst/>
                        </a:rPr>
                        <a:t>$1,534,645,564</a:t>
                      </a:r>
                      <a:endParaRPr lang="es-MX" sz="18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tc>
                  <a:txBody>
                    <a:bodyPr/>
                    <a:lstStyle/>
                    <a:p>
                      <a:pPr algn="r" rtl="0" fontAlgn="b"/>
                      <a:r>
                        <a:rPr lang="es-MX" sz="1800" b="1" u="none" strike="noStrike" dirty="0">
                          <a:effectLst/>
                        </a:rPr>
                        <a:t>$2,056,314,559</a:t>
                      </a:r>
                      <a:endParaRPr lang="es-MX" sz="18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tr>
            </a:tbl>
          </a:graphicData>
        </a:graphic>
      </p:graphicFrame>
    </p:spTree>
    <p:extLst>
      <p:ext uri="{BB962C8B-B14F-4D97-AF65-F5344CB8AC3E}">
        <p14:creationId xmlns:p14="http://schemas.microsoft.com/office/powerpoint/2010/main" val="33152521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2546</TotalTime>
  <Words>6030</Words>
  <Application>Microsoft Office PowerPoint</Application>
  <PresentationFormat>Presentación en pantalla (4:3)</PresentationFormat>
  <Paragraphs>1992</Paragraphs>
  <Slides>57</Slides>
  <Notes>0</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Ángulos</vt:lpstr>
      <vt:lpstr>PRESUPUESTO CIUDADANO  2018</vt:lpstr>
      <vt:lpstr>PUBLICACIONES</vt:lpstr>
      <vt:lpstr>Organigrama</vt:lpstr>
      <vt:lpstr>PRESUPUESTO Ciudadano 2018</vt:lpstr>
      <vt:lpstr> ¿Qué es la Ley de Ingresos y Cuál es su importancia? </vt:lpstr>
      <vt:lpstr>¿DE DONDE OBTIENE EL ayuntamiento SUS RECURSOS?</vt:lpstr>
      <vt:lpstr>Presentación de PowerPoint</vt:lpstr>
      <vt:lpstr>¿QUE ES EL PRESUPUESTO DE EGRESOS Y CUAL ES SU IMPORTANCIA?</vt:lpstr>
      <vt:lpstr>¿HACIA DONDE SE ORIENTA EL PRESUPUESTO?</vt:lpstr>
      <vt:lpstr>DISTRIBUCIÓN PORCENTUAL POR EJE</vt:lpstr>
      <vt:lpstr>En que y para que se gasta</vt:lpstr>
      <vt:lpstr>PRESUPUESTO AUTORIZADO 2018</vt:lpstr>
      <vt:lpstr>PRESUPUESTO AUTORIZADO 2018</vt:lpstr>
      <vt:lpstr>MEDICIÓN DEL DESEMPEÑO  INDICADORES DE GESTIÓN</vt:lpstr>
      <vt:lpstr>Presentación de PowerPoint</vt:lpstr>
      <vt:lpstr>EJE 1 BUEN GOBIERNO</vt:lpstr>
      <vt:lpstr>EJE ii.- Desarrollo urbano sustentable</vt:lpstr>
      <vt:lpstr>EJE ii.- Desarrollo urbano sustentable</vt:lpstr>
      <vt:lpstr>EJE ii.- Desarrollo urbano sustentable</vt:lpstr>
      <vt:lpstr>iii.-  Sociedad Segura</vt:lpstr>
      <vt:lpstr>iii.-  Sociedad Segura</vt:lpstr>
      <vt:lpstr>iii.-  Sociedad Segura</vt:lpstr>
      <vt:lpstr>Eje IV.- DESARROLLO ECONOMICO</vt:lpstr>
      <vt:lpstr>Eje v.- Desarrollo social y humano</vt:lpstr>
      <vt:lpstr>Eje v.- Desarrollo social y humano</vt:lpstr>
      <vt:lpstr>Eje v.- Desarrollo social y humano</vt:lpstr>
      <vt:lpstr>Eje v.- Desarrollo social y humano</vt:lpstr>
      <vt:lpstr>Eje v.- Desarrollo social y humano</vt:lpstr>
      <vt:lpstr>Eje v.- Desarrollo social y humano</vt:lpstr>
      <vt:lpstr>CLASIFICACION POR FUENTE DE FINANCIAMIENTO</vt:lpstr>
      <vt:lpstr>CLASIFICACIÓN POR TIPO DE GASTO</vt:lpstr>
      <vt:lpstr>Presentación de PowerPoint</vt:lpstr>
      <vt:lpstr>Presentación de PowerPoint</vt:lpstr>
      <vt:lpstr>Presentación de PowerPoint</vt:lpstr>
      <vt:lpstr>Presentación de PowerPoint</vt:lpstr>
      <vt:lpstr>ORGANISMOS DESCENTRALIZADOS </vt:lpstr>
      <vt:lpstr>ORGANISMOS DESCENTRALIZADOS</vt:lpstr>
      <vt:lpstr>ORGANISMOS  DESCENTRALIZADOS </vt:lpstr>
      <vt:lpstr>SUBSIDIOS Y subvenciones </vt:lpstr>
      <vt:lpstr>PLAZAS DE PERSONAL 2018</vt:lpstr>
      <vt:lpstr>Presentación de PowerPoint</vt:lpstr>
      <vt:lpstr>Presentación de PowerPoint</vt:lpstr>
      <vt:lpstr>TABULADOR SERVIDORES PÚBLICOS </vt:lpstr>
      <vt:lpstr>Presentación de PowerPoint</vt:lpstr>
      <vt:lpstr>Presentación de PowerPoint</vt:lpstr>
      <vt:lpstr>Presentación de PowerPoint</vt:lpstr>
      <vt:lpstr>DEUDA PÚBLICA </vt:lpstr>
      <vt:lpstr>RECURSOS FEDERALES</vt:lpstr>
      <vt:lpstr>MONTO DE ADQUISICIONES  Y OBRAS PÚBLICAS </vt:lpstr>
      <vt:lpstr>GLOSARIO</vt:lpstr>
      <vt:lpstr>¿Qué pueden hacer los ciudadanos?</vt:lpstr>
      <vt:lpstr>GLOSARIO</vt:lpstr>
      <vt:lpstr>GLOSARIO</vt:lpstr>
      <vt:lpstr>GLOSARIO</vt:lpstr>
      <vt:lpstr>GLOSARIO</vt:lpstr>
      <vt:lpstr>GLOSARIO</vt:lpstr>
      <vt:lpstr>GLOSARIO</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PRESUPUESTO CIUDADANO 2017</dc:title>
  <dc:creator>Rafael Olivares</dc:creator>
  <cp:lastModifiedBy>Lesly Adriana Macias Pasillas</cp:lastModifiedBy>
  <cp:revision>95</cp:revision>
  <cp:lastPrinted>2018-04-04T15:56:26Z</cp:lastPrinted>
  <dcterms:created xsi:type="dcterms:W3CDTF">2017-03-21T16:25:43Z</dcterms:created>
  <dcterms:modified xsi:type="dcterms:W3CDTF">2018-05-08T16:20:15Z</dcterms:modified>
</cp:coreProperties>
</file>