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15"/>
  </p:notesMasterIdLst>
  <p:sldIdLst>
    <p:sldId id="276" r:id="rId2"/>
    <p:sldId id="279" r:id="rId3"/>
    <p:sldId id="260" r:id="rId4"/>
    <p:sldId id="267" r:id="rId5"/>
    <p:sldId id="261" r:id="rId6"/>
    <p:sldId id="262" r:id="rId7"/>
    <p:sldId id="263" r:id="rId8"/>
    <p:sldId id="278" r:id="rId9"/>
    <p:sldId id="264" r:id="rId10"/>
    <p:sldId id="272" r:id="rId11"/>
    <p:sldId id="274" r:id="rId12"/>
    <p:sldId id="275" r:id="rId13"/>
    <p:sldId id="277" r:id="rId14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5F00"/>
    <a:srgbClr val="FFCD64"/>
    <a:srgbClr val="923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113A9D2-9D6B-4929-AA2D-F23B5EE8CBE7}" styleName="Estilo temático 2 - Énfasis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06799F8-075E-4A3A-A7F6-7FBC6576F1A4}" styleName="Estilo temático 2 - Énfasis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03447BB-5D67-496B-8E87-E561075AD55C}" styleName="Estilo oscuro 1 - Énfasis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505E3EF-67EA-436B-97B2-0124C06EBD24}" styleName="Estilo medio 4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689" autoAdjust="0"/>
    <p:restoredTop sz="94660"/>
  </p:normalViewPr>
  <p:slideViewPr>
    <p:cSldViewPr>
      <p:cViewPr varScale="1">
        <p:scale>
          <a:sx n="115" d="100"/>
          <a:sy n="115" d="100"/>
        </p:scale>
        <p:origin x="1320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164871-04F2-4BA5-A658-97A1F584BFEC}" type="datetimeFigureOut">
              <a:rPr lang="es-MX" smtClean="0"/>
              <a:t>08/05/2018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15DA54-DBA5-4754-996F-1FAD4B27EDF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696742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08/05/2018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70974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08/05/2018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94001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08/05/2018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26063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08/05/2018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16960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08/05/2018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61404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08/05/2018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27487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08/05/2018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0282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08/05/2018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76309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08/05/2018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19005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08/05/2018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76220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08/05/2018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87469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481A1F-706D-4AEB-B88C-02722704F753}" type="datetimeFigureOut">
              <a:rPr lang="es-MX" smtClean="0"/>
              <a:t>08/05/2018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79203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0.jpe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jpeg"/><Relationship Id="rId3" Type="http://schemas.openxmlformats.org/officeDocument/2006/relationships/image" Target="../media/image22.jpeg"/><Relationship Id="rId7" Type="http://schemas.openxmlformats.org/officeDocument/2006/relationships/image" Target="../media/image26.jpe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5.jpeg"/><Relationship Id="rId5" Type="http://schemas.openxmlformats.org/officeDocument/2006/relationships/image" Target="../media/image24.jpeg"/><Relationship Id="rId10" Type="http://schemas.openxmlformats.org/officeDocument/2006/relationships/image" Target="../media/image29.jpeg"/><Relationship Id="rId4" Type="http://schemas.openxmlformats.org/officeDocument/2006/relationships/image" Target="../media/image23.png"/><Relationship Id="rId9" Type="http://schemas.openxmlformats.org/officeDocument/2006/relationships/image" Target="../media/image28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amosarizpe.gob.mx/" TargetMode="External"/><Relationship Id="rId2" Type="http://schemas.openxmlformats.org/officeDocument/2006/relationships/hyperlink" Target="http://www.icai.org.mx/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0.jpeg"/><Relationship Id="rId4" Type="http://schemas.openxmlformats.org/officeDocument/2006/relationships/hyperlink" Target="http://187.216.63.227/Transparencia/Consultapreg.aspx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437319"/>
            <a:ext cx="7834577" cy="1008112"/>
          </a:xfrm>
        </p:spPr>
        <p:txBody>
          <a:bodyPr>
            <a:normAutofit fontScale="90000"/>
          </a:bodyPr>
          <a:lstStyle/>
          <a:p>
            <a:r>
              <a:rPr lang="es-MX" sz="4400" b="1" dirty="0" smtClean="0">
                <a:latin typeface="Berlin Sans FB Demi" pitchFamily="34" charset="0"/>
              </a:rPr>
              <a:t/>
            </a:r>
            <a:br>
              <a:rPr lang="es-MX" sz="4400" b="1" dirty="0" smtClean="0">
                <a:latin typeface="Berlin Sans FB Demi" pitchFamily="34" charset="0"/>
              </a:rPr>
            </a:br>
            <a:r>
              <a:rPr lang="es-MX" b="1" dirty="0">
                <a:latin typeface="Berlin Sans FB Demi" pitchFamily="34" charset="0"/>
              </a:rPr>
              <a:t/>
            </a:r>
            <a:br>
              <a:rPr lang="es-MX" b="1" dirty="0">
                <a:latin typeface="Berlin Sans FB Demi" pitchFamily="34" charset="0"/>
              </a:rPr>
            </a:br>
            <a:r>
              <a:rPr lang="es-MX" b="1" dirty="0" smtClean="0">
                <a:latin typeface="Berlin Sans FB Demi" pitchFamily="34" charset="0"/>
              </a:rPr>
              <a:t/>
            </a:r>
            <a:br>
              <a:rPr lang="es-MX" b="1" dirty="0" smtClean="0">
                <a:latin typeface="Berlin Sans FB Demi" pitchFamily="34" charset="0"/>
              </a:rPr>
            </a:br>
            <a:r>
              <a:rPr lang="es-MX" sz="4400" b="1" dirty="0" smtClean="0">
                <a:solidFill>
                  <a:srgbClr val="923B00"/>
                </a:solidFill>
                <a:latin typeface="Berlin Sans FB Demi" pitchFamily="34" charset="0"/>
              </a:rPr>
              <a:t>PRESUPUESTO CIUDADANO</a:t>
            </a:r>
            <a:r>
              <a:rPr lang="es-MX" b="1" dirty="0" smtClean="0">
                <a:solidFill>
                  <a:srgbClr val="923B00"/>
                </a:solidFill>
                <a:latin typeface="Berlin Sans FB Demi" pitchFamily="34" charset="0"/>
              </a:rPr>
              <a:t> </a:t>
            </a:r>
            <a:r>
              <a:rPr lang="es-MX" sz="4400" b="1" dirty="0" smtClean="0">
                <a:solidFill>
                  <a:srgbClr val="923B00"/>
                </a:solidFill>
                <a:latin typeface="Berlin Sans FB Demi" pitchFamily="34" charset="0"/>
              </a:rPr>
              <a:t>2018</a:t>
            </a:r>
            <a:r>
              <a:rPr lang="es-MX" sz="4400" b="1" dirty="0" smtClean="0">
                <a:solidFill>
                  <a:srgbClr val="E65F00"/>
                </a:solidFill>
                <a:latin typeface="Berlin Sans FB Demi" pitchFamily="34" charset="0"/>
              </a:rPr>
              <a:t/>
            </a:r>
            <a:br>
              <a:rPr lang="es-MX" sz="4400" b="1" dirty="0" smtClean="0">
                <a:solidFill>
                  <a:srgbClr val="E65F00"/>
                </a:solidFill>
                <a:latin typeface="Berlin Sans FB Demi" pitchFamily="34" charset="0"/>
              </a:rPr>
            </a:br>
            <a:r>
              <a:rPr lang="es-MX" sz="4400" b="1" dirty="0" smtClean="0">
                <a:solidFill>
                  <a:srgbClr val="E65F00"/>
                </a:solidFill>
                <a:latin typeface="Berlin Sans FB Demi" pitchFamily="34" charset="0"/>
              </a:rPr>
              <a:t/>
            </a:r>
            <a:br>
              <a:rPr lang="es-MX" sz="4400" b="1" dirty="0" smtClean="0">
                <a:solidFill>
                  <a:srgbClr val="E65F00"/>
                </a:solidFill>
                <a:latin typeface="Berlin Sans FB Demi" pitchFamily="34" charset="0"/>
              </a:rPr>
            </a:br>
            <a:r>
              <a:rPr lang="es-MX" sz="4400" b="1" dirty="0" smtClean="0">
                <a:latin typeface="Berlin Sans FB Demi" pitchFamily="34" charset="0"/>
              </a:rPr>
              <a:t/>
            </a:r>
            <a:br>
              <a:rPr lang="es-MX" sz="4400" b="1" dirty="0" smtClean="0">
                <a:latin typeface="Berlin Sans FB Demi" pitchFamily="34" charset="0"/>
              </a:rPr>
            </a:br>
            <a:endParaRPr lang="es-MX" sz="4400" b="1" dirty="0">
              <a:latin typeface="Berlin Sans FB Demi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2699792" y="2025340"/>
            <a:ext cx="583264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3200" b="1" dirty="0">
                <a:solidFill>
                  <a:srgbClr val="E65F00"/>
                </a:solidFill>
                <a:latin typeface="Berlin Sans FB Demi" pitchFamily="34" charset="0"/>
              </a:rPr>
              <a:t>MUNICIPIO DE </a:t>
            </a:r>
            <a:r>
              <a:rPr lang="es-MX" sz="3200" b="1" dirty="0" smtClean="0">
                <a:solidFill>
                  <a:srgbClr val="E65F00"/>
                </a:solidFill>
                <a:latin typeface="Berlin Sans FB Demi" pitchFamily="34" charset="0"/>
              </a:rPr>
              <a:t>RAMOS ARIZPE, COAHUILA.</a:t>
            </a:r>
            <a:endParaRPr lang="es-MX" sz="3200" dirty="0">
              <a:solidFill>
                <a:srgbClr val="E65F00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047" y="3494148"/>
            <a:ext cx="7560840" cy="29550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2328" y="1892132"/>
            <a:ext cx="1201663" cy="134363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91391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971600" y="562029"/>
            <a:ext cx="7272808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MX" sz="28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algn="ctr"/>
            <a:r>
              <a:rPr lang="es-MX" sz="2800" b="1" dirty="0" smtClean="0">
                <a:solidFill>
                  <a:schemeClr val="accent3">
                    <a:lumMod val="75000"/>
                  </a:schemeClr>
                </a:solidFill>
              </a:rPr>
              <a:t>                          </a:t>
            </a:r>
            <a:r>
              <a:rPr lang="es-MX" sz="2800" b="1" dirty="0" smtClean="0">
                <a:solidFill>
                  <a:srgbClr val="E65F00"/>
                </a:solidFill>
              </a:rPr>
              <a:t>¿Se está trabajando para mejorar el Presupuesto?</a:t>
            </a:r>
          </a:p>
          <a:p>
            <a:pPr algn="just"/>
            <a:endParaRPr lang="es-MX" sz="1600" b="1" dirty="0" smtClean="0"/>
          </a:p>
          <a:p>
            <a:pPr algn="just"/>
            <a:r>
              <a:rPr lang="es-MX" sz="1600" b="1" dirty="0" smtClean="0"/>
              <a:t>- Si. </a:t>
            </a:r>
          </a:p>
          <a:p>
            <a:pPr algn="just"/>
            <a:endParaRPr lang="es-MX" sz="1600" b="1" dirty="0"/>
          </a:p>
          <a:p>
            <a:pPr algn="just"/>
            <a:r>
              <a:rPr lang="es-MX" sz="1600" b="1" dirty="0" smtClean="0"/>
              <a:t>- Fortaleciendo el Presupuesto basado en Resultados con la finalidad de orientar las acciones gubernamentales hacía la generación del valor público.</a:t>
            </a:r>
          </a:p>
          <a:p>
            <a:pPr algn="just"/>
            <a:endParaRPr lang="es-MX" sz="1600" b="1" dirty="0" smtClean="0"/>
          </a:p>
          <a:p>
            <a:pPr algn="just"/>
            <a:r>
              <a:rPr lang="es-MX" sz="1600" b="1" dirty="0" smtClean="0"/>
              <a:t>- Fortaleciendo las estructuras orgánicas y funcionales de las instituciones públicas.</a:t>
            </a:r>
          </a:p>
          <a:p>
            <a:pPr algn="just"/>
            <a:endParaRPr lang="es-MX" sz="1600" b="1" dirty="0" smtClean="0"/>
          </a:p>
          <a:p>
            <a:pPr algn="just"/>
            <a:r>
              <a:rPr lang="es-MX" sz="1600" b="1" dirty="0" smtClean="0"/>
              <a:t>- Regulando el ciclo presupuestarios con base en los principios de eficiencia, transparencia y honradez.</a:t>
            </a:r>
          </a:p>
          <a:p>
            <a:pPr algn="just"/>
            <a:endParaRPr lang="es-MX" sz="1600" b="1" dirty="0" smtClean="0"/>
          </a:p>
          <a:p>
            <a:pPr algn="just"/>
            <a:r>
              <a:rPr lang="es-MX" sz="1600" b="1" dirty="0" smtClean="0"/>
              <a:t>Todos estos esfuerzos se seguirán reflejando en más obras y mejores servicios públicos de calidad.</a:t>
            </a:r>
            <a:endParaRPr lang="es-MX" sz="1600" b="1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5" b="7797"/>
          <a:stretch/>
        </p:blipFill>
        <p:spPr bwMode="auto">
          <a:xfrm>
            <a:off x="1054574" y="908720"/>
            <a:ext cx="1734511" cy="981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 descr="http://www.ctm-media.com/openads/adimage.php?filename=man-with-dollar-sign-02_2.png&amp;contenttype=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5115572"/>
            <a:ext cx="1368152" cy="1368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https://encrypted-tbn2.gstatic.com/images?q=tbn:ANd9GcQ1avRlUM4FRnqzzhJQScOG4cCcxkpV-lNHgoNGFtLPbEP7cTB4z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574" y="5263867"/>
            <a:ext cx="1071562" cy="1071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6114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5774" y="2348879"/>
            <a:ext cx="940272" cy="10939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3 Rectángulo"/>
          <p:cNvSpPr/>
          <p:nvPr/>
        </p:nvSpPr>
        <p:spPr>
          <a:xfrm>
            <a:off x="1319857" y="1844824"/>
            <a:ext cx="483631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sz="1600" b="1" dirty="0" smtClean="0"/>
              <a:t>El Presupuesto se elabora de las siguientes maneras:</a:t>
            </a:r>
          </a:p>
          <a:p>
            <a:pPr algn="just"/>
            <a:endParaRPr lang="es-MX" sz="1600" b="1" dirty="0" smtClean="0"/>
          </a:p>
        </p:txBody>
      </p:sp>
      <p:sp>
        <p:nvSpPr>
          <p:cNvPr id="2" name="1 CuadroTexto"/>
          <p:cNvSpPr txBox="1"/>
          <p:nvPr/>
        </p:nvSpPr>
        <p:spPr>
          <a:xfrm>
            <a:off x="1676840" y="692696"/>
            <a:ext cx="66967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s-MX" sz="3200" b="1" dirty="0">
                <a:solidFill>
                  <a:srgbClr val="E65F00"/>
                </a:solidFill>
              </a:rPr>
              <a:t>¿Cómo se organiza un presupuesto?</a:t>
            </a:r>
          </a:p>
        </p:txBody>
      </p:sp>
      <p:sp>
        <p:nvSpPr>
          <p:cNvPr id="8" name="7 Llamada con línea 2 (barra de énfasis)"/>
          <p:cNvSpPr/>
          <p:nvPr/>
        </p:nvSpPr>
        <p:spPr>
          <a:xfrm>
            <a:off x="4797904" y="2348880"/>
            <a:ext cx="3672407" cy="648072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01970"/>
              <a:gd name="adj6" fmla="val -54100"/>
            </a:avLst>
          </a:prstGeom>
          <a:solidFill>
            <a:srgbClr val="E65F00"/>
          </a:solidFill>
          <a:ln>
            <a:solidFill>
              <a:srgbClr val="E65F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es-MX" sz="1200" b="1" dirty="0">
                <a:solidFill>
                  <a:schemeClr val="bg1"/>
                </a:solidFill>
              </a:rPr>
              <a:t>¿Quién lo gasta?</a:t>
            </a:r>
          </a:p>
          <a:p>
            <a:pPr lvl="0" algn="just"/>
            <a:r>
              <a:rPr lang="es-MX" sz="1200" dirty="0">
                <a:solidFill>
                  <a:schemeClr val="bg1"/>
                </a:solidFill>
              </a:rPr>
              <a:t>Es la dependencia o entidad encargada de realizar el gasto, esta </a:t>
            </a:r>
            <a:r>
              <a:rPr lang="es-MX" sz="1200" dirty="0" smtClean="0">
                <a:solidFill>
                  <a:schemeClr val="bg1"/>
                </a:solidFill>
              </a:rPr>
              <a:t>Clasificación es </a:t>
            </a:r>
            <a:r>
              <a:rPr lang="es-MX" sz="1200" dirty="0">
                <a:solidFill>
                  <a:schemeClr val="bg1"/>
                </a:solidFill>
              </a:rPr>
              <a:t>Administrativa.</a:t>
            </a:r>
          </a:p>
        </p:txBody>
      </p:sp>
      <p:sp>
        <p:nvSpPr>
          <p:cNvPr id="15" name="14 Llamada con línea 2 (barra de énfasis)"/>
          <p:cNvSpPr/>
          <p:nvPr/>
        </p:nvSpPr>
        <p:spPr>
          <a:xfrm>
            <a:off x="4775480" y="4713695"/>
            <a:ext cx="3684952" cy="864095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96706"/>
              <a:gd name="adj6" fmla="val -50741"/>
            </a:avLst>
          </a:prstGeom>
          <a:solidFill>
            <a:srgbClr val="E65F00"/>
          </a:solidFill>
          <a:ln>
            <a:solidFill>
              <a:srgbClr val="E65F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endParaRPr lang="es-MX" sz="1200" b="1" dirty="0">
              <a:solidFill>
                <a:schemeClr val="bg1"/>
              </a:solidFill>
            </a:endParaRPr>
          </a:p>
          <a:p>
            <a:pPr lvl="0" algn="just"/>
            <a:r>
              <a:rPr lang="es-MX" sz="1200" b="1" dirty="0">
                <a:solidFill>
                  <a:schemeClr val="bg1"/>
                </a:solidFill>
              </a:rPr>
              <a:t>¿Para qué se gasta?</a:t>
            </a:r>
          </a:p>
          <a:p>
            <a:pPr lvl="0" algn="just"/>
            <a:r>
              <a:rPr lang="es-MX" sz="1200" dirty="0">
                <a:solidFill>
                  <a:schemeClr val="bg1"/>
                </a:solidFill>
              </a:rPr>
              <a:t>El destino que tienen los recursos, como en salud, desarrollo económico, infraestructura, etc. Se le llama Clasificación </a:t>
            </a:r>
            <a:r>
              <a:rPr lang="es-MX" sz="1200" dirty="0" smtClean="0">
                <a:solidFill>
                  <a:schemeClr val="bg1"/>
                </a:solidFill>
              </a:rPr>
              <a:t>Funcional.</a:t>
            </a:r>
            <a:endParaRPr lang="es-MX" sz="1200" dirty="0">
              <a:solidFill>
                <a:schemeClr val="bg1"/>
              </a:solidFill>
            </a:endParaRPr>
          </a:p>
          <a:p>
            <a:pPr lvl="0" algn="just"/>
            <a:r>
              <a:rPr lang="es-MX" sz="1200" b="1" dirty="0" smtClean="0">
                <a:solidFill>
                  <a:schemeClr val="tx1"/>
                </a:solidFill>
              </a:rPr>
              <a:t>.</a:t>
            </a:r>
            <a:endParaRPr lang="es-MX" sz="1200" b="1" dirty="0">
              <a:solidFill>
                <a:schemeClr val="tx1"/>
              </a:solidFill>
            </a:endParaRPr>
          </a:p>
        </p:txBody>
      </p:sp>
      <p:sp>
        <p:nvSpPr>
          <p:cNvPr id="16" name="15 Llamada con línea 2 (barra de énfasis)"/>
          <p:cNvSpPr/>
          <p:nvPr/>
        </p:nvSpPr>
        <p:spPr>
          <a:xfrm>
            <a:off x="4788025" y="3241552"/>
            <a:ext cx="3672407" cy="956504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86816"/>
              <a:gd name="adj6" fmla="val -51498"/>
            </a:avLst>
          </a:prstGeom>
          <a:solidFill>
            <a:srgbClr val="E65F00"/>
          </a:solidFill>
          <a:ln>
            <a:solidFill>
              <a:srgbClr val="E65F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endParaRPr lang="es-MX" sz="1200" b="1" dirty="0">
              <a:solidFill>
                <a:schemeClr val="tx1"/>
              </a:solidFill>
            </a:endParaRPr>
          </a:p>
          <a:p>
            <a:pPr lvl="0" algn="just"/>
            <a:r>
              <a:rPr lang="es-MX" sz="1200" b="1" dirty="0">
                <a:solidFill>
                  <a:schemeClr val="bg1"/>
                </a:solidFill>
              </a:rPr>
              <a:t>¿En qué se gasta?</a:t>
            </a:r>
          </a:p>
          <a:p>
            <a:pPr lvl="0" algn="just"/>
            <a:r>
              <a:rPr lang="es-MX" sz="1200" dirty="0">
                <a:solidFill>
                  <a:schemeClr val="bg1"/>
                </a:solidFill>
              </a:rPr>
              <a:t>En que se van a utilizar los recursos, como en inversión pública, nomina, entre otros, esta Clasificación es Económica y Clasificación por Objeto del Gasto.</a:t>
            </a:r>
          </a:p>
          <a:p>
            <a:pPr lvl="0" algn="just"/>
            <a:r>
              <a:rPr lang="es-MX" sz="1200" dirty="0" smtClean="0">
                <a:solidFill>
                  <a:schemeClr val="tx1"/>
                </a:solidFill>
              </a:rPr>
              <a:t>.</a:t>
            </a:r>
            <a:endParaRPr lang="es-MX" sz="1200" dirty="0">
              <a:solidFill>
                <a:schemeClr val="tx1"/>
              </a:solidFill>
            </a:endParaRPr>
          </a:p>
        </p:txBody>
      </p:sp>
      <p:pic>
        <p:nvPicPr>
          <p:cNvPr id="7170" name="Picture 2" descr="https://loseconomistasenlaweb.files.wordpress.com/2014/04/dinero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492" y="233409"/>
            <a:ext cx="1503348" cy="1503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http://esoterismoyenergia.com/wp-content/uploads/2014/02/zzzzzzzzzzzzzzzzzzzzzzzzzzzzzzzzzzzzzzzzzzzzzzzzzzzzzzzzzzzzzzzzzzzzzdiner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5774" y="3641265"/>
            <a:ext cx="1516624" cy="1083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6" name="Picture 8" descr="http://us.123rf.com/450wm/cteconsulting/cteconsulting1302/cteconsulting130200053/17937622-an-image-of-a-security-police-icon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4086" y="4958826"/>
            <a:ext cx="618964" cy="6189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8" name="Picture 10" descr="http://thumbs.dreamstime.com/thumb_592/1300554340gW6C15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3622" y="4973296"/>
            <a:ext cx="790464" cy="526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9" name="Picture 11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4086" y="5577790"/>
            <a:ext cx="618964" cy="5482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81" name="Picture 13" descr="http://us.cdn1.123rf.com/168nwm/texelart/texelart1202/texelart120200008/12164339-doctor-en-3d-con-un-maletin-y-un-estetoscopio-dictada-en-alta-resolucion-en-un-fondo-blanco-con-somb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5938" y="5524584"/>
            <a:ext cx="598148" cy="8169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5" name="Picture 17" descr="http://us.cdn4.123rf.com/168nwm/texelart/texelart1205/texelart120500001/13486766-3d-workers--team-of-work-rendered-at-high-resolution-on-a-white-background-with-diffuse-shadows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838" y="4874833"/>
            <a:ext cx="691274" cy="625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7" name="Picture 19" descr="http://us.cdn4.123rf.com/168nwm/coramax/coramax1208/coramax120801756/14815598-3d-people--men--person-with-pointer-in-hand-close-to-blackboard-concept-of-education-and-learning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220" y="5527715"/>
            <a:ext cx="921554" cy="6801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0841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128792" cy="525658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s-MX" sz="2800" b="1" dirty="0" smtClean="0">
                <a:solidFill>
                  <a:srgbClr val="E65F00"/>
                </a:solidFill>
              </a:rPr>
              <a:t>¿</a:t>
            </a:r>
            <a:r>
              <a:rPr lang="es-MX" sz="2800" b="1" dirty="0">
                <a:solidFill>
                  <a:srgbClr val="E65F00"/>
                </a:solidFill>
              </a:rPr>
              <a:t>Qué pueden hacer los ciudadanos</a:t>
            </a:r>
            <a:r>
              <a:rPr lang="es-MX" sz="2800" b="1" dirty="0" smtClean="0">
                <a:solidFill>
                  <a:srgbClr val="E65F00"/>
                </a:solidFill>
              </a:rPr>
              <a:t>?</a:t>
            </a:r>
          </a:p>
          <a:p>
            <a:pPr algn="just">
              <a:lnSpc>
                <a:spcPct val="150000"/>
              </a:lnSpc>
            </a:pPr>
            <a:endParaRPr lang="es-MX" sz="1600" b="1" dirty="0" smtClean="0">
              <a:solidFill>
                <a:srgbClr val="0070C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s-MX" sz="1600" b="1" dirty="0" smtClean="0">
                <a:solidFill>
                  <a:schemeClr val="tx1"/>
                </a:solidFill>
              </a:rPr>
              <a:t>Visitar la página en la cual se encuentra la información presupuestal del municipio: </a:t>
            </a:r>
          </a:p>
          <a:p>
            <a:pPr algn="just">
              <a:lnSpc>
                <a:spcPct val="150000"/>
              </a:lnSpc>
            </a:pPr>
            <a:endParaRPr lang="es-MX" sz="1600" b="1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s-MX" sz="1600" b="1" dirty="0">
                <a:solidFill>
                  <a:schemeClr val="tx1"/>
                </a:solidFill>
                <a:hlinkClick r:id="rId2"/>
              </a:rPr>
              <a:t>http://</a:t>
            </a:r>
            <a:r>
              <a:rPr lang="es-MX" sz="1600" b="1" dirty="0" smtClean="0">
                <a:solidFill>
                  <a:schemeClr val="tx1"/>
                </a:solidFill>
                <a:hlinkClick r:id="rId2"/>
              </a:rPr>
              <a:t>www.icai.org.mx</a:t>
            </a:r>
            <a:endParaRPr lang="es-MX" sz="1600" b="1" dirty="0" smtClean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s-MX" sz="1600" b="1" dirty="0">
                <a:solidFill>
                  <a:schemeClr val="tx1"/>
                </a:solidFill>
                <a:hlinkClick r:id="rId3"/>
              </a:rPr>
              <a:t>http://</a:t>
            </a:r>
            <a:r>
              <a:rPr lang="es-MX" sz="1600" b="1" dirty="0" smtClean="0">
                <a:solidFill>
                  <a:schemeClr val="tx1"/>
                </a:solidFill>
                <a:hlinkClick r:id="rId3"/>
              </a:rPr>
              <a:t>www.ramosarizpe.gob.mx</a:t>
            </a:r>
            <a:r>
              <a:rPr lang="es-MX" sz="1600" b="1" dirty="0" smtClean="0">
                <a:solidFill>
                  <a:schemeClr val="tx1"/>
                </a:solidFill>
              </a:rPr>
              <a:t>   </a:t>
            </a:r>
          </a:p>
          <a:p>
            <a:pPr algn="just">
              <a:lnSpc>
                <a:spcPct val="150000"/>
              </a:lnSpc>
            </a:pPr>
            <a:endParaRPr lang="es-MX" sz="1600" b="1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s-MX" sz="1600" b="1" dirty="0">
                <a:solidFill>
                  <a:schemeClr val="tx1"/>
                </a:solidFill>
                <a:hlinkClick r:id="rId4"/>
              </a:rPr>
              <a:t>http://</a:t>
            </a:r>
            <a:r>
              <a:rPr lang="es-MX" sz="1600" b="1" dirty="0" smtClean="0">
                <a:solidFill>
                  <a:schemeClr val="tx1"/>
                </a:solidFill>
                <a:hlinkClick r:id="rId4"/>
              </a:rPr>
              <a:t>187.216.63.227/Transparencia/Consultapreg.aspx</a:t>
            </a:r>
            <a:endParaRPr lang="es-MX" sz="1600" b="1" dirty="0" smtClean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endParaRPr lang="es-MX" sz="1600" b="1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endParaRPr lang="es-MX" sz="1600" b="1" dirty="0">
              <a:solidFill>
                <a:srgbClr val="0070C0"/>
              </a:solidFill>
            </a:endParaRPr>
          </a:p>
          <a:p>
            <a:endParaRPr lang="es-MX" dirty="0">
              <a:solidFill>
                <a:srgbClr val="0070C0"/>
              </a:solidFill>
            </a:endParaRPr>
          </a:p>
        </p:txBody>
      </p:sp>
      <p:sp>
        <p:nvSpPr>
          <p:cNvPr id="3" name="AutoShape 2" descr="data:image/jpeg;base64,/9j/4AAQSkZJRgABAQAAAQABAAD/2wCEAAkGBxQTERUUEBAUFBQUFBUVFBUTFRQVFRQVGBUWGBQVFBYYHCggGBolHRQUITEhJSkrLi4uGB8zODMsNygtLisBCgoKDg0OGhAQGCwcHBwsLCwsLCwsLCwsLCwsKywsLCwsLCwsKywsLCwsMSwsLSwsLCwsLCwrLCwtLCssKywsLP/AABEIANkA6QMBIgACEQEDEQH/xAAcAAEAAgMBAQEAAAAAAAAAAAAABAUCAwYBBwj/xABDEAABAwEFBAgDBQYEBwEAAAABAAIDEQQFEiExQVFhcQYTIjKBkaGxQsHRFCNScvAHFTOSsuFDU2LCJGNzgtLi8Rb/xAAYAQEAAwEAAAAAAAAAAAAAAAAAAQIDBP/EACIRAQEAAgICAwADAQAAAAAAAAABAhESIQMxE0FRQmGxIv/aAAwDAQACEQMRAD8A+4oiICIiAiIgIiICIiAiIgIiICIiAiIgIiICLwlYlx2BBmi1EO3rW6Vw1AKCSi0RWoHI5Hj8it6AiIgIiICIiAiIgIiICIiAiIgISvCvKIPDKFh9pbtNOYW2ijWxoogktcDoar1UPXlhq0+Gw81bWK1CRtRyI3FBIRFiSg9LgFgJQTQVXi9HBBlRZLEFZICwlGSzWqQoIU8aysdqIOFx/KfkVlIoVoagu0UewzY2AnXQ8wpCAiIgIiICIiAiIgIiICIvCgwL160qH1qdetJhtnckx7slW2qVezWpVtonVp49RHNrtEqxuq24Jhnk7snx0PmoNpmUAz5jms8ppeXb6O4rF7lgX5+S1yPUzFW5dsZHraHKvmmoRzClNcp0naQHLYHKMCvQ5UqyQXLS5yxLli4qEsHlRZlIcVGmKDfczu+OIPnX6KzVZcze+eQ9/qrNAREQEREBERAREQEREBERBSzvoSNxUd06l35ZzTG0aDtAbt65p9tG9dXisrn8m4sZZ1CnnUOS2cVDltS2sYyt1omWN2xGSVjB8Th5ak+VVXvmqu16H3QWDrpBRzh2AdQ07TxPtzXJ5HTguZ3UefD2Wp71nejaUf4H5FQTMtMMdzbDO8c7Gi2lS7JaMTQfPntUC0vUKz2zq3Z9068DvTKaaY3bpQ9ZYlBjnB2rYJljlGsqViXhco3XLwyqi7a96izPWMk63XbZ+sdiPdB/mP0QWV3w4WCupzPj+gpKIgIiICIiAiIgIiIC8J3r1RL0ZWJ3Ch8iglVXq5RspGjiORK3st8g+M+OajadJnSG3zwBskNn+0Rt/ixsNJg38cQOTyNrcjuqqG12CC1NbJZZOqklBc2ORro8WurHCrDlyOvFXLb2ftAPmFwPSK6WyWzrIiYJg0kSMFSdKY698ZkU14q2NVyiHeTpYHmOZha4eII2EEZEKG638D5LoLJZ3vbScNDwaVYatd/qFcxXcrBl1Mp2mg811S2xz2SVadGeiYZhltBD3ZFrAasbtBJ+I+nNdeuFsgEWUcsjBsaHnCP+05LoLmvcvd1clMXwu0xU1BG9c+WOU7rbHKXqLiRgIIIqDkVzF5ROhOdSw913yO4rqVhLGHAhwBByIOYKnx+S4X+keTxzOOIltirbVaArS/rmDH/8PIDXWMmpZxB3cCuVvWzzM0bXlmujOzKcoxwll1U2G+nRGmrdx2cirm7b4E1era8loq4BpNBxIyXJXHdjJHYrdOYGA5MDXYn7+1Qho9V9Ouy32GGMMgmhawbA9tSd5qak8SuW5OiYqV14gbVGlvpoyrmru+J7PMBgfE94OwgmlDWvDRc8+7HE0Zl+UAeya62nfelxcdnNoq5xoxpoR8TjrTgF1TGAAACgGgC4mwRy2d2RodoOjuDgutu+3CQbnDVu7iN4VUpaIiAiIgIiICIiAiIgLCdlWuG8EeizRByNUWVqbhe4bnEeq0l6qlsVLezaTsO9pHkrTrFW3uc43bngeeSnH2i3pMsTBqVnNIoZlotUk2WQc51aBrRUnWp12UXdrpx7Ud/3y6GRmVWucGnhXaruG2FpY9vwkOHgud6SPEzBFGRrieXAVa8ZNFRU0FTpvUy7XhkTWySAkClW1pTZrwWdvuVpJ9x9ajna4Va4Ea5EFU98XwGigdQep5L53dtqs1mdJIwF0riSHONQ0HUMGg56qZ0Ykfa7T1kgPVR5gnRz/hA5a+AUePDGd08mddayHgtNssOLNtK7a7RuB2eStC1QJ5j1zGDbUnkB/wDFtbLO2WO/cczbLHJHnI5mHMuZTYATk4mpOSn3f0OkfGyVk7B1jGvAwOoMQBpWvHcsem5Aj8FZdF+l9l+zwRy2iOOURNaWuNKYeyKk5AmlacVx5e3XPTXYLkkheete1xIFMNchU1rUcFd2Fg02hZSyB7y5pDhlQgggimwjxUeKWkwGxwp4j9FX/ir9pN9QVFd1D5KDFVpDm6j14Hgru0MxMVNCNm7JZNF9BKHNDht/RC2KsuuShLDtzHzVmgIiICIiAi8WLpmjVw80Rtmi0G1s3+QKw+3N2AnwU8arzx/UpeOdTVRxaidGOWL5XEt7G3aRuKcannK5u+30mdsxAOHiP7KuMysOmVQ5jiAMQpruNf8Acuehmz4bfkmlbasOsVffkrhFVtMjU19Pmtwl/XgVGvR1YnDkp0iXtvtLnENLMOYBNeIBWiO0ujcDIAW5g0qCMjoQajw3LfG/7qOjSSWN9BT3CwfYJH98YRu2+X1XTL0xs30qL/fPK7su7LR/ikuNanuuwNJFKaqgsj3vmET3NFQTUV2HTVddeUTqdkUNdo2Z12clx9qDo7TZ3uIp1uE0yyNBu4lZ5e2uHrTZf1k6ksDXYsdc3Cn4aUFcu8uu6GyysgJaG0xE7+e1UXTGIl8XVtLqONAASadmmnJXfR8TMgwuhc3Fi7zXA58+Ct45N9qeXdjrP3j91jpnpTZWtP7qBYZZnz4gG5M4bSOPBSZbuc2z0e4DQ5cTXJao5nws+7a3MDM0qRsrmpzyhhjdOe6aWh57MlK1plyXzK/XAPy1ou7v+Z0jqupUVrTSuxfPekeUg4hc8vbezp9o/ZfaMd2w72mRp8JX/IhXtvNCCNQargP2L3hWKaAnNrhI3k4YXU5Fg/mX0eSAvIaNvttV76UxW9lfjjB3iqqpWUkPHNWwAY0NGgFFVSOq8nwWTV5jwuDtx9Nvor0FUcrclZ3dJWNvDLyyQSUREBQprUa0b5qaos1mrmFbHW+2Xl5a/wCUN7ydSSsKLa+IjUFayuia+nFbftisSVmvKKyNsPtDxo4+/usX3k8UJANDXSmwj5rMtWuRipcI0nkyn2or8vOWTDlH2SSMiDmKEVLj7LmeveDRwoBteR6uBoPJdnaLKDsUJ93jYKcvoqcGnzVRNe4CpBpvb2hoR8Nd+pWE8uJhDSDyIpxz02q1tF0AgilKgglpLTnvpqosd2SNFGvxbDiqHlu7Hnl+qqtwq08mNYWFzwGlgrgNKVFKgk7TxVm68JCM4gORB93Kj6q1Mq2LC1pJJx0edKDOh3DnRZfZrWaVnDchXCNfICi2wtk0plZve1nbX1d2BiFPiwihqa7uCrp4W1Bniq0GoLQHUIzBNCXbNg1Uae7XmoktjquIAAoDroKn6qW7oXOxmPDNJpliYXbdlFXKrY2X1/iTaulEberbHZ34Rt7A3ZuGKo04qYOk32hrmso00xAEbtMxlnp4qPN0fZBY3PtLAJpHBjGvcCIwXDPdioCa7Ml7fsEEMML4Hwh1MEjWOZiOLMEgZmhy8RuWXJvx66SJbRK6HCdRQUy0By27vZaXxPLAHOOgFMt3BQrHeYJzV3FIHBRbKmTTmLxstGr5z0tj7TTxK+t3tF2SubFrs4aIprpFtcX5Flet7RDRoMhUgVqBmFETXOfs1txitsWtJD1RA24+7l+YNX6Is8WBtT3j6KruboxY7JR1nsscb6d7N7xXUB7qup4qbaZ/NTbvpEmmu2WmmQ1PotEDFiGZ1UljVVZg8ZKTc57Lhud7gLRIFtub4+Y9kFkiIgIiICxLAdQFkiDUbO38IWJsjd3qVvRTyqtwxv0jGxt4rXNYgATU5A7vopqwl7p5H2U8r+q/Fh+OGtd6PBIAbruP1VTe1/yxhuEMzcBm06E81KvEdo81SX02uHmE539Piw/Gu9+lNoYSGYNtOxXltXKy9OLaSQZmsO4RMBHmCujis5fb4mj/AD4/LG0n0X2a02SN4PWRsf8Ama13uFPOnxY/j5OLwlwtxSOPZbXQZ0FdFUW+1OqSXPIAJpiOdNitLSKlVNoYC6h0OR5HIqu6tMZPpzjppLS7CG4WnMjhxO1dRdENojYWttUzGEUIbI8DwFcvBXlr6KwWObq4HyPqxpeZC0kZmgFGjZn4hRr3nDG56DclpIrHxxh1XAvd+J5LifErKSziQUbF46K9ui4sRBcKk+i6GSysjFGtA4qFnAsuCetRLhG4ivrVXd1tkYaPeCN9CrSd4CgT2oBBIt8nZzU3oIW/e4Ymtc3J01e0cRqGDcAGkmh3Li7yvxgIaZGtqQKmtG1OpoCaBfWOi9ihjszBBI2VjhiMjSCJHHVwI2ZUpwQbIXGuEA0OYG0De7mdn6EG2uMctJZGfefw2gEENbQOxE65uG7WivcDWYnmgFKuJOQAGZ8guLsgNstbpnj7qGjqHgCYYzxoS8je6mxTEV0EakNC0WePJSQEpGqbRb7pZRhP4nE/L5LRKK0A1OSs42YQANAKKEskREBERAREQEREBYyHI8lkq+9Yy4spWge0mnMaoOKvMdo81SXsO7z+Svr0HbdzVFew7vj7FBs6PTht5xFwFDIW573Mc1vqQvrRC+f3F0UkfJFaC5rW42SjUuIBDhls0XWdJb0Fngc4d93ZYP8AUdvhqg+ZW8UcQNhI8ioNkY10rA80aXsDjuBcKqWx1MyqgkuLgONEHdX0K2yc1r2m+FI2CnouevNmJ7Rvc33Cuo5TJV7hRzu0eZ1Ve6MGZo/1V8s0HX3QygrwVN0ntj44pHsAc5rSQDoSN6vruZRp5KivtrXUa7Nr3NaRpUOcARXZqg4v952p4q9jW/lBPrVRpmvd33nzp6BdzH0eillIhY8sp2GGQ0La/wAWR2rWn4W5k6ncJp/Z+w69U3k17v6nLTeMZayr5XNYmbSFldV6S2JxfZbRg2uZ3o3/AJ2aHnkdxC+qx/s5h2yeTAPbNTY+g0A+J3k0/wBQKXKJ4VTHpa612SFojpLKB1sYDhU1IZGA7PC6gcdgbUVNV09ku8WeyiOtXuNXu/E9xq8+6k3ZckMBrGztaYjStOFMh4BZXiauY3m4+w+aouRNyXpWZC0zyUBKipe2N1ZTwaT6gKxVVc7auc7hTzNfkrVAREQEREBERAREQF4ULlqdOEHC3qO27mqe3srT9bCrm9u+7mqufUIJUl9WyKKOCB8TQGDtYDJKARkAO74lQpbLPhxTOlmc41Je7ERlsaMmDgFcSz02bB7BaTbSgp4bEZTTTePqrGC5Ws1zWXX9rFTM6nfzW37fwCD2VgAoAqxkJEzSBtPsVPday6oDKHYaaealXfYy4gnM7TSnoEF3Yndhcn0mfV8bdjpWA+eXrRda+TC3CFynSBvaiP8Azo/6gg7LorFSJzvidI+p/KcIHLI+ZV0uauO8Gsio57W/eS94gf4jt6nDpHZttphr/wBVlfKqC3RVX/6Ozf57c9NaHkaUU2y26OT+FKx/5XB1OdEEhVx7UrjuoPr7lWKrbEagu/ESfMoNzlT2+1Avwg5DXnuVpaTRp5LnbRZ+rmc3ZWreLTmPp4ILKw2jq31Pddk75HwXQLnIhUK1uyarcJ1b6t2fRBOREQEREBERAWqeYNFXGi2qDelnLhkdPJBAtN6/hb4n6KPZ5ZZHjDoCK5CgFdpWiVtEs9sczJpyOoQU15ucXu7JyJ0z2qrvcuiaHuaQKjMhWFraeuccTsJPaFTmPAhc/f0Li6pc4sr2WlzqDwJKnSu7+LixXi2QCru1tByI8FIIB0XJ2QYcwrKC2mtBU8BmfRErnql4Yl7ZLK91CQRuH1U58BUJSbks7XNoe8DmNqvH2drW0aKb1yEjSDlUHeFpnmkdkXvI3FxIQX1ttrG6uqdzcyqR8vWuaDGKBwcO0a9k1rkNclDwnct1neWuB3FBg2xtL3OwR4i53aLSXd40zqFPjhP4yOX/ALVUO1TdU8lwcY3HE1zQXUrq0gZ61PivBfEY2uPJjvmFKFo2wg/Gf5Y//FR3XeYnFzWBwJBJYMEgIrRwLaUOZzbhOZ10Wqz3xiNI4ZXc+rYPNzwpf22an8Fg/PM0f0tcnZ0sbD0heR1b6yBwIZKA0OrTSQCgqN4A2dkZlX1kbRgXGWJ7jO0ubE2ta9W97id1atAK7SE9kIMLV3TyUHpRgDWuL2h7SBhqMTmnWg1y181Ktx7DqakUC5mC4xWrjn6qEraxPqFYWXKRvGoPKlfkFCs0IbkFNg/iM5n2KC1REQEREBERAREQRLRd0b+8wV3jI+igv6PM+GSRviCPZXKIOdf0XBNeuPi3+61S9EGO77q+B+q6dEHMM6HQj4a+A+imwXHGzuxgK6RBWfYuCxdYAditUQUj7oB2LUbkC6BEFALlbuWLrkYdWroV5RBzH7haNC4cK5eRXn7maN/nT2XTloWL4QUHKzWBjRmCeFSa+ZWiOyYj2Y2jwqVfzwYX1eOzv2DnuU+MADsjyQU9huWhxOyVm5gGi2OK1k70EK3g0FBXPTRRWl22N3gWH/cptoOKgbma6DNSobOdqCujJ/y3+QPsSpVnjJc04TQGpqKbKfNWDYwFmgIiICIiAiIgIiICIiAiIgIiICIiAiIgIiICIiAtRszDqxv8oW1EGoWdn4G+QWQhb+EeQWaIFEREBERAREQ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5" name="AutoShape 4" descr="data:image/jpeg;base64,/9j/4AAQSkZJRgABAQAAAQABAAD/2wCEAAkGBxQTERUUEBAUFBQUFBUVFBUTFRQVFRQVGBUWGBQVFBYYHCggGBolHRQUITEhJSkrLi4uGB8zODMsNygtLisBCgoKDg0OGhAQGCwcHBwsLCwsLCwsLCwsLCwsKywsLCwsLCwsKywsLCwsMSwsLSwsLCwsLCwrLCwtLCssKywsLP/AABEIANkA6QMBIgACEQEDEQH/xAAcAAEAAgMBAQEAAAAAAAAAAAAABAUCAwYBBwj/xABDEAABAwEFBAgDBQYEBwEAAAABAAIDEQQFEiExQVFhcQYTIjKBkaGxQsHRFCNScvAHFTOSsuFDU2LCJGNzgtLi8Rb/xAAYAQEAAwEAAAAAAAAAAAAAAAAAAQIDBP/EACIRAQEAAgICAwADAQAAAAAAAAABAhESIQMxE0FRQmGxIv/aAAwDAQACEQMRAD8A+4oiICIiAiIgIiICIiAiIgIiICIiAiIgIiICLwlYlx2BBmi1EO3rW6Vw1AKCSi0RWoHI5Hj8it6AiIgIiICIiAiIgIiICIiAiIgISvCvKIPDKFh9pbtNOYW2ijWxoogktcDoar1UPXlhq0+Gw81bWK1CRtRyI3FBIRFiSg9LgFgJQTQVXi9HBBlRZLEFZICwlGSzWqQoIU8aysdqIOFx/KfkVlIoVoagu0UewzY2AnXQ8wpCAiIgIiICIiAiIgIiICIvCgwL160qH1qdetJhtnckx7slW2qVezWpVtonVp49RHNrtEqxuq24Jhnk7snx0PmoNpmUAz5jms8ppeXb6O4rF7lgX5+S1yPUzFW5dsZHraHKvmmoRzClNcp0naQHLYHKMCvQ5UqyQXLS5yxLli4qEsHlRZlIcVGmKDfczu+OIPnX6KzVZcze+eQ9/qrNAREQEREBERAREQEREBERBSzvoSNxUd06l35ZzTG0aDtAbt65p9tG9dXisrn8m4sZZ1CnnUOS2cVDltS2sYyt1omWN2xGSVjB8Th5ak+VVXvmqu16H3QWDrpBRzh2AdQ07TxPtzXJ5HTguZ3UefD2Wp71nejaUf4H5FQTMtMMdzbDO8c7Gi2lS7JaMTQfPntUC0vUKz2zq3Z9068DvTKaaY3bpQ9ZYlBjnB2rYJljlGsqViXhco3XLwyqi7a96izPWMk63XbZ+sdiPdB/mP0QWV3w4WCupzPj+gpKIgIiICIiAiIgIiIC8J3r1RL0ZWJ3Ch8iglVXq5RspGjiORK3st8g+M+OajadJnSG3zwBskNn+0Rt/ixsNJg38cQOTyNrcjuqqG12CC1NbJZZOqklBc2ORro8WurHCrDlyOvFXLb2ftAPmFwPSK6WyWzrIiYJg0kSMFSdKY698ZkU14q2NVyiHeTpYHmOZha4eII2EEZEKG638D5LoLJZ3vbScNDwaVYatd/qFcxXcrBl1Mp2mg811S2xz2SVadGeiYZhltBD3ZFrAasbtBJ+I+nNdeuFsgEWUcsjBsaHnCP+05LoLmvcvd1clMXwu0xU1BG9c+WOU7rbHKXqLiRgIIIqDkVzF5ROhOdSw913yO4rqVhLGHAhwBByIOYKnx+S4X+keTxzOOIltirbVaArS/rmDH/8PIDXWMmpZxB3cCuVvWzzM0bXlmujOzKcoxwll1U2G+nRGmrdx2cirm7b4E1era8loq4BpNBxIyXJXHdjJHYrdOYGA5MDXYn7+1Qho9V9Ouy32GGMMgmhawbA9tSd5qak8SuW5OiYqV14gbVGlvpoyrmru+J7PMBgfE94OwgmlDWvDRc8+7HE0Zl+UAeya62nfelxcdnNoq5xoxpoR8TjrTgF1TGAAACgGgC4mwRy2d2RodoOjuDgutu+3CQbnDVu7iN4VUpaIiAiIgIiICIiAiIgLCdlWuG8EeizRByNUWVqbhe4bnEeq0l6qlsVLezaTsO9pHkrTrFW3uc43bngeeSnH2i3pMsTBqVnNIoZlotUk2WQc51aBrRUnWp12UXdrpx7Ud/3y6GRmVWucGnhXaruG2FpY9vwkOHgud6SPEzBFGRrieXAVa8ZNFRU0FTpvUy7XhkTWySAkClW1pTZrwWdvuVpJ9x9ajna4Va4Ea5EFU98XwGigdQep5L53dtqs1mdJIwF0riSHONQ0HUMGg56qZ0Ykfa7T1kgPVR5gnRz/hA5a+AUePDGd08mddayHgtNssOLNtK7a7RuB2eStC1QJ5j1zGDbUnkB/wDFtbLO2WO/cczbLHJHnI5mHMuZTYATk4mpOSn3f0OkfGyVk7B1jGvAwOoMQBpWvHcsem5Aj8FZdF+l9l+zwRy2iOOURNaWuNKYeyKk5AmlacVx5e3XPTXYLkkheete1xIFMNchU1rUcFd2Fg02hZSyB7y5pDhlQgggimwjxUeKWkwGxwp4j9FX/ir9pN9QVFd1D5KDFVpDm6j14Hgru0MxMVNCNm7JZNF9BKHNDht/RC2KsuuShLDtzHzVmgIiICIiAi8WLpmjVw80Rtmi0G1s3+QKw+3N2AnwU8arzx/UpeOdTVRxaidGOWL5XEt7G3aRuKcannK5u+30mdsxAOHiP7KuMysOmVQ5jiAMQpruNf8Acuehmz4bfkmlbasOsVffkrhFVtMjU19Pmtwl/XgVGvR1YnDkp0iXtvtLnENLMOYBNeIBWiO0ujcDIAW5g0qCMjoQajw3LfG/7qOjSSWN9BT3CwfYJH98YRu2+X1XTL0xs30qL/fPK7su7LR/ikuNanuuwNJFKaqgsj3vmET3NFQTUV2HTVddeUTqdkUNdo2Z12clx9qDo7TZ3uIp1uE0yyNBu4lZ5e2uHrTZf1k6ksDXYsdc3Cn4aUFcu8uu6GyysgJaG0xE7+e1UXTGIl8XVtLqONAASadmmnJXfR8TMgwuhc3Fi7zXA58+Ct45N9qeXdjrP3j91jpnpTZWtP7qBYZZnz4gG5M4bSOPBSZbuc2z0e4DQ5cTXJao5nws+7a3MDM0qRsrmpzyhhjdOe6aWh57MlK1plyXzK/XAPy1ou7v+Z0jqupUVrTSuxfPekeUg4hc8vbezp9o/ZfaMd2w72mRp8JX/IhXtvNCCNQargP2L3hWKaAnNrhI3k4YXU5Fg/mX0eSAvIaNvttV76UxW9lfjjB3iqqpWUkPHNWwAY0NGgFFVSOq8nwWTV5jwuDtx9Nvor0FUcrclZ3dJWNvDLyyQSUREBQprUa0b5qaos1mrmFbHW+2Xl5a/wCUN7ydSSsKLa+IjUFayuia+nFbftisSVmvKKyNsPtDxo4+/usX3k8UJANDXSmwj5rMtWuRipcI0nkyn2or8vOWTDlH2SSMiDmKEVLj7LmeveDRwoBteR6uBoPJdnaLKDsUJ93jYKcvoqcGnzVRNe4CpBpvb2hoR8Nd+pWE8uJhDSDyIpxz02q1tF0AgilKgglpLTnvpqosd2SNFGvxbDiqHlu7Hnl+qqtwq08mNYWFzwGlgrgNKVFKgk7TxVm68JCM4gORB93Kj6q1Mq2LC1pJJx0edKDOh3DnRZfZrWaVnDchXCNfICi2wtk0plZve1nbX1d2BiFPiwihqa7uCrp4W1Bniq0GoLQHUIzBNCXbNg1Uae7XmoktjquIAAoDroKn6qW7oXOxmPDNJpliYXbdlFXKrY2X1/iTaulEberbHZ34Rt7A3ZuGKo04qYOk32hrmso00xAEbtMxlnp4qPN0fZBY3PtLAJpHBjGvcCIwXDPdioCa7Ml7fsEEMML4Hwh1MEjWOZiOLMEgZmhy8RuWXJvx66SJbRK6HCdRQUy0By27vZaXxPLAHOOgFMt3BQrHeYJzV3FIHBRbKmTTmLxstGr5z0tj7TTxK+t3tF2SubFrs4aIprpFtcX5Flet7RDRoMhUgVqBmFETXOfs1txitsWtJD1RA24+7l+YNX6Is8WBtT3j6KruboxY7JR1nsscb6d7N7xXUB7qup4qbaZ/NTbvpEmmu2WmmQ1PotEDFiGZ1UljVVZg8ZKTc57Lhud7gLRIFtub4+Y9kFkiIgIiICxLAdQFkiDUbO38IWJsjd3qVvRTyqtwxv0jGxt4rXNYgATU5A7vopqwl7p5H2U8r+q/Fh+OGtd6PBIAbruP1VTe1/yxhuEMzcBm06E81KvEdo81SX02uHmE539Piw/Gu9+lNoYSGYNtOxXltXKy9OLaSQZmsO4RMBHmCujis5fb4mj/AD4/LG0n0X2a02SN4PWRsf8Ama13uFPOnxY/j5OLwlwtxSOPZbXQZ0FdFUW+1OqSXPIAJpiOdNitLSKlVNoYC6h0OR5HIqu6tMZPpzjppLS7CG4WnMjhxO1dRdENojYWttUzGEUIbI8DwFcvBXlr6KwWObq4HyPqxpeZC0kZmgFGjZn4hRr3nDG56DclpIrHxxh1XAvd+J5LifErKSziQUbF46K9ui4sRBcKk+i6GSysjFGtA4qFnAsuCetRLhG4ivrVXd1tkYaPeCN9CrSd4CgT2oBBIt8nZzU3oIW/e4Ymtc3J01e0cRqGDcAGkmh3Li7yvxgIaZGtqQKmtG1OpoCaBfWOi9ihjszBBI2VjhiMjSCJHHVwI2ZUpwQbIXGuEA0OYG0De7mdn6EG2uMctJZGfefw2gEENbQOxE65uG7WivcDWYnmgFKuJOQAGZ8guLsgNstbpnj7qGjqHgCYYzxoS8je6mxTEV0EakNC0WePJSQEpGqbRb7pZRhP4nE/L5LRKK0A1OSs42YQANAKKEskREBERAREQEREBYyHI8lkq+9Yy4spWge0mnMaoOKvMdo81SXsO7z+Svr0HbdzVFew7vj7FBs6PTht5xFwFDIW573Mc1vqQvrRC+f3F0UkfJFaC5rW42SjUuIBDhls0XWdJb0Fngc4d93ZYP8AUdvhqg+ZW8UcQNhI8ioNkY10rA80aXsDjuBcKqWx1MyqgkuLgONEHdX0K2yc1r2m+FI2CnouevNmJ7Rvc33Cuo5TJV7hRzu0eZ1Ve6MGZo/1V8s0HX3QygrwVN0ntj44pHsAc5rSQDoSN6vruZRp5KivtrXUa7Nr3NaRpUOcARXZqg4v952p4q9jW/lBPrVRpmvd33nzp6BdzH0eillIhY8sp2GGQ0La/wAWR2rWn4W5k6ncJp/Z+w69U3k17v6nLTeMZayr5XNYmbSFldV6S2JxfZbRg2uZ3o3/AJ2aHnkdxC+qx/s5h2yeTAPbNTY+g0A+J3k0/wBQKXKJ4VTHpa612SFojpLKB1sYDhU1IZGA7PC6gcdgbUVNV09ku8WeyiOtXuNXu/E9xq8+6k3ZckMBrGztaYjStOFMh4BZXiauY3m4+w+aouRNyXpWZC0zyUBKipe2N1ZTwaT6gKxVVc7auc7hTzNfkrVAREQEREBERAREQF4ULlqdOEHC3qO27mqe3srT9bCrm9u+7mqufUIJUl9WyKKOCB8TQGDtYDJKARkAO74lQpbLPhxTOlmc41Je7ERlsaMmDgFcSz02bB7BaTbSgp4bEZTTTePqrGC5Ws1zWXX9rFTM6nfzW37fwCD2VgAoAqxkJEzSBtPsVPday6oDKHYaaealXfYy4gnM7TSnoEF3Yndhcn0mfV8bdjpWA+eXrRda+TC3CFynSBvaiP8Azo/6gg7LorFSJzvidI+p/KcIHLI+ZV0uauO8Gsio57W/eS94gf4jt6nDpHZttphr/wBVlfKqC3RVX/6Ozf57c9NaHkaUU2y26OT+FKx/5XB1OdEEhVx7UrjuoPr7lWKrbEagu/ESfMoNzlT2+1Avwg5DXnuVpaTRp5LnbRZ+rmc3ZWreLTmPp4ILKw2jq31Pddk75HwXQLnIhUK1uyarcJ1b6t2fRBOREQEREBERAWqeYNFXGi2qDelnLhkdPJBAtN6/hb4n6KPZ5ZZHjDoCK5CgFdpWiVtEs9sczJpyOoQU15ucXu7JyJ0z2qrvcuiaHuaQKjMhWFraeuccTsJPaFTmPAhc/f0Li6pc4sr2WlzqDwJKnSu7+LixXi2QCru1tByI8FIIB0XJ2QYcwrKC2mtBU8BmfRErnql4Yl7ZLK91CQRuH1U58BUJSbks7XNoe8DmNqvH2drW0aKb1yEjSDlUHeFpnmkdkXvI3FxIQX1ttrG6uqdzcyqR8vWuaDGKBwcO0a9k1rkNclDwnct1neWuB3FBg2xtL3OwR4i53aLSXd40zqFPjhP4yOX/ALVUO1TdU8lwcY3HE1zQXUrq0gZ61PivBfEY2uPJjvmFKFo2wg/Gf5Y//FR3XeYnFzWBwJBJYMEgIrRwLaUOZzbhOZ10Wqz3xiNI4ZXc+rYPNzwpf22an8Fg/PM0f0tcnZ0sbD0heR1b6yBwIZKA0OrTSQCgqN4A2dkZlX1kbRgXGWJ7jO0ubE2ta9W97id1atAK7SE9kIMLV3TyUHpRgDWuL2h7SBhqMTmnWg1y181Ktx7DqakUC5mC4xWrjn6qEraxPqFYWXKRvGoPKlfkFCs0IbkFNg/iM5n2KC1REQEREBERAREQRLRd0b+8wV3jI+igv6PM+GSRviCPZXKIOdf0XBNeuPi3+61S9EGO77q+B+q6dEHMM6HQj4a+A+imwXHGzuxgK6RBWfYuCxdYAditUQUj7oB2LUbkC6BEFALlbuWLrkYdWroV5RBzH7haNC4cK5eRXn7maN/nT2XTloWL4QUHKzWBjRmCeFSa+ZWiOyYj2Y2jwqVfzwYX1eOzv2DnuU+MADsjyQU9huWhxOyVm5gGi2OK1k70EK3g0FBXPTRRWl22N3gWH/cptoOKgbma6DNSobOdqCujJ/y3+QPsSpVnjJc04TQGpqKbKfNWDYwFmgIiICIiAiIgIiICIiAiIgIiICIiAiIgIiICIiAtRszDqxv8oW1EGoWdn4G+QWQhb+EeQWaIFEREBERAREQf/9k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6" name="AutoShape 6" descr="data:image/jpeg;base64,/9j/4AAQSkZJRgABAQAAAQABAAD/2wCEAAkGBxQTERUUEBAUFBQUFBUVFBUTFRQVFRQVGBUWGBQVFBYYHCggGBolHRQUITEhJSkrLi4uGB8zODMsNygtLisBCgoKDg0OGhAQGCwcHBwsLCwsLCwsLCwsLCwsKywsLCwsLCwsKywsLCwsMSwsLSwsLCwsLCwrLCwtLCssKywsLP/AABEIANkA6QMBIgACEQEDEQH/xAAcAAEAAgMBAQEAAAAAAAAAAAAABAUCAwYBBwj/xABDEAABAwEFBAgDBQYEBwEAAAABAAIDEQQFEiExQVFhcQYTIjKBkaGxQsHRFCNScvAHFTOSsuFDU2LCJGNzgtLi8Rb/xAAYAQEAAwEAAAAAAAAAAAAAAAAAAQIDBP/EACIRAQEAAgICAwADAQAAAAAAAAABAhESIQMxE0FRQmGxIv/aAAwDAQACEQMRAD8A+4oiICIiAiIgIiICIiAiIgIiICIiAiIgIiICLwlYlx2BBmi1EO3rW6Vw1AKCSi0RWoHI5Hj8it6AiIgIiICIiAiIgIiICIiAiIgISvCvKIPDKFh9pbtNOYW2ijWxoogktcDoar1UPXlhq0+Gw81bWK1CRtRyI3FBIRFiSg9LgFgJQTQVXi9HBBlRZLEFZICwlGSzWqQoIU8aysdqIOFx/KfkVlIoVoagu0UewzY2AnXQ8wpCAiIgIiICIiAiIgIiICIvCgwL160qH1qdetJhtnckx7slW2qVezWpVtonVp49RHNrtEqxuq24Jhnk7snx0PmoNpmUAz5jms8ppeXb6O4rF7lgX5+S1yPUzFW5dsZHraHKvmmoRzClNcp0naQHLYHKMCvQ5UqyQXLS5yxLli4qEsHlRZlIcVGmKDfczu+OIPnX6KzVZcze+eQ9/qrNAREQEREBERAREQEREBERBSzvoSNxUd06l35ZzTG0aDtAbt65p9tG9dXisrn8m4sZZ1CnnUOS2cVDltS2sYyt1omWN2xGSVjB8Th5ak+VVXvmqu16H3QWDrpBRzh2AdQ07TxPtzXJ5HTguZ3UefD2Wp71nejaUf4H5FQTMtMMdzbDO8c7Gi2lS7JaMTQfPntUC0vUKz2zq3Z9068DvTKaaY3bpQ9ZYlBjnB2rYJljlGsqViXhco3XLwyqi7a96izPWMk63XbZ+sdiPdB/mP0QWV3w4WCupzPj+gpKIgIiICIiAiIgIiIC8J3r1RL0ZWJ3Ch8iglVXq5RspGjiORK3st8g+M+OajadJnSG3zwBskNn+0Rt/ixsNJg38cQOTyNrcjuqqG12CC1NbJZZOqklBc2ORro8WurHCrDlyOvFXLb2ftAPmFwPSK6WyWzrIiYJg0kSMFSdKY698ZkU14q2NVyiHeTpYHmOZha4eII2EEZEKG638D5LoLJZ3vbScNDwaVYatd/qFcxXcrBl1Mp2mg811S2xz2SVadGeiYZhltBD3ZFrAasbtBJ+I+nNdeuFsgEWUcsjBsaHnCP+05LoLmvcvd1clMXwu0xU1BG9c+WOU7rbHKXqLiRgIIIqDkVzF5ROhOdSw913yO4rqVhLGHAhwBByIOYKnx+S4X+keTxzOOIltirbVaArS/rmDH/8PIDXWMmpZxB3cCuVvWzzM0bXlmujOzKcoxwll1U2G+nRGmrdx2cirm7b4E1era8loq4BpNBxIyXJXHdjJHYrdOYGA5MDXYn7+1Qho9V9Ouy32GGMMgmhawbA9tSd5qak8SuW5OiYqV14gbVGlvpoyrmru+J7PMBgfE94OwgmlDWvDRc8+7HE0Zl+UAeya62nfelxcdnNoq5xoxpoR8TjrTgF1TGAAACgGgC4mwRy2d2RodoOjuDgutu+3CQbnDVu7iN4VUpaIiAiIgIiICIiAiIgLCdlWuG8EeizRByNUWVqbhe4bnEeq0l6qlsVLezaTsO9pHkrTrFW3uc43bngeeSnH2i3pMsTBqVnNIoZlotUk2WQc51aBrRUnWp12UXdrpx7Ud/3y6GRmVWucGnhXaruG2FpY9vwkOHgud6SPEzBFGRrieXAVa8ZNFRU0FTpvUy7XhkTWySAkClW1pTZrwWdvuVpJ9x9ajna4Va4Ea5EFU98XwGigdQep5L53dtqs1mdJIwF0riSHONQ0HUMGg56qZ0Ykfa7T1kgPVR5gnRz/hA5a+AUePDGd08mddayHgtNssOLNtK7a7RuB2eStC1QJ5j1zGDbUnkB/wDFtbLO2WO/cczbLHJHnI5mHMuZTYATk4mpOSn3f0OkfGyVk7B1jGvAwOoMQBpWvHcsem5Aj8FZdF+l9l+zwRy2iOOURNaWuNKYeyKk5AmlacVx5e3XPTXYLkkheete1xIFMNchU1rUcFd2Fg02hZSyB7y5pDhlQgggimwjxUeKWkwGxwp4j9FX/ir9pN9QVFd1D5KDFVpDm6j14Hgru0MxMVNCNm7JZNF9BKHNDht/RC2KsuuShLDtzHzVmgIiICIiAi8WLpmjVw80Rtmi0G1s3+QKw+3N2AnwU8arzx/UpeOdTVRxaidGOWL5XEt7G3aRuKcannK5u+30mdsxAOHiP7KuMysOmVQ5jiAMQpruNf8Acuehmz4bfkmlbasOsVffkrhFVtMjU19Pmtwl/XgVGvR1YnDkp0iXtvtLnENLMOYBNeIBWiO0ujcDIAW5g0qCMjoQajw3LfG/7qOjSSWN9BT3CwfYJH98YRu2+X1XTL0xs30qL/fPK7su7LR/ikuNanuuwNJFKaqgsj3vmET3NFQTUV2HTVddeUTqdkUNdo2Z12clx9qDo7TZ3uIp1uE0yyNBu4lZ5e2uHrTZf1k6ksDXYsdc3Cn4aUFcu8uu6GyysgJaG0xE7+e1UXTGIl8XVtLqONAASadmmnJXfR8TMgwuhc3Fi7zXA58+Ct45N9qeXdjrP3j91jpnpTZWtP7qBYZZnz4gG5M4bSOPBSZbuc2z0e4DQ5cTXJao5nws+7a3MDM0qRsrmpzyhhjdOe6aWh57MlK1plyXzK/XAPy1ou7v+Z0jqupUVrTSuxfPekeUg4hc8vbezp9o/ZfaMd2w72mRp8JX/IhXtvNCCNQargP2L3hWKaAnNrhI3k4YXU5Fg/mX0eSAvIaNvttV76UxW9lfjjB3iqqpWUkPHNWwAY0NGgFFVSOq8nwWTV5jwuDtx9Nvor0FUcrclZ3dJWNvDLyyQSUREBQprUa0b5qaos1mrmFbHW+2Xl5a/wCUN7ydSSsKLa+IjUFayuia+nFbftisSVmvKKyNsPtDxo4+/usX3k8UJANDXSmwj5rMtWuRipcI0nkyn2or8vOWTDlH2SSMiDmKEVLj7LmeveDRwoBteR6uBoPJdnaLKDsUJ93jYKcvoqcGnzVRNe4CpBpvb2hoR8Nd+pWE8uJhDSDyIpxz02q1tF0AgilKgglpLTnvpqosd2SNFGvxbDiqHlu7Hnl+qqtwq08mNYWFzwGlgrgNKVFKgk7TxVm68JCM4gORB93Kj6q1Mq2LC1pJJx0edKDOh3DnRZfZrWaVnDchXCNfICi2wtk0plZve1nbX1d2BiFPiwihqa7uCrp4W1Bniq0GoLQHUIzBNCXbNg1Uae7XmoktjquIAAoDroKn6qW7oXOxmPDNJpliYXbdlFXKrY2X1/iTaulEberbHZ34Rt7A3ZuGKo04qYOk32hrmso00xAEbtMxlnp4qPN0fZBY3PtLAJpHBjGvcCIwXDPdioCa7Ml7fsEEMML4Hwh1MEjWOZiOLMEgZmhy8RuWXJvx66SJbRK6HCdRQUy0By27vZaXxPLAHOOgFMt3BQrHeYJzV3FIHBRbKmTTmLxstGr5z0tj7TTxK+t3tF2SubFrs4aIprpFtcX5Flet7RDRoMhUgVqBmFETXOfs1txitsWtJD1RA24+7l+YNX6Is8WBtT3j6KruboxY7JR1nsscb6d7N7xXUB7qup4qbaZ/NTbvpEmmu2WmmQ1PotEDFiGZ1UljVVZg8ZKTc57Lhud7gLRIFtub4+Y9kFkiIgIiICxLAdQFkiDUbO38IWJsjd3qVvRTyqtwxv0jGxt4rXNYgATU5A7vopqwl7p5H2U8r+q/Fh+OGtd6PBIAbruP1VTe1/yxhuEMzcBm06E81KvEdo81SX02uHmE539Piw/Gu9+lNoYSGYNtOxXltXKy9OLaSQZmsO4RMBHmCujis5fb4mj/AD4/LG0n0X2a02SN4PWRsf8Ama13uFPOnxY/j5OLwlwtxSOPZbXQZ0FdFUW+1OqSXPIAJpiOdNitLSKlVNoYC6h0OR5HIqu6tMZPpzjppLS7CG4WnMjhxO1dRdENojYWttUzGEUIbI8DwFcvBXlr6KwWObq4HyPqxpeZC0kZmgFGjZn4hRr3nDG56DclpIrHxxh1XAvd+J5LifErKSziQUbF46K9ui4sRBcKk+i6GSysjFGtA4qFnAsuCetRLhG4ivrVXd1tkYaPeCN9CrSd4CgT2oBBIt8nZzU3oIW/e4Ymtc3J01e0cRqGDcAGkmh3Li7yvxgIaZGtqQKmtG1OpoCaBfWOi9ihjszBBI2VjhiMjSCJHHVwI2ZUpwQbIXGuEA0OYG0De7mdn6EG2uMctJZGfefw2gEENbQOxE65uG7WivcDWYnmgFKuJOQAGZ8guLsgNstbpnj7qGjqHgCYYzxoS8je6mxTEV0EakNC0WePJSQEpGqbRb7pZRhP4nE/L5LRKK0A1OSs42YQANAKKEskREBERAREQEREBYyHI8lkq+9Yy4spWge0mnMaoOKvMdo81SXsO7z+Svr0HbdzVFew7vj7FBs6PTht5xFwFDIW573Mc1vqQvrRC+f3F0UkfJFaC5rW42SjUuIBDhls0XWdJb0Fngc4d93ZYP8AUdvhqg+ZW8UcQNhI8ioNkY10rA80aXsDjuBcKqWx1MyqgkuLgONEHdX0K2yc1r2m+FI2CnouevNmJ7Rvc33Cuo5TJV7hRzu0eZ1Ve6MGZo/1V8s0HX3QygrwVN0ntj44pHsAc5rSQDoSN6vruZRp5KivtrXUa7Nr3NaRpUOcARXZqg4v952p4q9jW/lBPrVRpmvd33nzp6BdzH0eillIhY8sp2GGQ0La/wAWR2rWn4W5k6ncJp/Z+w69U3k17v6nLTeMZayr5XNYmbSFldV6S2JxfZbRg2uZ3o3/AJ2aHnkdxC+qx/s5h2yeTAPbNTY+g0A+J3k0/wBQKXKJ4VTHpa612SFojpLKB1sYDhU1IZGA7PC6gcdgbUVNV09ku8WeyiOtXuNXu/E9xq8+6k3ZckMBrGztaYjStOFMh4BZXiauY3m4+w+aouRNyXpWZC0zyUBKipe2N1ZTwaT6gKxVVc7auc7hTzNfkrVAREQEREBERAREQF4ULlqdOEHC3qO27mqe3srT9bCrm9u+7mqufUIJUl9WyKKOCB8TQGDtYDJKARkAO74lQpbLPhxTOlmc41Je7ERlsaMmDgFcSz02bB7BaTbSgp4bEZTTTePqrGC5Ws1zWXX9rFTM6nfzW37fwCD2VgAoAqxkJEzSBtPsVPday6oDKHYaaealXfYy4gnM7TSnoEF3Yndhcn0mfV8bdjpWA+eXrRda+TC3CFynSBvaiP8Azo/6gg7LorFSJzvidI+p/KcIHLI+ZV0uauO8Gsio57W/eS94gf4jt6nDpHZttphr/wBVlfKqC3RVX/6Ozf57c9NaHkaUU2y26OT+FKx/5XB1OdEEhVx7UrjuoPr7lWKrbEagu/ESfMoNzlT2+1Avwg5DXnuVpaTRp5LnbRZ+rmc3ZWreLTmPp4ILKw2jq31Pddk75HwXQLnIhUK1uyarcJ1b6t2fRBOREQEREBERAWqeYNFXGi2qDelnLhkdPJBAtN6/hb4n6KPZ5ZZHjDoCK5CgFdpWiVtEs9sczJpyOoQU15ucXu7JyJ0z2qrvcuiaHuaQKjMhWFraeuccTsJPaFTmPAhc/f0Li6pc4sr2WlzqDwJKnSu7+LixXi2QCru1tByI8FIIB0XJ2QYcwrKC2mtBU8BmfRErnql4Yl7ZLK91CQRuH1U58BUJSbks7XNoe8DmNqvH2drW0aKb1yEjSDlUHeFpnmkdkXvI3FxIQX1ttrG6uqdzcyqR8vWuaDGKBwcO0a9k1rkNclDwnct1neWuB3FBg2xtL3OwR4i53aLSXd40zqFPjhP4yOX/ALVUO1TdU8lwcY3HE1zQXUrq0gZ61PivBfEY2uPJjvmFKFo2wg/Gf5Y//FR3XeYnFzWBwJBJYMEgIrRwLaUOZzbhOZ10Wqz3xiNI4ZXc+rYPNzwpf22an8Fg/PM0f0tcnZ0sbD0heR1b6yBwIZKA0OrTSQCgqN4A2dkZlX1kbRgXGWJ7jO0ubE2ta9W97id1atAK7SE9kIMLV3TyUHpRgDWuL2h7SBhqMTmnWg1y181Ktx7DqakUC5mC4xWrjn6qEraxPqFYWXKRvGoPKlfkFCs0IbkFNg/iM5n2KC1REQEREBERAREQRLRd0b+8wV3jI+igv6PM+GSRviCPZXKIOdf0XBNeuPi3+61S9EGO77q+B+q6dEHMM6HQj4a+A+imwXHGzuxgK6RBWfYuCxdYAditUQUj7oB2LUbkC6BEFALlbuWLrkYdWroV5RBzH7haNC4cK5eRXn7maN/nT2XTloWL4QUHKzWBjRmCeFSa+ZWiOyYj2Y2jwqVfzwYX1eOzv2DnuU+MADsjyQU9huWhxOyVm5gGi2OK1k70EK3g0FBXPTRRWl22N3gWH/cptoOKgbma6DNSobOdqCujJ/y3+QPsSpVnjJc04TQGpqKbKfNWDYwFmgIiICIiAiIgIiICIiAiIgIiICIiAiIgIiICIiAtRszDqxv8oW1EGoWdn4G+QWQhb+EeQWaIFEREBERAREQf/9k=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7" name="AutoShape 8" descr="data:image/jpeg;base64,/9j/4AAQSkZJRgABAQAAAQABAAD/2wCEAAkGBxQTERUUEBAUFBQUFBUVFBUTFRQVFRQVGBUWGBQVFBYYHCggGBolHRQUITEhJSkrLi4uGB8zODMsNygtLisBCgoKDg0OGhAQGCwcHBwsLCwsLCwsLCwsLCwsKywsLCwsLCwsKywsLCwsMSwsLSwsLCwsLCwrLCwtLCssKywsLP/AABEIANkA6QMBIgACEQEDEQH/xAAcAAEAAgMBAQEAAAAAAAAAAAAABAUCAwYBBwj/xABDEAABAwEFBAgDBQYEBwEAAAABAAIDEQQFEiExQVFhcQYTIjKBkaGxQsHRFCNScvAHFTOSsuFDU2LCJGNzgtLi8Rb/xAAYAQEAAwEAAAAAAAAAAAAAAAAAAQIDBP/EACIRAQEAAgICAwADAQAAAAAAAAABAhESIQMxE0FRQmGxIv/aAAwDAQACEQMRAD8A+4oiICIiAiIgIiICIiAiIgIiICIiAiIgIiICLwlYlx2BBmi1EO3rW6Vw1AKCSi0RWoHI5Hj8it6AiIgIiICIiAiIgIiICIiAiIgISvCvKIPDKFh9pbtNOYW2ijWxoogktcDoar1UPXlhq0+Gw81bWK1CRtRyI3FBIRFiSg9LgFgJQTQVXi9HBBlRZLEFZICwlGSzWqQoIU8aysdqIOFx/KfkVlIoVoagu0UewzY2AnXQ8wpCAiIgIiICIiAiIgIiICIvCgwL160qH1qdetJhtnckx7slW2qVezWpVtonVp49RHNrtEqxuq24Jhnk7snx0PmoNpmUAz5jms8ppeXb6O4rF7lgX5+S1yPUzFW5dsZHraHKvmmoRzClNcp0naQHLYHKMCvQ5UqyQXLS5yxLli4qEsHlRZlIcVGmKDfczu+OIPnX6KzVZcze+eQ9/qrNAREQEREBERAREQEREBERBSzvoSNxUd06l35ZzTG0aDtAbt65p9tG9dXisrn8m4sZZ1CnnUOS2cVDltS2sYyt1omWN2xGSVjB8Th5ak+VVXvmqu16H3QWDrpBRzh2AdQ07TxPtzXJ5HTguZ3UefD2Wp71nejaUf4H5FQTMtMMdzbDO8c7Gi2lS7JaMTQfPntUC0vUKz2zq3Z9068DvTKaaY3bpQ9ZYlBjnB2rYJljlGsqViXhco3XLwyqi7a96izPWMk63XbZ+sdiPdB/mP0QWV3w4WCupzPj+gpKIgIiICIiAiIgIiIC8J3r1RL0ZWJ3Ch8iglVXq5RspGjiORK3st8g+M+OajadJnSG3zwBskNn+0Rt/ixsNJg38cQOTyNrcjuqqG12CC1NbJZZOqklBc2ORro8WurHCrDlyOvFXLb2ftAPmFwPSK6WyWzrIiYJg0kSMFSdKY698ZkU14q2NVyiHeTpYHmOZha4eII2EEZEKG638D5LoLJZ3vbScNDwaVYatd/qFcxXcrBl1Mp2mg811S2xz2SVadGeiYZhltBD3ZFrAasbtBJ+I+nNdeuFsgEWUcsjBsaHnCP+05LoLmvcvd1clMXwu0xU1BG9c+WOU7rbHKXqLiRgIIIqDkVzF5ROhOdSw913yO4rqVhLGHAhwBByIOYKnx+S4X+keTxzOOIltirbVaArS/rmDH/8PIDXWMmpZxB3cCuVvWzzM0bXlmujOzKcoxwll1U2G+nRGmrdx2cirm7b4E1era8loq4BpNBxIyXJXHdjJHYrdOYGA5MDXYn7+1Qho9V9Ouy32GGMMgmhawbA9tSd5qak8SuW5OiYqV14gbVGlvpoyrmru+J7PMBgfE94OwgmlDWvDRc8+7HE0Zl+UAeya62nfelxcdnNoq5xoxpoR8TjrTgF1TGAAACgGgC4mwRy2d2RodoOjuDgutu+3CQbnDVu7iN4VUpaIiAiIgIiICIiAiIgLCdlWuG8EeizRByNUWVqbhe4bnEeq0l6qlsVLezaTsO9pHkrTrFW3uc43bngeeSnH2i3pMsTBqVnNIoZlotUk2WQc51aBrRUnWp12UXdrpx7Ud/3y6GRmVWucGnhXaruG2FpY9vwkOHgud6SPEzBFGRrieXAVa8ZNFRU0FTpvUy7XhkTWySAkClW1pTZrwWdvuVpJ9x9ajna4Va4Ea5EFU98XwGigdQep5L53dtqs1mdJIwF0riSHONQ0HUMGg56qZ0Ykfa7T1kgPVR5gnRz/hA5a+AUePDGd08mddayHgtNssOLNtK7a7RuB2eStC1QJ5j1zGDbUnkB/wDFtbLO2WO/cczbLHJHnI5mHMuZTYATk4mpOSn3f0OkfGyVk7B1jGvAwOoMQBpWvHcsem5Aj8FZdF+l9l+zwRy2iOOURNaWuNKYeyKk5AmlacVx5e3XPTXYLkkheete1xIFMNchU1rUcFd2Fg02hZSyB7y5pDhlQgggimwjxUeKWkwGxwp4j9FX/ir9pN9QVFd1D5KDFVpDm6j14Hgru0MxMVNCNm7JZNF9BKHNDht/RC2KsuuShLDtzHzVmgIiICIiAi8WLpmjVw80Rtmi0G1s3+QKw+3N2AnwU8arzx/UpeOdTVRxaidGOWL5XEt7G3aRuKcannK5u+30mdsxAOHiP7KuMysOmVQ5jiAMQpruNf8Acuehmz4bfkmlbasOsVffkrhFVtMjU19Pmtwl/XgVGvR1YnDkp0iXtvtLnENLMOYBNeIBWiO0ujcDIAW5g0qCMjoQajw3LfG/7qOjSSWN9BT3CwfYJH98YRu2+X1XTL0xs30qL/fPK7su7LR/ikuNanuuwNJFKaqgsj3vmET3NFQTUV2HTVddeUTqdkUNdo2Z12clx9qDo7TZ3uIp1uE0yyNBu4lZ5e2uHrTZf1k6ksDXYsdc3Cn4aUFcu8uu6GyysgJaG0xE7+e1UXTGIl8XVtLqONAASadmmnJXfR8TMgwuhc3Fi7zXA58+Ct45N9qeXdjrP3j91jpnpTZWtP7qBYZZnz4gG5M4bSOPBSZbuc2z0e4DQ5cTXJao5nws+7a3MDM0qRsrmpzyhhjdOe6aWh57MlK1plyXzK/XAPy1ou7v+Z0jqupUVrTSuxfPekeUg4hc8vbezp9o/ZfaMd2w72mRp8JX/IhXtvNCCNQargP2L3hWKaAnNrhI3k4YXU5Fg/mX0eSAvIaNvttV76UxW9lfjjB3iqqpWUkPHNWwAY0NGgFFVSOq8nwWTV5jwuDtx9Nvor0FUcrclZ3dJWNvDLyyQSUREBQprUa0b5qaos1mrmFbHW+2Xl5a/wCUN7ydSSsKLa+IjUFayuia+nFbftisSVmvKKyNsPtDxo4+/usX3k8UJANDXSmwj5rMtWuRipcI0nkyn2or8vOWTDlH2SSMiDmKEVLj7LmeveDRwoBteR6uBoPJdnaLKDsUJ93jYKcvoqcGnzVRNe4CpBpvb2hoR8Nd+pWE8uJhDSDyIpxz02q1tF0AgilKgglpLTnvpqosd2SNFGvxbDiqHlu7Hnl+qqtwq08mNYWFzwGlgrgNKVFKgk7TxVm68JCM4gORB93Kj6q1Mq2LC1pJJx0edKDOh3DnRZfZrWaVnDchXCNfICi2wtk0plZve1nbX1d2BiFPiwihqa7uCrp4W1Bniq0GoLQHUIzBNCXbNg1Uae7XmoktjquIAAoDroKn6qW7oXOxmPDNJpliYXbdlFXKrY2X1/iTaulEberbHZ34Rt7A3ZuGKo04qYOk32hrmso00xAEbtMxlnp4qPN0fZBY3PtLAJpHBjGvcCIwXDPdioCa7Ml7fsEEMML4Hwh1MEjWOZiOLMEgZmhy8RuWXJvx66SJbRK6HCdRQUy0By27vZaXxPLAHOOgFMt3BQrHeYJzV3FIHBRbKmTTmLxstGr5z0tj7TTxK+t3tF2SubFrs4aIprpFtcX5Flet7RDRoMhUgVqBmFETXOfs1txitsWtJD1RA24+7l+YNX6Is8WBtT3j6KruboxY7JR1nsscb6d7N7xXUB7qup4qbaZ/NTbvpEmmu2WmmQ1PotEDFiGZ1UljVVZg8ZKTc57Lhud7gLRIFtub4+Y9kFkiIgIiICxLAdQFkiDUbO38IWJsjd3qVvRTyqtwxv0jGxt4rXNYgATU5A7vopqwl7p5H2U8r+q/Fh+OGtd6PBIAbruP1VTe1/yxhuEMzcBm06E81KvEdo81SX02uHmE539Piw/Gu9+lNoYSGYNtOxXltXKy9OLaSQZmsO4RMBHmCujis5fb4mj/AD4/LG0n0X2a02SN4PWRsf8Ama13uFPOnxY/j5OLwlwtxSOPZbXQZ0FdFUW+1OqSXPIAJpiOdNitLSKlVNoYC6h0OR5HIqu6tMZPpzjppLS7CG4WnMjhxO1dRdENojYWttUzGEUIbI8DwFcvBXlr6KwWObq4HyPqxpeZC0kZmgFGjZn4hRr3nDG56DclpIrHxxh1XAvd+J5LifErKSziQUbF46K9ui4sRBcKk+i6GSysjFGtA4qFnAsuCetRLhG4ivrVXd1tkYaPeCN9CrSd4CgT2oBBIt8nZzU3oIW/e4Ymtc3J01e0cRqGDcAGkmh3Li7yvxgIaZGtqQKmtG1OpoCaBfWOi9ihjszBBI2VjhiMjSCJHHVwI2ZUpwQbIXGuEA0OYG0De7mdn6EG2uMctJZGfefw2gEENbQOxE65uG7WivcDWYnmgFKuJOQAGZ8guLsgNstbpnj7qGjqHgCYYzxoS8je6mxTEV0EakNC0WePJSQEpGqbRb7pZRhP4nE/L5LRKK0A1OSs42YQANAKKEskREBERAREQEREBYyHI8lkq+9Yy4spWge0mnMaoOKvMdo81SXsO7z+Svr0HbdzVFew7vj7FBs6PTht5xFwFDIW573Mc1vqQvrRC+f3F0UkfJFaC5rW42SjUuIBDhls0XWdJb0Fngc4d93ZYP8AUdvhqg+ZW8UcQNhI8ioNkY10rA80aXsDjuBcKqWx1MyqgkuLgONEHdX0K2yc1r2m+FI2CnouevNmJ7Rvc33Cuo5TJV7hRzu0eZ1Ve6MGZo/1V8s0HX3QygrwVN0ntj44pHsAc5rSQDoSN6vruZRp5KivtrXUa7Nr3NaRpUOcARXZqg4v952p4q9jW/lBPrVRpmvd33nzp6BdzH0eillIhY8sp2GGQ0La/wAWR2rWn4W5k6ncJp/Z+w69U3k17v6nLTeMZayr5XNYmbSFldV6S2JxfZbRg2uZ3o3/AJ2aHnkdxC+qx/s5h2yeTAPbNTY+g0A+J3k0/wBQKXKJ4VTHpa612SFojpLKB1sYDhU1IZGA7PC6gcdgbUVNV09ku8WeyiOtXuNXu/E9xq8+6k3ZckMBrGztaYjStOFMh4BZXiauY3m4+w+aouRNyXpWZC0zyUBKipe2N1ZTwaT6gKxVVc7auc7hTzNfkrVAREQEREBERAREQF4ULlqdOEHC3qO27mqe3srT9bCrm9u+7mqufUIJUl9WyKKOCB8TQGDtYDJKARkAO74lQpbLPhxTOlmc41Je7ERlsaMmDgFcSz02bB7BaTbSgp4bEZTTTePqrGC5Ws1zWXX9rFTM6nfzW37fwCD2VgAoAqxkJEzSBtPsVPday6oDKHYaaealXfYy4gnM7TSnoEF3Yndhcn0mfV8bdjpWA+eXrRda+TC3CFynSBvaiP8Azo/6gg7LorFSJzvidI+p/KcIHLI+ZV0uauO8Gsio57W/eS94gf4jt6nDpHZttphr/wBVlfKqC3RVX/6Ozf57c9NaHkaUU2y26OT+FKx/5XB1OdEEhVx7UrjuoPr7lWKrbEagu/ESfMoNzlT2+1Avwg5DXnuVpaTRp5LnbRZ+rmc3ZWreLTmPp4ILKw2jq31Pddk75HwXQLnIhUK1uyarcJ1b6t2fRBOREQEREBERAWqeYNFXGi2qDelnLhkdPJBAtN6/hb4n6KPZ5ZZHjDoCK5CgFdpWiVtEs9sczJpyOoQU15ucXu7JyJ0z2qrvcuiaHuaQKjMhWFraeuccTsJPaFTmPAhc/f0Li6pc4sr2WlzqDwJKnSu7+LixXi2QCru1tByI8FIIB0XJ2QYcwrKC2mtBU8BmfRErnql4Yl7ZLK91CQRuH1U58BUJSbks7XNoe8DmNqvH2drW0aKb1yEjSDlUHeFpnmkdkXvI3FxIQX1ttrG6uqdzcyqR8vWuaDGKBwcO0a9k1rkNclDwnct1neWuB3FBg2xtL3OwR4i53aLSXd40zqFPjhP4yOX/ALVUO1TdU8lwcY3HE1zQXUrq0gZ61PivBfEY2uPJjvmFKFo2wg/Gf5Y//FR3XeYnFzWBwJBJYMEgIrRwLaUOZzbhOZ10Wqz3xiNI4ZXc+rYPNzwpf22an8Fg/PM0f0tcnZ0sbD0heR1b6yBwIZKA0OrTSQCgqN4A2dkZlX1kbRgXGWJ7jO0ubE2ta9W97id1atAK7SE9kIMLV3TyUHpRgDWuL2h7SBhqMTmnWg1y181Ktx7DqakUC5mC4xWrjn6qEraxPqFYWXKRvGoPKlfkFCs0IbkFNg/iM5n2KC1REQEREBERAREQRLRd0b+8wV3jI+igv6PM+GSRviCPZXKIOdf0XBNeuPi3+61S9EGO77q+B+q6dEHMM6HQj4a+A+imwXHGzuxgK6RBWfYuCxdYAditUQUj7oB2LUbkC6BEFALlbuWLrkYdWroV5RBzH7haNC4cK5eRXn7maN/nT2XTloWL4QUHKzWBjRmCeFSa+ZWiOyYj2Y2jwqVfzwYX1eOzv2DnuU+MADsjyQU9huWhxOyVm5gGi2OK1k70EK3g0FBXPTRRWl22N3gWH/cptoOKgbma6DNSobOdqCujJ/y3+QPsSpVnjJc04TQGpqKbKfNWDYwFmgIiICIiAiIgIiICIiAiIgIiICIiAiIgIiICIiAtRszDqxv8oW1EGoWdn4G+QWQhb+EeQWaIFEREBERAREQf/9k=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8202" name="Picture 10" descr="http://us.cdn3.123rf.com/168nwm/digitalgenetics/digitalgenetics1011/digitalgenetics101100236/8164997-hombre-3d-trabajando-en-equipo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4653136"/>
            <a:ext cx="2783457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0841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5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Pergamino horizontal"/>
          <p:cNvSpPr/>
          <p:nvPr/>
        </p:nvSpPr>
        <p:spPr>
          <a:xfrm>
            <a:off x="-15389" y="2663577"/>
            <a:ext cx="9159389" cy="1512168"/>
          </a:xfrm>
          <a:prstGeom prst="horizontalScroll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spcBef>
                <a:spcPct val="20000"/>
              </a:spcBef>
            </a:pPr>
            <a:endParaRPr lang="es-MX" sz="2400" b="1" dirty="0" smtClean="0">
              <a:solidFill>
                <a:schemeClr val="tx1"/>
              </a:solidFill>
              <a:latin typeface="+mj-lt"/>
            </a:endParaRPr>
          </a:p>
          <a:p>
            <a:pPr lvl="0" algn="ctr">
              <a:spcBef>
                <a:spcPct val="20000"/>
              </a:spcBef>
            </a:pPr>
            <a:r>
              <a:rPr lang="es-MX" sz="2400" b="1" dirty="0" smtClean="0">
                <a:solidFill>
                  <a:srgbClr val="923B00"/>
                </a:solidFill>
                <a:latin typeface="+mj-lt"/>
              </a:rPr>
              <a:t>PRESUPUESTO DE </a:t>
            </a:r>
            <a:r>
              <a:rPr lang="es-MX" sz="2400" b="1" dirty="0">
                <a:solidFill>
                  <a:srgbClr val="923B00"/>
                </a:solidFill>
                <a:latin typeface="+mj-lt"/>
              </a:rPr>
              <a:t>EGRESOS </a:t>
            </a:r>
            <a:r>
              <a:rPr lang="es-MX" sz="2400" b="1" dirty="0">
                <a:solidFill>
                  <a:srgbClr val="923B00"/>
                </a:solidFill>
              </a:rPr>
              <a:t>CIUDADANO </a:t>
            </a:r>
            <a:r>
              <a:rPr lang="es-MX" sz="2400" b="1" dirty="0" smtClean="0">
                <a:solidFill>
                  <a:srgbClr val="923B00"/>
                </a:solidFill>
                <a:latin typeface="+mj-lt"/>
              </a:rPr>
              <a:t>2018</a:t>
            </a:r>
            <a:endParaRPr lang="es-MX" sz="2400" b="1" dirty="0" smtClean="0">
              <a:solidFill>
                <a:srgbClr val="923B00"/>
              </a:solidFill>
              <a:latin typeface="+mj-lt"/>
            </a:endParaRPr>
          </a:p>
          <a:p>
            <a:pPr lvl="0" algn="ctr">
              <a:spcBef>
                <a:spcPct val="20000"/>
              </a:spcBef>
            </a:pPr>
            <a:r>
              <a:rPr lang="es-MX" sz="2400" b="1" dirty="0">
                <a:solidFill>
                  <a:srgbClr val="923B00"/>
                </a:solidFill>
                <a:latin typeface="+mj-lt"/>
              </a:rPr>
              <a:t>ADMINISTRACIÓN </a:t>
            </a:r>
            <a:r>
              <a:rPr lang="es-MX" sz="2400" b="1" dirty="0" smtClean="0">
                <a:solidFill>
                  <a:srgbClr val="923B00"/>
                </a:solidFill>
                <a:latin typeface="+mj-lt"/>
              </a:rPr>
              <a:t>2018– </a:t>
            </a:r>
            <a:r>
              <a:rPr lang="es-MX" sz="2400" b="1" dirty="0" smtClean="0">
                <a:solidFill>
                  <a:srgbClr val="923B00"/>
                </a:solidFill>
                <a:latin typeface="+mj-lt"/>
              </a:rPr>
              <a:t>RAMOS ARIZPE, COAHUILA.</a:t>
            </a:r>
            <a:endParaRPr lang="es-MX" sz="2400" b="1" dirty="0">
              <a:solidFill>
                <a:srgbClr val="923B00"/>
              </a:solidFill>
              <a:latin typeface="+mj-lt"/>
            </a:endParaRPr>
          </a:p>
          <a:p>
            <a:pPr lvl="0" algn="ctr">
              <a:spcBef>
                <a:spcPct val="20000"/>
              </a:spcBef>
            </a:pPr>
            <a:endParaRPr lang="es-MX" b="1" dirty="0">
              <a:solidFill>
                <a:srgbClr val="923B00"/>
              </a:solidFill>
              <a:latin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4002664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971601" y="836712"/>
            <a:ext cx="7200800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E65F00"/>
                </a:solidFill>
                <a:latin typeface="Calibri" pitchFamily="34" charset="0"/>
              </a:rPr>
              <a:t>¿Qué es la Ley de Ingresos y cual es su importancia?</a:t>
            </a:r>
          </a:p>
          <a:p>
            <a:pPr algn="just"/>
            <a:endParaRPr lang="es-MX" b="1" dirty="0">
              <a:latin typeface="Calibri" pitchFamily="34" charset="0"/>
            </a:endParaRPr>
          </a:p>
          <a:p>
            <a:pPr algn="just"/>
            <a:r>
              <a:rPr lang="es-MX" b="1" dirty="0" smtClean="0">
                <a:latin typeface="Calibri" pitchFamily="34" charset="0"/>
              </a:rPr>
              <a:t>Es un documento en el cual se consignan las cantidades monetarias de los ingresos municipales correspondientes a un ejercicio fiscal, identificándolos por rubro;  es de gran importancia, ya que </a:t>
            </a:r>
            <a:r>
              <a:rPr lang="es-MX" b="1" dirty="0"/>
              <a:t>ofrece información valiosa </a:t>
            </a:r>
            <a:r>
              <a:rPr lang="es-MX" b="1" dirty="0" smtClean="0"/>
              <a:t>del </a:t>
            </a:r>
            <a:r>
              <a:rPr lang="es-MX" b="1" dirty="0"/>
              <a:t>presupuesto de ingresos, indicando las contribuciones y el ingreso estimado de cada una de </a:t>
            </a:r>
            <a:r>
              <a:rPr lang="es-MX" b="1" dirty="0" smtClean="0"/>
              <a:t>ellas, </a:t>
            </a:r>
            <a:r>
              <a:rPr lang="es-MX" b="1" dirty="0"/>
              <a:t>así como los demás ingresos que espera recibir el municipio e incorporar las partidas que cada municipio estime como fuente de ingresos para cada ejercicio </a:t>
            </a:r>
            <a:r>
              <a:rPr lang="es-MX" b="1" dirty="0" smtClean="0"/>
              <a:t>fiscal.</a:t>
            </a:r>
          </a:p>
          <a:p>
            <a:pPr algn="just"/>
            <a:endParaRPr lang="es-MX" b="1" dirty="0"/>
          </a:p>
          <a:p>
            <a:pPr algn="just"/>
            <a:r>
              <a:rPr lang="es-MX" b="1" dirty="0" smtClean="0"/>
              <a:t>Además </a:t>
            </a:r>
            <a:r>
              <a:rPr lang="es-MX" b="1" dirty="0"/>
              <a:t>de ser una importante herramienta de transparencia y rendición de cuentas. </a:t>
            </a:r>
            <a:endParaRPr lang="es-MX" b="1" dirty="0">
              <a:latin typeface="Calibri" pitchFamily="34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877" y="332656"/>
            <a:ext cx="1371600" cy="1325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5225815"/>
            <a:ext cx="1512168" cy="1390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08683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00800" cy="5328592"/>
          </a:xfrm>
        </p:spPr>
        <p:txBody>
          <a:bodyPr>
            <a:normAutofit/>
          </a:bodyPr>
          <a:lstStyle/>
          <a:p>
            <a:r>
              <a:rPr lang="es-MX" b="1" dirty="0">
                <a:solidFill>
                  <a:srgbClr val="E65F00"/>
                </a:solidFill>
                <a:cs typeface="Aharoni" pitchFamily="2" charset="-79"/>
              </a:rPr>
              <a:t>¿Qué es el presupuesto ciudadano</a:t>
            </a:r>
            <a:r>
              <a:rPr lang="es-MX" b="1" dirty="0" smtClean="0">
                <a:solidFill>
                  <a:srgbClr val="E65F00"/>
                </a:solidFill>
                <a:cs typeface="Aharoni" pitchFamily="2" charset="-79"/>
              </a:rPr>
              <a:t>?</a:t>
            </a:r>
          </a:p>
          <a:p>
            <a:pPr algn="just"/>
            <a:endParaRPr lang="es-MX" sz="1800" b="1" dirty="0" smtClean="0">
              <a:solidFill>
                <a:schemeClr val="accent3">
                  <a:lumMod val="50000"/>
                </a:schemeClr>
              </a:solidFill>
              <a:latin typeface="+mj-lt"/>
              <a:cs typeface="Aharoni" pitchFamily="2" charset="-79"/>
            </a:endParaRPr>
          </a:p>
          <a:p>
            <a:pPr algn="just"/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Para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todos los ciudadanos es de importancia conocer que hace el Gobierno con los recursos que pagamos a través de nuestros impuestos. </a:t>
            </a:r>
            <a:endParaRPr lang="es-MX" sz="1800" b="1" dirty="0" smtClean="0">
              <a:solidFill>
                <a:schemeClr val="tx1"/>
              </a:solidFill>
              <a:latin typeface="+mj-lt"/>
            </a:endParaRPr>
          </a:p>
          <a:p>
            <a:pPr algn="just"/>
            <a:endParaRPr lang="es-MX" sz="1800" b="1" dirty="0" smtClean="0">
              <a:solidFill>
                <a:schemeClr val="tx1"/>
              </a:solidFill>
              <a:latin typeface="+mj-lt"/>
            </a:endParaRPr>
          </a:p>
          <a:p>
            <a:pPr algn="just"/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Este presupuesto esta diseñado para que el ciudadano comprenda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como se utilizan los recursos públicos, 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respondiendo preguntas tales como: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¿Cuánto es lo que se recauda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?,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¿Cómo se administran los recursos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?,  ¿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Cómo y en que se gastan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?,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¿A 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quiénes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beneficia ese gasto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?....</a:t>
            </a:r>
          </a:p>
          <a:p>
            <a:pPr algn="just"/>
            <a:endParaRPr lang="es-MX" sz="1800" b="1" dirty="0" smtClean="0">
              <a:solidFill>
                <a:schemeClr val="tx1"/>
              </a:solidFill>
              <a:latin typeface="+mj-lt"/>
            </a:endParaRPr>
          </a:p>
          <a:p>
            <a:pPr algn="just"/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De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esta manera el Presupuesto Ciudadano tiene 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la finalidad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de que conozcamos las 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decisiones de la administración pública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que benefician a la sociedad, permitiéndonos analizar los resultados que brinda el Gobierno en materia de Transparencia Presupuestal.</a:t>
            </a:r>
          </a:p>
          <a:p>
            <a:endParaRPr lang="es-MX" sz="1600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5" name="Picture 2" descr="http://cdn2.letraslibres.com/cdn/farfuture/D90dVl6WbmmwOoz8DBT8I5wDkpY51siBTj2-sqJ2zjw/mtime:1316455758/sites/default/files/imagecache/revista_articulo_588_480/cari-presupuest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5085184"/>
            <a:ext cx="1656184" cy="142932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2995230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Marcador de contenido"/>
          <p:cNvSpPr>
            <a:spLocks noGrp="1"/>
          </p:cNvSpPr>
          <p:nvPr>
            <p:ph idx="1"/>
          </p:nvPr>
        </p:nvSpPr>
        <p:spPr>
          <a:xfrm>
            <a:off x="971600" y="1988840"/>
            <a:ext cx="7200800" cy="2736304"/>
          </a:xfrm>
        </p:spPr>
        <p:txBody>
          <a:bodyPr>
            <a:normAutofit fontScale="77500" lnSpcReduction="20000"/>
          </a:bodyPr>
          <a:lstStyle/>
          <a:p>
            <a:pPr algn="just"/>
            <a:endParaRPr lang="es-MX" sz="2600" b="1" dirty="0">
              <a:latin typeface="Calibri Light" pitchFamily="34" charset="0"/>
            </a:endParaRPr>
          </a:p>
          <a:p>
            <a:pPr marL="0" indent="0" algn="just">
              <a:buNone/>
            </a:pPr>
            <a:r>
              <a:rPr lang="es-MX" sz="2600" b="1" dirty="0" smtClean="0"/>
              <a:t>El </a:t>
            </a:r>
            <a:r>
              <a:rPr lang="es-MX" sz="2600" b="1" dirty="0"/>
              <a:t>Presupuesto son los recursos que el Gobierno planea gastar durante el año, los cuales satisfacen las demandas y necesidades de la población.</a:t>
            </a:r>
          </a:p>
          <a:p>
            <a:pPr marL="0" indent="0" algn="just">
              <a:buNone/>
            </a:pPr>
            <a:endParaRPr lang="es-MX" sz="2600" b="1" dirty="0" smtClean="0"/>
          </a:p>
          <a:p>
            <a:pPr marL="0" indent="0" algn="just">
              <a:buNone/>
            </a:pPr>
            <a:r>
              <a:rPr lang="es-MX" sz="2600" b="1" dirty="0" smtClean="0"/>
              <a:t>Estos </a:t>
            </a:r>
            <a:r>
              <a:rPr lang="es-MX" sz="2600" b="1" dirty="0"/>
              <a:t>son las estimaciones de los fondos que recibe el Gobierno y de los recursos que este planea gastar. También genera un valor público en las acciones gubernamentales, y somos nosotros como ciudadanos quienes las calificamos en cuanto a los beneficios y prioridades que se obtienen</a:t>
            </a:r>
            <a:r>
              <a:rPr lang="es-MX" sz="2600" b="1" dirty="0" smtClean="0">
                <a:latin typeface="+mj-lt"/>
              </a:rPr>
              <a:t>.</a:t>
            </a:r>
          </a:p>
          <a:p>
            <a:pPr algn="just"/>
            <a:endParaRPr lang="es-MX" sz="2600" dirty="0"/>
          </a:p>
        </p:txBody>
      </p:sp>
      <p:sp>
        <p:nvSpPr>
          <p:cNvPr id="9" name="8 CuadroTexto"/>
          <p:cNvSpPr txBox="1"/>
          <p:nvPr/>
        </p:nvSpPr>
        <p:spPr>
          <a:xfrm>
            <a:off x="2411760" y="548680"/>
            <a:ext cx="50405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>
                <a:solidFill>
                  <a:srgbClr val="E65F00"/>
                </a:solidFill>
              </a:rPr>
              <a:t>¿Qué es el Presupuesto de Egresos?</a:t>
            </a:r>
            <a:endParaRPr lang="es-MX" sz="3200" b="1" dirty="0">
              <a:solidFill>
                <a:srgbClr val="E65F0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501353"/>
            <a:ext cx="1944215" cy="127146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2" descr="C:\Users\diego.aguilerah\Desktop\dinero_3d_2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8244" y="4725144"/>
            <a:ext cx="1368152" cy="136815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1353296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00800" cy="4968552"/>
          </a:xfrm>
        </p:spPr>
        <p:txBody>
          <a:bodyPr>
            <a:normAutofit/>
          </a:bodyPr>
          <a:lstStyle/>
          <a:p>
            <a:r>
              <a:rPr lang="es-MX" sz="3600" b="1" dirty="0">
                <a:solidFill>
                  <a:srgbClr val="E65F00"/>
                </a:solidFill>
              </a:rPr>
              <a:t>¿Por qué es importante elaborar un Presupuesto</a:t>
            </a:r>
            <a:r>
              <a:rPr lang="es-MX" sz="3600" b="1" dirty="0" smtClean="0">
                <a:solidFill>
                  <a:srgbClr val="E65F00"/>
                </a:solidFill>
              </a:rPr>
              <a:t>?</a:t>
            </a:r>
          </a:p>
          <a:p>
            <a:endParaRPr lang="es-MX" sz="3200" b="1" dirty="0">
              <a:solidFill>
                <a:srgbClr val="0070C0"/>
              </a:solidFill>
            </a:endParaRPr>
          </a:p>
          <a:p>
            <a:pPr algn="just"/>
            <a:r>
              <a:rPr lang="es-MX" sz="2000" b="1" dirty="0" smtClean="0">
                <a:solidFill>
                  <a:schemeClr val="tx1"/>
                </a:solidFill>
              </a:rPr>
              <a:t>La </a:t>
            </a:r>
            <a:r>
              <a:rPr lang="es-MX" sz="2000" b="1" dirty="0">
                <a:solidFill>
                  <a:schemeClr val="tx1"/>
                </a:solidFill>
              </a:rPr>
              <a:t>elaboración del Presupuesto es de vital importancia, pues el ciudadano necesita servicios y obras de calidad, los cuales el Gobierno tiene la obligación de proporcionarlos, es donde el Presupuesto nos da a conocer cuales fueron dichos trabajos, y sabemos cual es la calidad de vida a través de la economía, educación, atención en salud, seguridad pública, entre otros</a:t>
            </a:r>
            <a:r>
              <a:rPr lang="es-MX" sz="2000" dirty="0">
                <a:solidFill>
                  <a:schemeClr val="tx1"/>
                </a:solidFill>
              </a:rPr>
              <a:t>.</a:t>
            </a:r>
          </a:p>
          <a:p>
            <a:endParaRPr lang="es-MX" dirty="0">
              <a:solidFill>
                <a:schemeClr val="tx1"/>
              </a:solidFill>
            </a:endParaRPr>
          </a:p>
        </p:txBody>
      </p:sp>
      <p:pic>
        <p:nvPicPr>
          <p:cNvPr id="9218" name="Picture 2" descr="http://us.cdn1.123rf.com/168nwm/johan2011/johan20111209/johan2011120900030/15508131-business-review-3d-%D0%BC%D0%B0%D0%BB%D0%B5%D0%BD%D1%8C%D0%BA%D0%B8%D0%B5-%D1%87%D0%B5%D0%BB%D0%BE%D0%B2%D0%B5%D1%87%D0%B5%D1%81%D0%BA%D0%B8%D0%B5-%D1%85%D0%B0%D1%80%D0%B0%D0%BA%D1%82%D0%B5%D1%80%D1%8B-x2,-%D0%B3%D0%BB%D1%8F%D0%B4%D1%8F-%D0%BD%EF%BF%B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4483021"/>
            <a:ext cx="1872208" cy="187220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9220" name="Picture 4" descr="http://previews.123rf.com/images/coramax/coramax1208/coramax120801167/14802329-3d-people--human-character--person-sitting-on-the-bench-and-a-read-book-3d-rende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4577983"/>
            <a:ext cx="2024970" cy="168228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296771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29770" cy="5162128"/>
          </a:xfrm>
        </p:spPr>
        <p:txBody>
          <a:bodyPr>
            <a:normAutofit/>
          </a:bodyPr>
          <a:lstStyle/>
          <a:p>
            <a:r>
              <a:rPr lang="es-MX" sz="2800" b="1" dirty="0">
                <a:solidFill>
                  <a:srgbClr val="E65F00"/>
                </a:solidFill>
                <a:latin typeface="+mj-lt"/>
              </a:rPr>
              <a:t>¿De dónde obtiene el </a:t>
            </a:r>
            <a:r>
              <a:rPr lang="es-MX" sz="2800" b="1" dirty="0" smtClean="0">
                <a:solidFill>
                  <a:srgbClr val="E65F00"/>
                </a:solidFill>
                <a:latin typeface="+mj-lt"/>
              </a:rPr>
              <a:t>Municipio los ingresos?</a:t>
            </a:r>
            <a:endParaRPr lang="es-MX" sz="2800" b="1" dirty="0">
              <a:solidFill>
                <a:srgbClr val="E65F00"/>
              </a:solidFill>
              <a:latin typeface="+mj-lt"/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  <a:latin typeface="+mj-lt"/>
            </a:endParaRPr>
          </a:p>
          <a:p>
            <a:pPr algn="just"/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El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dinero del presupuesto proviene del pago de impuestos, servicios, multas, uso de bienes públicos, que hacemos como ciudadanos y empresas, también proviene de las transferencias que por ley otorga la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Federación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a los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Municipios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y que se reflejan en Aportaciones y Participaciones Federales.</a:t>
            </a:r>
          </a:p>
          <a:p>
            <a:pPr algn="just"/>
            <a:r>
              <a:rPr lang="es-MX" sz="1600" b="1" dirty="0">
                <a:solidFill>
                  <a:schemeClr val="tx1"/>
                </a:solidFill>
                <a:latin typeface="+mj-lt"/>
              </a:rPr>
              <a:t>La manera en que los ingresos se recaudan, los montos y obligaciones, se establecen en la Ley de Ingresos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.</a:t>
            </a:r>
          </a:p>
          <a:p>
            <a:pPr algn="just"/>
            <a:endParaRPr lang="es-MX" sz="1600" b="1" dirty="0" smtClean="0">
              <a:solidFill>
                <a:srgbClr val="0070C0"/>
              </a:solidFill>
              <a:latin typeface="+mj-lt"/>
            </a:endParaRPr>
          </a:p>
          <a:p>
            <a:pPr algn="just"/>
            <a:endParaRPr lang="es-MX" dirty="0" smtClean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</p:txBody>
      </p:sp>
      <p:pic>
        <p:nvPicPr>
          <p:cNvPr id="5122" name="Picture 2" descr="http://us.cdn2.123rf.com/168nwm/yupiramos/yupiramos1303/yupiramos130300455/18333800-dibujos-animados-hombre-de-negocios-dibujo-impuesto-iconos-ilustracion-vectoria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3573016"/>
            <a:ext cx="2032248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Image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5143" y="3212976"/>
            <a:ext cx="5545944" cy="2448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771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00800" cy="6120680"/>
          </a:xfrm>
        </p:spPr>
        <p:txBody>
          <a:bodyPr>
            <a:normAutofit/>
          </a:bodyPr>
          <a:lstStyle/>
          <a:p>
            <a:r>
              <a:rPr lang="es-MX" sz="2800" b="1" dirty="0">
                <a:solidFill>
                  <a:srgbClr val="E65F00"/>
                </a:solidFill>
              </a:rPr>
              <a:t>¿Para qué se gasta el Presupuesto?</a:t>
            </a:r>
          </a:p>
          <a:p>
            <a:pPr algn="just"/>
            <a:endParaRPr lang="es-MX" sz="1700" b="1" dirty="0" smtClean="0">
              <a:solidFill>
                <a:srgbClr val="0070C0"/>
              </a:solidFill>
            </a:endParaRPr>
          </a:p>
          <a:p>
            <a:pPr algn="just"/>
            <a:r>
              <a:rPr lang="es-MX" sz="1600" b="1" dirty="0">
                <a:solidFill>
                  <a:schemeClr val="tx1"/>
                </a:solidFill>
              </a:rPr>
              <a:t>La Clasificación Funcional del Gasto agrupa los gastos según los propósitos u objetivos </a:t>
            </a:r>
            <a:r>
              <a:rPr lang="es-MX" sz="1600" b="1" dirty="0" smtClean="0">
                <a:solidFill>
                  <a:schemeClr val="tx1"/>
                </a:solidFill>
              </a:rPr>
              <a:t>socioeconómicos que persigue el municipio.</a:t>
            </a:r>
          </a:p>
          <a:p>
            <a:pPr algn="just"/>
            <a:endParaRPr lang="es-MX" sz="1700" b="1" dirty="0">
              <a:solidFill>
                <a:schemeClr val="tx1"/>
              </a:solidFill>
            </a:endParaRPr>
          </a:p>
          <a:p>
            <a:pPr algn="just"/>
            <a:r>
              <a:rPr lang="es-MX" sz="1600" b="1" dirty="0">
                <a:solidFill>
                  <a:schemeClr val="tx1"/>
                </a:solidFill>
              </a:rPr>
              <a:t>Presenta el gasto público según la naturaleza de los servicios gubernamentales brindados a la población</a:t>
            </a:r>
            <a:r>
              <a:rPr lang="es-MX" sz="1600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es-MX" sz="1600" b="1" dirty="0">
              <a:solidFill>
                <a:schemeClr val="tx1"/>
              </a:solidFill>
            </a:endParaRPr>
          </a:p>
          <a:p>
            <a:pPr algn="just"/>
            <a:r>
              <a:rPr lang="es-MX" sz="1600" b="1" dirty="0">
                <a:solidFill>
                  <a:schemeClr val="tx1"/>
                </a:solidFill>
              </a:rPr>
              <a:t>Con dicha clasificación se identifica el presupuesto destinado a funciones de gobierno, desarrollo </a:t>
            </a:r>
            <a:r>
              <a:rPr lang="es-MX" sz="1600" b="1" dirty="0" smtClean="0">
                <a:solidFill>
                  <a:schemeClr val="tx1"/>
                </a:solidFill>
              </a:rPr>
              <a:t>social, desarrollo </a:t>
            </a:r>
            <a:r>
              <a:rPr lang="es-MX" sz="1600" b="1" dirty="0">
                <a:solidFill>
                  <a:schemeClr val="tx1"/>
                </a:solidFill>
              </a:rPr>
              <a:t>económico y otras no clasificadas; permitiendo determinar los objetivos generales de las </a:t>
            </a:r>
            <a:r>
              <a:rPr lang="es-MX" sz="1600" b="1" dirty="0" smtClean="0">
                <a:solidFill>
                  <a:schemeClr val="tx1"/>
                </a:solidFill>
              </a:rPr>
              <a:t>políticas públicas </a:t>
            </a:r>
            <a:r>
              <a:rPr lang="es-MX" sz="1600" b="1" dirty="0">
                <a:solidFill>
                  <a:schemeClr val="tx1"/>
                </a:solidFill>
              </a:rPr>
              <a:t>y los recursos financieros que se asignan para alcanzar éstos</a:t>
            </a:r>
            <a:r>
              <a:rPr lang="es-MX" sz="1600" b="1" dirty="0" smtClean="0">
                <a:solidFill>
                  <a:schemeClr val="tx1"/>
                </a:solidFill>
              </a:rPr>
              <a:t>.</a:t>
            </a:r>
            <a:endParaRPr lang="es-MX" b="1" dirty="0">
              <a:solidFill>
                <a:schemeClr val="tx1"/>
              </a:solidFill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4437112"/>
            <a:ext cx="1296144" cy="129614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5656" y="4509120"/>
            <a:ext cx="4752528" cy="9324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771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00800" cy="6120680"/>
          </a:xfrm>
        </p:spPr>
        <p:txBody>
          <a:bodyPr>
            <a:normAutofit/>
          </a:bodyPr>
          <a:lstStyle/>
          <a:p>
            <a:r>
              <a:rPr lang="es-MX" sz="2800" b="1" dirty="0" smtClean="0">
                <a:solidFill>
                  <a:srgbClr val="E65F00"/>
                </a:solidFill>
              </a:rPr>
              <a:t>¿Quién gasta el Presupuesto? </a:t>
            </a:r>
          </a:p>
          <a:p>
            <a:endParaRPr lang="es-MX" sz="1400" b="1" dirty="0">
              <a:solidFill>
                <a:schemeClr val="tx1"/>
              </a:solidFill>
            </a:endParaRPr>
          </a:p>
          <a:p>
            <a:pPr algn="just"/>
            <a:r>
              <a:rPr lang="es-MX" sz="1400" b="1" dirty="0" smtClean="0">
                <a:solidFill>
                  <a:schemeClr val="tx1"/>
                </a:solidFill>
              </a:rPr>
              <a:t>La Clasificación Administrativa tiene como propósitos básicos identificar las unidades administrativas a través de las cuales se realiza la asignación, gestión y rendición de los recursos financieros públicos, así como establecer las bases institucionales y sectoriales para la elaboración y análisis de las estadísticas fiscales, organizadas y agregadas, mediante su integración y consolidación, tal como lo requieren las mejores prácticas y los modelos universales establecidos en la materia. </a:t>
            </a:r>
          </a:p>
          <a:p>
            <a:pPr algn="just"/>
            <a:endParaRPr lang="es-MX" sz="1400" b="1" dirty="0">
              <a:solidFill>
                <a:schemeClr val="tx1"/>
              </a:solidFill>
            </a:endParaRPr>
          </a:p>
          <a:p>
            <a:pPr algn="just"/>
            <a:r>
              <a:rPr lang="es-MX" sz="1400" b="1" dirty="0" smtClean="0">
                <a:solidFill>
                  <a:schemeClr val="tx1"/>
                </a:solidFill>
              </a:rPr>
              <a:t>Esta </a:t>
            </a:r>
            <a:r>
              <a:rPr lang="es-MX" sz="1400" b="1" dirty="0">
                <a:solidFill>
                  <a:schemeClr val="tx1"/>
                </a:solidFill>
              </a:rPr>
              <a:t>clasificación además permite </a:t>
            </a:r>
            <a:r>
              <a:rPr lang="es-MX" sz="1400" b="1" dirty="0" smtClean="0">
                <a:solidFill>
                  <a:schemeClr val="tx1"/>
                </a:solidFill>
              </a:rPr>
              <a:t>delimitar con </a:t>
            </a:r>
            <a:r>
              <a:rPr lang="es-MX" sz="1400" b="1" dirty="0">
                <a:solidFill>
                  <a:schemeClr val="tx1"/>
                </a:solidFill>
              </a:rPr>
              <a:t>precisión el ámbito de Sector Público de cada orden de gobierno y por ende los alcances de su </a:t>
            </a:r>
            <a:r>
              <a:rPr lang="es-MX" sz="1400" b="1" dirty="0" smtClean="0">
                <a:solidFill>
                  <a:schemeClr val="tx1"/>
                </a:solidFill>
              </a:rPr>
              <a:t>probable responsabilidad </a:t>
            </a:r>
            <a:r>
              <a:rPr lang="es-MX" sz="1400" b="1" dirty="0">
                <a:solidFill>
                  <a:schemeClr val="tx1"/>
                </a:solidFill>
              </a:rPr>
              <a:t>fiscal y cuasi fiscal</a:t>
            </a:r>
            <a:r>
              <a:rPr lang="es-MX" sz="1400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es-MX" sz="1600" b="1" dirty="0">
              <a:solidFill>
                <a:srgbClr val="0070C0"/>
              </a:solidFill>
            </a:endParaRPr>
          </a:p>
          <a:p>
            <a:pPr algn="just"/>
            <a:endParaRPr lang="es-MX" sz="1600" dirty="0">
              <a:solidFill>
                <a:schemeClr val="tx1"/>
              </a:solidFill>
            </a:endParaRPr>
          </a:p>
        </p:txBody>
      </p:sp>
      <p:pic>
        <p:nvPicPr>
          <p:cNvPr id="4097" name="Picture 1" descr="C:\Users\luis.flores\Pictures\estructura_organizaciona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0760" y="4149080"/>
            <a:ext cx="2222500" cy="18323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24464" y="3602057"/>
            <a:ext cx="5379449" cy="2563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0738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83568" y="548680"/>
            <a:ext cx="7488832" cy="5760640"/>
          </a:xfrm>
        </p:spPr>
        <p:txBody>
          <a:bodyPr>
            <a:normAutofit/>
          </a:bodyPr>
          <a:lstStyle/>
          <a:p>
            <a:r>
              <a:rPr lang="es-MX" sz="2800" b="1" dirty="0">
                <a:solidFill>
                  <a:srgbClr val="E65F00"/>
                </a:solidFill>
                <a:latin typeface="+mj-lt"/>
              </a:rPr>
              <a:t>¿En qué se gasta el Presupuesto</a:t>
            </a:r>
            <a:r>
              <a:rPr lang="es-MX" sz="2800" b="1" dirty="0" smtClean="0">
                <a:solidFill>
                  <a:srgbClr val="E65F00"/>
                </a:solidFill>
                <a:latin typeface="+mj-lt"/>
              </a:rPr>
              <a:t>?</a:t>
            </a:r>
          </a:p>
          <a:p>
            <a:endParaRPr lang="es-MX" sz="1600" b="1" dirty="0">
              <a:solidFill>
                <a:srgbClr val="0070C0"/>
              </a:solidFill>
              <a:latin typeface="+mj-lt"/>
            </a:endParaRPr>
          </a:p>
          <a:p>
            <a:pPr algn="just"/>
            <a:r>
              <a:rPr lang="es-MX" sz="1600" b="1" dirty="0">
                <a:solidFill>
                  <a:schemeClr val="tx1"/>
                </a:solidFill>
                <a:latin typeface="+mj-lt"/>
              </a:rPr>
              <a:t>El Clasificador por Objeto del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Gasto (COG) permite la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obtención de información para el análisis y seguimiento de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la gestión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financiera gubernamental, es considerado la clasificación operativa que permite conocer en qué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se gasta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, (base del registro de las transacciones económico-financieras) y a su vez permite cuantificar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la demanda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de bienes y servicios que realiza el Sector Público.</a:t>
            </a:r>
          </a:p>
          <a:p>
            <a:pPr algn="just"/>
            <a:endParaRPr lang="es-MX" sz="1600" b="1" dirty="0">
              <a:solidFill>
                <a:schemeClr val="tx1"/>
              </a:solidFill>
              <a:latin typeface="+mj-lt"/>
            </a:endParaRPr>
          </a:p>
          <a:p>
            <a:pPr algn="just"/>
            <a:endParaRPr lang="es-MX" sz="1600" b="1" dirty="0" smtClean="0">
              <a:solidFill>
                <a:schemeClr val="tx1"/>
              </a:solidFill>
              <a:latin typeface="+mj-lt"/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  <a:latin typeface="+mj-lt"/>
            </a:endParaRPr>
          </a:p>
          <a:p>
            <a:pPr algn="just"/>
            <a:endParaRPr lang="es-MX" sz="1600" b="1" dirty="0">
              <a:solidFill>
                <a:srgbClr val="0070C0"/>
              </a:solidFill>
              <a:latin typeface="+mj-lt"/>
            </a:endParaRPr>
          </a:p>
          <a:p>
            <a:pPr algn="just"/>
            <a:endParaRPr lang="es-MX" sz="1600" b="1" dirty="0">
              <a:solidFill>
                <a:srgbClr val="0070C0"/>
              </a:solidFill>
              <a:latin typeface="+mj-lt"/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  <a:latin typeface="+mj-lt"/>
            </a:endParaRPr>
          </a:p>
          <a:p>
            <a:endParaRPr lang="es-MX" dirty="0"/>
          </a:p>
        </p:txBody>
      </p:sp>
      <p:pic>
        <p:nvPicPr>
          <p:cNvPr id="6146" name="Picture 2" descr="http://s3-eu-west-1.amazonaws.com/rankia/images/valoraciones/0016/8193/ganar-dinero-en-internet.png?141140348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9020" y="3717032"/>
            <a:ext cx="1504620" cy="153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Image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8325" y="3180146"/>
            <a:ext cx="6048672" cy="2069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771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Personalizado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548DD4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B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7507</TotalTime>
  <Words>970</Words>
  <Application>Microsoft Office PowerPoint</Application>
  <PresentationFormat>Presentación en pantalla (4:3)</PresentationFormat>
  <Paragraphs>86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20" baseType="lpstr">
      <vt:lpstr>Aharoni</vt:lpstr>
      <vt:lpstr>Arial</vt:lpstr>
      <vt:lpstr>Berlin Sans FB Demi</vt:lpstr>
      <vt:lpstr>Calibri</vt:lpstr>
      <vt:lpstr>Calibri Light</vt:lpstr>
      <vt:lpstr>Century Gothic</vt:lpstr>
      <vt:lpstr>Tema de Office</vt:lpstr>
      <vt:lpstr>   PRESUPUESTO CIUDADANO 2018  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Irma Evelia Leija Rodriguez</dc:creator>
  <cp:lastModifiedBy>Usuario de Windows</cp:lastModifiedBy>
  <cp:revision>158</cp:revision>
  <dcterms:created xsi:type="dcterms:W3CDTF">2014-07-21T19:40:48Z</dcterms:created>
  <dcterms:modified xsi:type="dcterms:W3CDTF">2018-05-08T15:18:57Z</dcterms:modified>
</cp:coreProperties>
</file>