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66" d="100"/>
          <a:sy n="66" d="100"/>
        </p:scale>
        <p:origin x="162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</a:t>
          </a:r>
          <a:r>
            <a:rPr lang="es-MX" b="0" i="0" u="none" dirty="0" smtClean="0"/>
            <a:t>                      </a:t>
          </a:r>
          <a:r>
            <a:rPr lang="es-MX" b="0" i="0" u="none" dirty="0" smtClean="0">
              <a:solidFill>
                <a:schemeClr val="tx1"/>
              </a:solidFill>
            </a:rPr>
            <a:t>12,400.00 </a:t>
          </a:r>
          <a:r>
            <a:rPr lang="es-MX" dirty="0" smtClean="0">
              <a:solidFill>
                <a:schemeClr val="tx1"/>
              </a:solidFill>
            </a:rPr>
            <a:t>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</a:t>
          </a:r>
          <a:r>
            <a:rPr lang="es-MX" b="0" i="0" u="none" dirty="0" smtClean="0"/>
            <a:t>                      </a:t>
          </a:r>
          <a:r>
            <a:rPr lang="es-MX" b="0" i="0" u="none" dirty="0" smtClean="0">
              <a:solidFill>
                <a:schemeClr val="tx1"/>
              </a:solidFill>
            </a:rPr>
            <a:t>10,440.00 </a:t>
          </a:r>
          <a:r>
            <a:rPr lang="es-MX" dirty="0" smtClean="0">
              <a:solidFill>
                <a:schemeClr val="tx1"/>
              </a:solidFill>
            </a:rPr>
            <a:t>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</a:t>
          </a:r>
          <a:r>
            <a:rPr lang="es-MX" b="0" i="0" u="none" dirty="0" smtClean="0"/>
            <a:t>                                                                  </a:t>
          </a:r>
          <a:r>
            <a:rPr lang="es-MX" b="0" i="0" u="none" dirty="0" smtClean="0">
              <a:solidFill>
                <a:schemeClr val="tx1"/>
              </a:solidFill>
            </a:rPr>
            <a:t>40,668.00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26F3A650-0234-4F1B-8570-E6D3CC6A6FB4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Secretaria del ayuntamiento $ 8,698.00 mensuales.</a:t>
          </a:r>
          <a:endParaRPr lang="es-MX" dirty="0">
            <a:solidFill>
              <a:schemeClr val="tx1"/>
            </a:solidFill>
          </a:endParaRPr>
        </a:p>
      </dgm:t>
    </dgm:pt>
    <dgm:pt modelId="{4A4BF1D3-BBD7-46CF-859C-2144D72A87A6}" type="parTrans" cxnId="{729F1323-42BC-47A1-AF2F-CC531CFCD442}">
      <dgm:prSet/>
      <dgm:spPr/>
      <dgm:t>
        <a:bodyPr/>
        <a:lstStyle/>
        <a:p>
          <a:endParaRPr lang="es-ES"/>
        </a:p>
      </dgm:t>
    </dgm:pt>
    <dgm:pt modelId="{F6F1399A-BCCE-4C4C-B2BB-FD2242F9FE24}" type="sibTrans" cxnId="{729F1323-42BC-47A1-AF2F-CC531CFCD442}">
      <dgm:prSet/>
      <dgm:spPr/>
      <dgm:t>
        <a:bodyPr/>
        <a:lstStyle/>
        <a:p>
          <a:endParaRPr lang="es-ES"/>
        </a:p>
      </dgm:t>
    </dgm:pt>
    <dgm:pt modelId="{23BB5369-98B8-440C-8450-F4C574F64EAF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Regidores $13,868.00 mensuales</a:t>
          </a:r>
          <a:endParaRPr lang="es-MX" dirty="0">
            <a:solidFill>
              <a:schemeClr val="tx1"/>
            </a:solidFill>
          </a:endParaRPr>
        </a:p>
      </dgm:t>
    </dgm:pt>
    <dgm:pt modelId="{68EE66C9-92C1-4922-A15F-7CF76EA8529C}" type="parTrans" cxnId="{243B613A-FB99-475B-AFBE-B0A0F28B3379}">
      <dgm:prSet/>
      <dgm:spPr/>
      <dgm:t>
        <a:bodyPr/>
        <a:lstStyle/>
        <a:p>
          <a:endParaRPr lang="es-ES"/>
        </a:p>
      </dgm:t>
    </dgm:pt>
    <dgm:pt modelId="{2567949D-0E96-448D-B489-DE358BA677A4}" type="sibTrans" cxnId="{243B613A-FB99-475B-AFBE-B0A0F28B3379}">
      <dgm:prSet/>
      <dgm:spPr/>
      <dgm:t>
        <a:bodyPr/>
        <a:lstStyle/>
        <a:p>
          <a:endParaRPr lang="es-ES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5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5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5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8D6770-675B-4EBF-8742-EE54556E5194}" type="pres">
      <dgm:prSet presAssocID="{13D85802-36E5-4D6D-9A75-03C368531628}" presName="wedge4" presStyleLbl="node1" presStyleIdx="3" presStyleCnt="5"/>
      <dgm:spPr/>
      <dgm:t>
        <a:bodyPr/>
        <a:lstStyle/>
        <a:p>
          <a:endParaRPr lang="es-ES"/>
        </a:p>
      </dgm:t>
    </dgm:pt>
    <dgm:pt modelId="{8F18EC5A-C2E0-4F16-BD73-1C24F9177C08}" type="pres">
      <dgm:prSet presAssocID="{13D85802-36E5-4D6D-9A75-03C36853162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6FFC97-0ACA-4990-86C8-77AE25688E7A}" type="pres">
      <dgm:prSet presAssocID="{13D85802-36E5-4D6D-9A75-03C368531628}" presName="wedge5" presStyleLbl="node1" presStyleIdx="4" presStyleCnt="5"/>
      <dgm:spPr/>
      <dgm:t>
        <a:bodyPr/>
        <a:lstStyle/>
        <a:p>
          <a:endParaRPr lang="es-ES"/>
        </a:p>
      </dgm:t>
    </dgm:pt>
    <dgm:pt modelId="{A00D11A4-67A6-41BE-8235-7819925950C9}" type="pres">
      <dgm:prSet presAssocID="{13D85802-36E5-4D6D-9A75-03C36853162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1DAD1F-6644-41EB-BB5A-62B4C57C77B1}" type="presOf" srcId="{5E40E989-DB8B-474F-A7AD-3F0519D9E3F5}" destId="{CA237DAD-499D-449C-AF84-9B14C8831189}" srcOrd="1" destOrd="0" presId="urn:microsoft.com/office/officeart/2005/8/layout/chart3"/>
    <dgm:cxn modelId="{3D569CC8-D39E-49FB-BF20-1F0CC6ADFECC}" type="presOf" srcId="{48A936D6-BC93-43FB-9C94-D912501BAD58}" destId="{5B4A76BF-464E-409E-B8EF-4C75616C88A8}" srcOrd="0" destOrd="0" presId="urn:microsoft.com/office/officeart/2005/8/layout/chart3"/>
    <dgm:cxn modelId="{50FFF7CC-4F5D-4388-9B0D-179171FC7890}" type="presOf" srcId="{D251E745-45BB-4B20-88FA-922CBA531483}" destId="{5641DAF8-AE6D-46DA-BA14-DD07BD43907C}" srcOrd="1" destOrd="0" presId="urn:microsoft.com/office/officeart/2005/8/layout/chart3"/>
    <dgm:cxn modelId="{B55E8535-4ED4-46A7-A75B-EEFE19F3BEB5}" type="presOf" srcId="{23BB5369-98B8-440C-8450-F4C574F64EAF}" destId="{8F18EC5A-C2E0-4F16-BD73-1C24F9177C08}" srcOrd="1" destOrd="0" presId="urn:microsoft.com/office/officeart/2005/8/layout/chart3"/>
    <dgm:cxn modelId="{24ED7D44-D1DC-4415-B300-327629BC08CD}" type="presOf" srcId="{26F3A650-0234-4F1B-8570-E6D3CC6A6FB4}" destId="{A00D11A4-67A6-41BE-8235-7819925950C9}" srcOrd="1" destOrd="0" presId="urn:microsoft.com/office/officeart/2005/8/layout/chart3"/>
    <dgm:cxn modelId="{032F512F-477E-45CF-8EE2-509226F38D34}" type="presOf" srcId="{48A936D6-BC93-43FB-9C94-D912501BAD58}" destId="{F9057840-C70F-4000-AC85-725A2D8A6EA3}" srcOrd="1" destOrd="0" presId="urn:microsoft.com/office/officeart/2005/8/layout/chart3"/>
    <dgm:cxn modelId="{1DBA60F6-453B-41C0-A306-DE4768900002}" srcId="{13D85802-36E5-4D6D-9A75-03C368531628}" destId="{D251E745-45BB-4B20-88FA-922CBA531483}" srcOrd="1" destOrd="0" parTransId="{ED83C9E7-D926-4342-9DF3-53B5AA0321E4}" sibTransId="{656471E2-4771-4F1A-A2C8-3629733992E1}"/>
    <dgm:cxn modelId="{06E8277A-DA55-460F-AB8A-BE4F886C8041}" type="presOf" srcId="{26F3A650-0234-4F1B-8570-E6D3CC6A6FB4}" destId="{1C6FFC97-0ACA-4990-86C8-77AE25688E7A}" srcOrd="0" destOrd="0" presId="urn:microsoft.com/office/officeart/2005/8/layout/chart3"/>
    <dgm:cxn modelId="{729F1323-42BC-47A1-AF2F-CC531CFCD442}" srcId="{13D85802-36E5-4D6D-9A75-03C368531628}" destId="{26F3A650-0234-4F1B-8570-E6D3CC6A6FB4}" srcOrd="4" destOrd="0" parTransId="{4A4BF1D3-BBD7-46CF-859C-2144D72A87A6}" sibTransId="{F6F1399A-BCCE-4C4C-B2BB-FD2242F9FE24}"/>
    <dgm:cxn modelId="{B1019234-8A39-4DDF-8629-F0967E509AE2}" type="presOf" srcId="{D251E745-45BB-4B20-88FA-922CBA531483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2" destOrd="0" parTransId="{14074A6D-4C57-4591-81A1-3367F31D6034}" sibTransId="{C9243F52-5193-4BB4-AAB0-267F334B3905}"/>
    <dgm:cxn modelId="{243B613A-FB99-475B-AFBE-B0A0F28B3379}" srcId="{13D85802-36E5-4D6D-9A75-03C368531628}" destId="{23BB5369-98B8-440C-8450-F4C574F64EAF}" srcOrd="3" destOrd="0" parTransId="{68EE66C9-92C1-4922-A15F-7CF76EA8529C}" sibTransId="{2567949D-0E96-448D-B489-DE358BA677A4}"/>
    <dgm:cxn modelId="{8800C42E-AEA2-4F88-B1F4-E9233B4BB46B}" type="presOf" srcId="{23BB5369-98B8-440C-8450-F4C574F64EAF}" destId="{478D6770-675B-4EBF-8742-EE54556E5194}" srcOrd="0" destOrd="0" presId="urn:microsoft.com/office/officeart/2005/8/layout/chart3"/>
    <dgm:cxn modelId="{D6E102CA-F779-4B22-ADAB-16803306F928}" srcId="{13D85802-36E5-4D6D-9A75-03C368531628}" destId="{5E40E989-DB8B-474F-A7AD-3F0519D9E3F5}" srcOrd="0" destOrd="0" parTransId="{26923109-9072-4453-A772-A99DC21DD845}" sibTransId="{5C293D2A-1531-44C7-8B17-AC53FA67E827}"/>
    <dgm:cxn modelId="{5AA3DBF3-E07A-4879-B834-4FFC85663ECA}" type="presOf" srcId="{5E40E989-DB8B-474F-A7AD-3F0519D9E3F5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D14A14D5-DED5-4450-B515-51E2403CFA06}" type="presParOf" srcId="{9F175C6A-5AA9-4388-A89A-BF1916A60BF3}" destId="{1F88A700-45C7-42A3-AC04-D24EE49ED0EB}" srcOrd="0" destOrd="0" presId="urn:microsoft.com/office/officeart/2005/8/layout/chart3"/>
    <dgm:cxn modelId="{FC4869E4-EF94-46DE-821A-8B3D05742C60}" type="presParOf" srcId="{9F175C6A-5AA9-4388-A89A-BF1916A60BF3}" destId="{CA237DAD-499D-449C-AF84-9B14C8831189}" srcOrd="1" destOrd="0" presId="urn:microsoft.com/office/officeart/2005/8/layout/chart3"/>
    <dgm:cxn modelId="{521A8FC0-DC4A-48C2-B484-D59EA4704973}" type="presParOf" srcId="{9F175C6A-5AA9-4388-A89A-BF1916A60BF3}" destId="{E9A7B5CB-2A14-42DF-9848-94AD0FAC38A5}" srcOrd="2" destOrd="0" presId="urn:microsoft.com/office/officeart/2005/8/layout/chart3"/>
    <dgm:cxn modelId="{2C4EBEE0-51A2-4A57-B671-C64FB7C6D108}" type="presParOf" srcId="{9F175C6A-5AA9-4388-A89A-BF1916A60BF3}" destId="{5641DAF8-AE6D-46DA-BA14-DD07BD43907C}" srcOrd="3" destOrd="0" presId="urn:microsoft.com/office/officeart/2005/8/layout/chart3"/>
    <dgm:cxn modelId="{2D519D43-0E3D-40EE-8E53-F19807471C58}" type="presParOf" srcId="{9F175C6A-5AA9-4388-A89A-BF1916A60BF3}" destId="{5B4A76BF-464E-409E-B8EF-4C75616C88A8}" srcOrd="4" destOrd="0" presId="urn:microsoft.com/office/officeart/2005/8/layout/chart3"/>
    <dgm:cxn modelId="{929676C7-C563-4089-8A93-1533EABD28A0}" type="presParOf" srcId="{9F175C6A-5AA9-4388-A89A-BF1916A60BF3}" destId="{F9057840-C70F-4000-AC85-725A2D8A6EA3}" srcOrd="5" destOrd="0" presId="urn:microsoft.com/office/officeart/2005/8/layout/chart3"/>
    <dgm:cxn modelId="{EF312A4C-F8C5-4F1B-BEB1-EF1318EC049E}" type="presParOf" srcId="{9F175C6A-5AA9-4388-A89A-BF1916A60BF3}" destId="{478D6770-675B-4EBF-8742-EE54556E5194}" srcOrd="6" destOrd="0" presId="urn:microsoft.com/office/officeart/2005/8/layout/chart3"/>
    <dgm:cxn modelId="{A64B77CF-9124-4CB7-B6FB-04E6F7E8AE1A}" type="presParOf" srcId="{9F175C6A-5AA9-4388-A89A-BF1916A60BF3}" destId="{8F18EC5A-C2E0-4F16-BD73-1C24F9177C08}" srcOrd="7" destOrd="0" presId="urn:microsoft.com/office/officeart/2005/8/layout/chart3"/>
    <dgm:cxn modelId="{BA2B4A58-B072-4A97-ABCE-8AD6EBEAAF40}" type="presParOf" srcId="{9F175C6A-5AA9-4388-A89A-BF1916A60BF3}" destId="{1C6FFC97-0ACA-4990-86C8-77AE25688E7A}" srcOrd="8" destOrd="0" presId="urn:microsoft.com/office/officeart/2005/8/layout/chart3"/>
    <dgm:cxn modelId="{10FFEBE7-46E0-4D29-A685-6923AE03CC86}" type="presParOf" srcId="{9F175C6A-5AA9-4388-A89A-BF1916A60BF3}" destId="{A00D11A4-67A6-41BE-8235-7819925950C9}" srcOrd="9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65118" y="305649"/>
          <a:ext cx="3030401" cy="3030401"/>
        </a:xfrm>
        <a:prstGeom prst="pie">
          <a:avLst>
            <a:gd name="adj1" fmla="val 16200000"/>
            <a:gd name="adj2" fmla="val 2052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Presidente Municipal $</a:t>
          </a:r>
          <a:r>
            <a:rPr lang="es-MX" sz="1100" b="0" i="0" u="none" kern="1200" dirty="0" smtClean="0"/>
            <a:t>                                                                  </a:t>
          </a:r>
          <a:r>
            <a:rPr lang="es-MX" sz="1100" b="0" i="0" u="none" kern="1200" dirty="0" smtClean="0">
              <a:solidFill>
                <a:schemeClr val="tx1"/>
              </a:solidFill>
            </a:rPr>
            <a:t>40,668.00 mensuales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2018560" y="758405"/>
        <a:ext cx="1028171" cy="703486"/>
      </dsp:txXfrm>
    </dsp:sp>
    <dsp:sp modelId="{E9A7B5CB-2A14-42DF-9848-94AD0FAC38A5}">
      <dsp:nvSpPr>
        <dsp:cNvPr id="0" name=""/>
        <dsp:cNvSpPr/>
      </dsp:nvSpPr>
      <dsp:spPr>
        <a:xfrm>
          <a:off x="519999" y="361664"/>
          <a:ext cx="3030401" cy="3030401"/>
        </a:xfrm>
        <a:prstGeom prst="pie">
          <a:avLst>
            <a:gd name="adj1" fmla="val 20520000"/>
            <a:gd name="adj2" fmla="val 324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Tesorero Municipal $</a:t>
          </a:r>
          <a:r>
            <a:rPr lang="es-MX" sz="1100" b="0" i="0" u="none" kern="1200" dirty="0" smtClean="0"/>
            <a:t>                      </a:t>
          </a:r>
          <a:r>
            <a:rPr lang="es-MX" sz="1100" b="0" i="0" u="none" kern="1200" dirty="0" smtClean="0">
              <a:solidFill>
                <a:schemeClr val="tx1"/>
              </a:solidFill>
            </a:rPr>
            <a:t>12,400.00 </a:t>
          </a:r>
          <a:r>
            <a:rPr lang="es-MX" sz="1100" kern="1200" dirty="0" smtClean="0">
              <a:solidFill>
                <a:schemeClr val="tx1"/>
              </a:solidFill>
            </a:rPr>
            <a:t> mensuales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2500583" y="1732559"/>
        <a:ext cx="901905" cy="761208"/>
      </dsp:txXfrm>
    </dsp:sp>
    <dsp:sp modelId="{5B4A76BF-464E-409E-B8EF-4C75616C88A8}">
      <dsp:nvSpPr>
        <dsp:cNvPr id="0" name=""/>
        <dsp:cNvSpPr/>
      </dsp:nvSpPr>
      <dsp:spPr>
        <a:xfrm>
          <a:off x="519999" y="361664"/>
          <a:ext cx="3030401" cy="3030401"/>
        </a:xfrm>
        <a:prstGeom prst="pie">
          <a:avLst>
            <a:gd name="adj1" fmla="val 3240000"/>
            <a:gd name="adj2" fmla="val 756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Contralor Municipal </a:t>
          </a:r>
          <a:r>
            <a:rPr lang="es-MX" sz="1100" b="0" i="0" u="none" kern="1200" dirty="0" smtClean="0"/>
            <a:t>                      </a:t>
          </a:r>
          <a:r>
            <a:rPr lang="es-MX" sz="1100" b="0" i="0" u="none" kern="1200" dirty="0" smtClean="0">
              <a:solidFill>
                <a:schemeClr val="tx1"/>
              </a:solidFill>
            </a:rPr>
            <a:t>10,440.00 </a:t>
          </a:r>
          <a:r>
            <a:rPr lang="es-MX" sz="1100" kern="1200" dirty="0" smtClean="0">
              <a:solidFill>
                <a:schemeClr val="tx1"/>
              </a:solidFill>
            </a:rPr>
            <a:t> mensuales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1494056" y="2634465"/>
        <a:ext cx="1082286" cy="649371"/>
      </dsp:txXfrm>
    </dsp:sp>
    <dsp:sp modelId="{478D6770-675B-4EBF-8742-EE54556E5194}">
      <dsp:nvSpPr>
        <dsp:cNvPr id="0" name=""/>
        <dsp:cNvSpPr/>
      </dsp:nvSpPr>
      <dsp:spPr>
        <a:xfrm>
          <a:off x="519999" y="361664"/>
          <a:ext cx="3030401" cy="3030401"/>
        </a:xfrm>
        <a:prstGeom prst="pie">
          <a:avLst>
            <a:gd name="adj1" fmla="val 7560000"/>
            <a:gd name="adj2" fmla="val 1188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Regidores $13,868.00 mensuales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664303" y="1732559"/>
        <a:ext cx="901905" cy="761208"/>
      </dsp:txXfrm>
    </dsp:sp>
    <dsp:sp modelId="{1C6FFC97-0ACA-4990-86C8-77AE25688E7A}">
      <dsp:nvSpPr>
        <dsp:cNvPr id="0" name=""/>
        <dsp:cNvSpPr/>
      </dsp:nvSpPr>
      <dsp:spPr>
        <a:xfrm>
          <a:off x="519999" y="361664"/>
          <a:ext cx="3030401" cy="3030401"/>
        </a:xfrm>
        <a:prstGeom prst="pie">
          <a:avLst>
            <a:gd name="adj1" fmla="val 1188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Secretaria del ayuntamiento $ 8,698.00 mensuales.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961932" y="823439"/>
        <a:ext cx="1028171" cy="703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i.org.mx:8282/ipo/dependencia.php?dep=44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ransparencia.asecoahuila.gob.mx/" TargetMode="External"/><Relationship Id="rId4" Type="http://schemas.openxmlformats.org/officeDocument/2006/relationships/hyperlink" Target="http://www.icai.org.mx:8282/ipo/dependencia.php?dep=44#collapseArt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JUAREZ,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2018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79134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$ 8,902,057.19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$ 2,580,707.43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$ 5,726,675.05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$ 2,283,967.97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$ 1,280,998.55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$ 2,035,168.29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$ 1,066,141.36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$23,875,715.84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38793905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92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971600" y="5733256"/>
            <a:ext cx="4176464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  </a:t>
            </a:r>
            <a:r>
              <a:rPr lang="es-MX" dirty="0">
                <a:solidFill>
                  <a:schemeClr val="tx1"/>
                </a:solidFill>
              </a:rPr>
              <a:t>El municipio no cuenta con policías municipales, el apoyo es con la seguridad de Fuerza </a:t>
            </a:r>
            <a:r>
              <a:rPr lang="es-MX" dirty="0" smtClean="0">
                <a:solidFill>
                  <a:schemeClr val="tx1"/>
                </a:solidFill>
              </a:rPr>
              <a:t>Coahuila (6 Estatales)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 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www.icai.org.mx:8282/ipo/dependencia.php?dep=44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            </a:t>
            </a:r>
            <a:r>
              <a:rPr lang="es-MX" u="sng" dirty="0">
                <a:hlinkClick r:id="rId4"/>
              </a:rPr>
              <a:t> </a:t>
            </a:r>
            <a:r>
              <a:rPr lang="es-MX" sz="1600" b="1" u="sng" dirty="0">
                <a:hlinkClick r:id="rId4"/>
              </a:rPr>
              <a:t>IPO de la "Ley Estatal de Transparencia" (art. 21); y "Ley General de </a:t>
            </a:r>
            <a:r>
              <a:rPr lang="es-MX" sz="1600" b="1" u="sng" dirty="0" smtClean="0">
                <a:hlinkClick r:id="rId4"/>
              </a:rPr>
              <a:t>        Transparencia</a:t>
            </a:r>
            <a:r>
              <a:rPr lang="es-MX" sz="1600" b="1" u="sng" dirty="0">
                <a:hlinkClick r:id="rId4"/>
              </a:rPr>
              <a:t>" (art. 70</a:t>
            </a:r>
            <a:r>
              <a:rPr lang="es-MX" sz="1600" b="1" u="sng" dirty="0" smtClean="0">
                <a:hlinkClick r:id="rId4"/>
              </a:rPr>
              <a:t>)</a:t>
            </a:r>
            <a:endParaRPr lang="es-MX" sz="1600" b="1" u="sng" dirty="0" smtClean="0"/>
          </a:p>
          <a:p>
            <a:pPr algn="just">
              <a:lnSpc>
                <a:spcPct val="150000"/>
              </a:lnSpc>
            </a:pPr>
            <a:endParaRPr lang="es-MX" sz="1600" b="1" u="sng" dirty="0"/>
          </a:p>
          <a:p>
            <a:pPr algn="just">
              <a:lnSpc>
                <a:spcPct val="150000"/>
              </a:lnSpc>
            </a:pPr>
            <a:r>
              <a:rPr lang="es-MX" sz="1700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s-MX" sz="1700" b="1" dirty="0">
                <a:solidFill>
                  <a:schemeClr val="accent1">
                    <a:lumMod val="75000"/>
                  </a:schemeClr>
                </a:solidFill>
              </a:rPr>
              <a:t>. Presupuesto asignado</a:t>
            </a:r>
          </a:p>
          <a:p>
            <a:pPr algn="just">
              <a:lnSpc>
                <a:spcPct val="150000"/>
              </a:lnSpc>
            </a:pPr>
            <a:endParaRPr lang="es-MX" sz="17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/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5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 – JUAREZ,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78704"/>
              </p:ext>
            </p:extLst>
          </p:nvPr>
        </p:nvGraphicFramePr>
        <p:xfrm>
          <a:off x="3569172" y="3717032"/>
          <a:ext cx="4675236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$ 577,194.76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$ 0.,00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$ 3,367,587.76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$ 534,338.80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$ 19,396.594.52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$ 23,875,715.84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20785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$ 19,291,743.99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lang="es-MX" sz="1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1,698,801.02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lang="es-MX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1,819,029.47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$ 1,066,141.36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$ 23,875,715.84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67424"/>
              </p:ext>
            </p:extLst>
          </p:nvPr>
        </p:nvGraphicFramePr>
        <p:xfrm>
          <a:off x="1547664" y="980728"/>
          <a:ext cx="6296417" cy="529507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$ 16,205,541.10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$ 1,246,089.56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$ 2,536,668.76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$ 482,858.02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$ 2,310,131.79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21-PENSIONADOS Y JUBILADOS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19-D.I.F.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$ 1,114,426.61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25-ADMINISTRACION DE JUSTICIA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26-DEPORTES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27-TURISMO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30-FONDO FORTALECIMIENTO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32-COMUNICACION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35-ATENCION CIUDADANA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36-CATASTRO MUNICIPAL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38-UNIDAD DE SACRIFICIO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39-CENTRO DE REHABILITACION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40-FOMENTO ECONOMICO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41-DIRECCION DE EDUCACION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42-INFRAESTRUCTURA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$ 23,875,715.84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15015</TotalTime>
  <Words>1233</Words>
  <Application>Microsoft Office PowerPoint</Application>
  <PresentationFormat>Presentación en pantalla (4:3)</PresentationFormat>
  <Paragraphs>189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HP</cp:lastModifiedBy>
  <cp:revision>211</cp:revision>
  <dcterms:created xsi:type="dcterms:W3CDTF">2014-07-21T19:40:48Z</dcterms:created>
  <dcterms:modified xsi:type="dcterms:W3CDTF">2018-05-09T15:42:08Z</dcterms:modified>
</cp:coreProperties>
</file>