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76" r:id="rId2"/>
    <p:sldId id="260" r:id="rId3"/>
    <p:sldId id="279" r:id="rId4"/>
    <p:sldId id="267" r:id="rId5"/>
    <p:sldId id="261" r:id="rId6"/>
    <p:sldId id="262" r:id="rId7"/>
    <p:sldId id="263" r:id="rId8"/>
    <p:sldId id="278" r:id="rId9"/>
    <p:sldId id="280" r:id="rId10"/>
    <p:sldId id="264" r:id="rId11"/>
    <p:sldId id="281" r:id="rId12"/>
    <p:sldId id="272" r:id="rId13"/>
    <p:sldId id="275" r:id="rId14"/>
    <p:sldId id="277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Alejandro Flores" initials="L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65F00"/>
    <a:srgbClr val="FF6969"/>
    <a:srgbClr val="FF0000"/>
    <a:srgbClr val="820000"/>
    <a:srgbClr val="F46F02"/>
    <a:srgbClr val="FD8B7F"/>
    <a:srgbClr val="FFCD64"/>
    <a:srgbClr val="986918"/>
    <a:srgbClr val="806542"/>
    <a:srgbClr val="A68F7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8130" autoAdjust="0"/>
    <p:restoredTop sz="94660"/>
  </p:normalViewPr>
  <p:slideViewPr>
    <p:cSldViewPr>
      <p:cViewPr varScale="1">
        <p:scale>
          <a:sx n="71" d="100"/>
          <a:sy n="71" d="100"/>
        </p:scale>
        <p:origin x="-17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D85802-36E5-4D6D-9A75-03C368531628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251E745-45BB-4B20-88FA-922CBA531483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Tesorero Municipal </a:t>
          </a:r>
          <a:r>
            <a:rPr lang="es-MX" dirty="0" smtClean="0">
              <a:solidFill>
                <a:schemeClr val="tx1"/>
              </a:solidFill>
            </a:rPr>
            <a:t>$22,000.00mensuales</a:t>
          </a:r>
          <a:endParaRPr lang="es-MX" dirty="0">
            <a:solidFill>
              <a:schemeClr val="tx1"/>
            </a:solidFill>
          </a:endParaRPr>
        </a:p>
      </dgm:t>
    </dgm:pt>
    <dgm:pt modelId="{ED83C9E7-D926-4342-9DF3-53B5AA0321E4}" type="parTrans" cxnId="{1DBA60F6-453B-41C0-A306-DE4768900002}">
      <dgm:prSet/>
      <dgm:spPr/>
      <dgm:t>
        <a:bodyPr/>
        <a:lstStyle/>
        <a:p>
          <a:endParaRPr lang="es-MX"/>
        </a:p>
      </dgm:t>
    </dgm:pt>
    <dgm:pt modelId="{656471E2-4771-4F1A-A2C8-3629733992E1}" type="sibTrans" cxnId="{1DBA60F6-453B-41C0-A306-DE4768900002}">
      <dgm:prSet/>
      <dgm:spPr/>
      <dgm:t>
        <a:bodyPr/>
        <a:lstStyle/>
        <a:p>
          <a:endParaRPr lang="es-MX"/>
        </a:p>
      </dgm:t>
    </dgm:pt>
    <dgm:pt modelId="{48A936D6-BC93-43FB-9C94-D912501BAD58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Contralor Municipal </a:t>
          </a:r>
          <a:r>
            <a:rPr lang="es-MX" dirty="0" smtClean="0">
              <a:solidFill>
                <a:schemeClr val="tx1"/>
              </a:solidFill>
            </a:rPr>
            <a:t>$22,000.00 </a:t>
          </a:r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14074A6D-4C57-4591-81A1-3367F31D6034}" type="parTrans" cxnId="{3FB44043-6B8C-4E99-ABAA-A2DC5ED3EB44}">
      <dgm:prSet/>
      <dgm:spPr/>
      <dgm:t>
        <a:bodyPr/>
        <a:lstStyle/>
        <a:p>
          <a:endParaRPr lang="es-MX"/>
        </a:p>
      </dgm:t>
    </dgm:pt>
    <dgm:pt modelId="{C9243F52-5193-4BB4-AAB0-267F334B3905}" type="sibTrans" cxnId="{3FB44043-6B8C-4E99-ABAA-A2DC5ED3EB44}">
      <dgm:prSet/>
      <dgm:spPr/>
      <dgm:t>
        <a:bodyPr/>
        <a:lstStyle/>
        <a:p>
          <a:endParaRPr lang="es-MX"/>
        </a:p>
      </dgm:t>
    </dgm:pt>
    <dgm:pt modelId="{5E40E989-DB8B-474F-A7AD-3F0519D9E3F5}">
      <dgm:prSet phldrT="[Texto]"/>
      <dgm:spPr>
        <a:solidFill>
          <a:srgbClr val="92D050"/>
        </a:solidFill>
      </dgm:spPr>
      <dgm:t>
        <a:bodyPr/>
        <a:lstStyle/>
        <a:p>
          <a:r>
            <a:rPr lang="es-MX" dirty="0" smtClean="0">
              <a:solidFill>
                <a:schemeClr val="tx1"/>
              </a:solidFill>
            </a:rPr>
            <a:t>Presidente Municipal </a:t>
          </a:r>
          <a:r>
            <a:rPr lang="es-MX" dirty="0" smtClean="0">
              <a:solidFill>
                <a:schemeClr val="tx1"/>
              </a:solidFill>
            </a:rPr>
            <a:t>$46,000.00 </a:t>
          </a:r>
          <a:r>
            <a:rPr lang="es-MX" dirty="0" smtClean="0">
              <a:solidFill>
                <a:schemeClr val="tx1"/>
              </a:solidFill>
            </a:rPr>
            <a:t>mensuales</a:t>
          </a:r>
          <a:endParaRPr lang="es-MX" dirty="0">
            <a:solidFill>
              <a:schemeClr val="tx1"/>
            </a:solidFill>
          </a:endParaRPr>
        </a:p>
      </dgm:t>
    </dgm:pt>
    <dgm:pt modelId="{26923109-9072-4453-A772-A99DC21DD845}" type="parTrans" cxnId="{D6E102CA-F779-4B22-ADAB-16803306F928}">
      <dgm:prSet/>
      <dgm:spPr/>
      <dgm:t>
        <a:bodyPr/>
        <a:lstStyle/>
        <a:p>
          <a:endParaRPr lang="es-MX"/>
        </a:p>
      </dgm:t>
    </dgm:pt>
    <dgm:pt modelId="{5C293D2A-1531-44C7-8B17-AC53FA67E827}" type="sibTrans" cxnId="{D6E102CA-F779-4B22-ADAB-16803306F928}">
      <dgm:prSet/>
      <dgm:spPr/>
      <dgm:t>
        <a:bodyPr/>
        <a:lstStyle/>
        <a:p>
          <a:endParaRPr lang="es-MX"/>
        </a:p>
      </dgm:t>
    </dgm:pt>
    <dgm:pt modelId="{9F175C6A-5AA9-4388-A89A-BF1916A60BF3}" type="pres">
      <dgm:prSet presAssocID="{13D85802-36E5-4D6D-9A75-03C368531628}" presName="compositeShape" presStyleCnt="0">
        <dgm:presLayoutVars>
          <dgm:chMax val="7"/>
          <dgm:dir/>
          <dgm:resizeHandles val="exact"/>
        </dgm:presLayoutVars>
      </dgm:prSet>
      <dgm:spPr/>
    </dgm:pt>
    <dgm:pt modelId="{1F88A700-45C7-42A3-AC04-D24EE49ED0EB}" type="pres">
      <dgm:prSet presAssocID="{13D85802-36E5-4D6D-9A75-03C368531628}" presName="wedge1" presStyleLbl="node1" presStyleIdx="0" presStyleCnt="3" custLinFactNeighborX="-5311" custLinFactNeighborY="2973"/>
      <dgm:spPr/>
      <dgm:t>
        <a:bodyPr/>
        <a:lstStyle/>
        <a:p>
          <a:endParaRPr lang="es-MX"/>
        </a:p>
      </dgm:t>
    </dgm:pt>
    <dgm:pt modelId="{CA237DAD-499D-449C-AF84-9B14C8831189}" type="pres">
      <dgm:prSet presAssocID="{13D85802-36E5-4D6D-9A75-03C36853162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A7B5CB-2A14-42DF-9848-94AD0FAC38A5}" type="pres">
      <dgm:prSet presAssocID="{13D85802-36E5-4D6D-9A75-03C368531628}" presName="wedge2" presStyleLbl="node1" presStyleIdx="1" presStyleCnt="3"/>
      <dgm:spPr/>
      <dgm:t>
        <a:bodyPr/>
        <a:lstStyle/>
        <a:p>
          <a:endParaRPr lang="es-MX"/>
        </a:p>
      </dgm:t>
    </dgm:pt>
    <dgm:pt modelId="{5641DAF8-AE6D-46DA-BA14-DD07BD43907C}" type="pres">
      <dgm:prSet presAssocID="{13D85802-36E5-4D6D-9A75-03C36853162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4A76BF-464E-409E-B8EF-4C75616C88A8}" type="pres">
      <dgm:prSet presAssocID="{13D85802-36E5-4D6D-9A75-03C368531628}" presName="wedge3" presStyleLbl="node1" presStyleIdx="2" presStyleCnt="3"/>
      <dgm:spPr/>
      <dgm:t>
        <a:bodyPr/>
        <a:lstStyle/>
        <a:p>
          <a:endParaRPr lang="es-MX"/>
        </a:p>
      </dgm:t>
    </dgm:pt>
    <dgm:pt modelId="{F9057840-C70F-4000-AC85-725A2D8A6EA3}" type="pres">
      <dgm:prSet presAssocID="{13D85802-36E5-4D6D-9A75-03C36853162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DBA60F6-453B-41C0-A306-DE4768900002}" srcId="{13D85802-36E5-4D6D-9A75-03C368531628}" destId="{D251E745-45BB-4B20-88FA-922CBA531483}" srcOrd="0" destOrd="0" parTransId="{ED83C9E7-D926-4342-9DF3-53B5AA0321E4}" sibTransId="{656471E2-4771-4F1A-A2C8-3629733992E1}"/>
    <dgm:cxn modelId="{79793CBA-54EA-4FDD-908B-7B478CE5FE81}" type="presOf" srcId="{48A936D6-BC93-43FB-9C94-D912501BAD58}" destId="{E9A7B5CB-2A14-42DF-9848-94AD0FAC38A5}" srcOrd="0" destOrd="0" presId="urn:microsoft.com/office/officeart/2005/8/layout/chart3"/>
    <dgm:cxn modelId="{D6E102CA-F779-4B22-ADAB-16803306F928}" srcId="{13D85802-36E5-4D6D-9A75-03C368531628}" destId="{5E40E989-DB8B-474F-A7AD-3F0519D9E3F5}" srcOrd="2" destOrd="0" parTransId="{26923109-9072-4453-A772-A99DC21DD845}" sibTransId="{5C293D2A-1531-44C7-8B17-AC53FA67E827}"/>
    <dgm:cxn modelId="{DF0DB4D3-D0BC-4CEA-9E85-A09816508D5B}" type="presOf" srcId="{D251E745-45BB-4B20-88FA-922CBA531483}" destId="{CA237DAD-499D-449C-AF84-9B14C8831189}" srcOrd="1" destOrd="0" presId="urn:microsoft.com/office/officeart/2005/8/layout/chart3"/>
    <dgm:cxn modelId="{A4CB21EF-38B5-4B5C-957E-088F0B02622E}" type="presOf" srcId="{D251E745-45BB-4B20-88FA-922CBA531483}" destId="{1F88A700-45C7-42A3-AC04-D24EE49ED0EB}" srcOrd="0" destOrd="0" presId="urn:microsoft.com/office/officeart/2005/8/layout/chart3"/>
    <dgm:cxn modelId="{3FB44043-6B8C-4E99-ABAA-A2DC5ED3EB44}" srcId="{13D85802-36E5-4D6D-9A75-03C368531628}" destId="{48A936D6-BC93-43FB-9C94-D912501BAD58}" srcOrd="1" destOrd="0" parTransId="{14074A6D-4C57-4591-81A1-3367F31D6034}" sibTransId="{C9243F52-5193-4BB4-AAB0-267F334B3905}"/>
    <dgm:cxn modelId="{6745FFF2-D1F7-479D-971D-29EE1A2E941C}" type="presOf" srcId="{5E40E989-DB8B-474F-A7AD-3F0519D9E3F5}" destId="{5B4A76BF-464E-409E-B8EF-4C75616C88A8}" srcOrd="0" destOrd="0" presId="urn:microsoft.com/office/officeart/2005/8/layout/chart3"/>
    <dgm:cxn modelId="{8B8DC60E-F693-480F-B766-EF882EB300F7}" type="presOf" srcId="{5E40E989-DB8B-474F-A7AD-3F0519D9E3F5}" destId="{F9057840-C70F-4000-AC85-725A2D8A6EA3}" srcOrd="1" destOrd="0" presId="urn:microsoft.com/office/officeart/2005/8/layout/chart3"/>
    <dgm:cxn modelId="{A18FD7E2-D617-4F90-AFC8-91DE906BA57D}" type="presOf" srcId="{48A936D6-BC93-43FB-9C94-D912501BAD58}" destId="{5641DAF8-AE6D-46DA-BA14-DD07BD43907C}" srcOrd="1" destOrd="0" presId="urn:microsoft.com/office/officeart/2005/8/layout/chart3"/>
    <dgm:cxn modelId="{DE2EE9CE-838D-468B-AD69-2F831DD53536}" type="presOf" srcId="{13D85802-36E5-4D6D-9A75-03C368531628}" destId="{9F175C6A-5AA9-4388-A89A-BF1916A60BF3}" srcOrd="0" destOrd="0" presId="urn:microsoft.com/office/officeart/2005/8/layout/chart3"/>
    <dgm:cxn modelId="{BBC09DFB-6412-4224-AE2F-8DA87D3B7C82}" type="presParOf" srcId="{9F175C6A-5AA9-4388-A89A-BF1916A60BF3}" destId="{1F88A700-45C7-42A3-AC04-D24EE49ED0EB}" srcOrd="0" destOrd="0" presId="urn:microsoft.com/office/officeart/2005/8/layout/chart3"/>
    <dgm:cxn modelId="{AB2F567B-FA38-4675-9035-52FFC7178010}" type="presParOf" srcId="{9F175C6A-5AA9-4388-A89A-BF1916A60BF3}" destId="{CA237DAD-499D-449C-AF84-9B14C8831189}" srcOrd="1" destOrd="0" presId="urn:microsoft.com/office/officeart/2005/8/layout/chart3"/>
    <dgm:cxn modelId="{A21FF0CD-821E-4C04-A9D6-2D849389CB69}" type="presParOf" srcId="{9F175C6A-5AA9-4388-A89A-BF1916A60BF3}" destId="{E9A7B5CB-2A14-42DF-9848-94AD0FAC38A5}" srcOrd="2" destOrd="0" presId="urn:microsoft.com/office/officeart/2005/8/layout/chart3"/>
    <dgm:cxn modelId="{F23D42EF-CE42-40F4-8EC1-0B4454188019}" type="presParOf" srcId="{9F175C6A-5AA9-4388-A89A-BF1916A60BF3}" destId="{5641DAF8-AE6D-46DA-BA14-DD07BD43907C}" srcOrd="3" destOrd="0" presId="urn:microsoft.com/office/officeart/2005/8/layout/chart3"/>
    <dgm:cxn modelId="{CA1A8F25-1F30-45BD-97FF-37BADC9868A2}" type="presParOf" srcId="{9F175C6A-5AA9-4388-A89A-BF1916A60BF3}" destId="{5B4A76BF-464E-409E-B8EF-4C75616C88A8}" srcOrd="4" destOrd="0" presId="urn:microsoft.com/office/officeart/2005/8/layout/chart3"/>
    <dgm:cxn modelId="{47763E06-43A2-474C-A11A-B2E7224C9766}" type="presParOf" srcId="{9F175C6A-5AA9-4388-A89A-BF1916A60BF3}" destId="{F9057840-C70F-4000-AC85-725A2D8A6EA3}" srcOrd="5" destOrd="0" presId="urn:microsoft.com/office/officeart/2005/8/layout/chart3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CBD0B-7574-45BA-8DF8-265C0C6461A4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E19F830D-65E9-4FE2-9A00-C35352F44BCC}">
      <dgm:prSet phldrT="[Texto]" custT="1"/>
      <dgm:spPr/>
      <dgm:t>
        <a:bodyPr/>
        <a:lstStyle/>
        <a:p>
          <a:r>
            <a:rPr lang="es-MX" sz="1400" b="1" dirty="0" smtClean="0"/>
            <a:t>Fortaleciendo las estructuras orgánicas y funcionales de las instituciones públicas.</a:t>
          </a:r>
          <a:endParaRPr lang="es-MX" sz="1400" dirty="0"/>
        </a:p>
      </dgm:t>
    </dgm:pt>
    <dgm:pt modelId="{D9B48EA5-72B2-426B-BDD5-F8052F73A13F}" type="parTrans" cxnId="{B3034AC3-74CF-4CF8-89D5-96701A4D0529}">
      <dgm:prSet/>
      <dgm:spPr/>
      <dgm:t>
        <a:bodyPr/>
        <a:lstStyle/>
        <a:p>
          <a:endParaRPr lang="es-MX" sz="1400"/>
        </a:p>
      </dgm:t>
    </dgm:pt>
    <dgm:pt modelId="{DFED068F-7ADE-48CF-BD28-65FCE2708383}" type="sibTrans" cxnId="{B3034AC3-74CF-4CF8-89D5-96701A4D0529}">
      <dgm:prSet/>
      <dgm:spPr/>
      <dgm:t>
        <a:bodyPr/>
        <a:lstStyle/>
        <a:p>
          <a:endParaRPr lang="es-MX" sz="1400"/>
        </a:p>
      </dgm:t>
    </dgm:pt>
    <dgm:pt modelId="{06F516CE-820D-4319-A29E-AD422E3CE2AA}">
      <dgm:prSet phldrT="[Texto]" custT="1"/>
      <dgm:spPr/>
      <dgm:t>
        <a:bodyPr/>
        <a:lstStyle/>
        <a:p>
          <a:r>
            <a:rPr lang="es-MX" sz="1400" b="1" dirty="0" smtClean="0"/>
            <a:t>-Regulando el ciclo presupuestarios con base en los principios de eficiencia, transparencia y honradez.</a:t>
          </a:r>
          <a:endParaRPr lang="es-MX" sz="1400" dirty="0"/>
        </a:p>
      </dgm:t>
    </dgm:pt>
    <dgm:pt modelId="{84A7E839-65C9-4C53-9F43-1873E1BF24DA}" type="parTrans" cxnId="{ABE7D613-9887-4CAA-8742-7D4212F444E4}">
      <dgm:prSet/>
      <dgm:spPr/>
      <dgm:t>
        <a:bodyPr/>
        <a:lstStyle/>
        <a:p>
          <a:endParaRPr lang="es-MX" sz="1400"/>
        </a:p>
      </dgm:t>
    </dgm:pt>
    <dgm:pt modelId="{B8627061-3278-47AC-9B01-928292F1F6FB}" type="sibTrans" cxnId="{ABE7D613-9887-4CAA-8742-7D4212F444E4}">
      <dgm:prSet/>
      <dgm:spPr/>
      <dgm:t>
        <a:bodyPr/>
        <a:lstStyle/>
        <a:p>
          <a:endParaRPr lang="es-MX" sz="1400"/>
        </a:p>
      </dgm:t>
    </dgm:pt>
    <dgm:pt modelId="{58B27011-2C79-490F-9959-2DB59261CB2F}">
      <dgm:prSet phldrT="[Texto]" custT="1"/>
      <dgm:spPr/>
      <dgm:t>
        <a:bodyPr/>
        <a:lstStyle/>
        <a:p>
          <a:r>
            <a:rPr lang="es-MX" sz="1400" b="1" dirty="0" smtClean="0"/>
            <a:t> Fortaleciendo el Presupuesto basado en Resultados con la finalidad de orientar las acciones gubernamentales hacía la generación del valor público.</a:t>
          </a:r>
          <a:endParaRPr lang="es-MX" sz="1400" dirty="0"/>
        </a:p>
      </dgm:t>
    </dgm:pt>
    <dgm:pt modelId="{647A8DD6-FF55-4760-8FC4-3726415B804E}" type="parTrans" cxnId="{FFD303F0-1021-4247-A674-A127795C1BFE}">
      <dgm:prSet/>
      <dgm:spPr/>
      <dgm:t>
        <a:bodyPr/>
        <a:lstStyle/>
        <a:p>
          <a:endParaRPr lang="es-MX" sz="1400"/>
        </a:p>
      </dgm:t>
    </dgm:pt>
    <dgm:pt modelId="{87B73E03-58DC-451A-B717-5FC7E9914CD9}" type="sibTrans" cxnId="{FFD303F0-1021-4247-A674-A127795C1BFE}">
      <dgm:prSet/>
      <dgm:spPr/>
      <dgm:t>
        <a:bodyPr/>
        <a:lstStyle/>
        <a:p>
          <a:endParaRPr lang="es-MX" sz="1400"/>
        </a:p>
      </dgm:t>
    </dgm:pt>
    <dgm:pt modelId="{2EDFEB39-E51D-4FDF-B3E2-66C988A16F2F}" type="pres">
      <dgm:prSet presAssocID="{ECCCBD0B-7574-45BA-8DF8-265C0C6461A4}" presName="compositeShape" presStyleCnt="0">
        <dgm:presLayoutVars>
          <dgm:chMax val="7"/>
          <dgm:dir/>
          <dgm:resizeHandles val="exact"/>
        </dgm:presLayoutVars>
      </dgm:prSet>
      <dgm:spPr/>
    </dgm:pt>
    <dgm:pt modelId="{78528D56-3E42-4A6B-9288-CFACDC5B8419}" type="pres">
      <dgm:prSet presAssocID="{ECCCBD0B-7574-45BA-8DF8-265C0C6461A4}" presName="wedge1" presStyleLbl="node1" presStyleIdx="0" presStyleCnt="3"/>
      <dgm:spPr/>
      <dgm:t>
        <a:bodyPr/>
        <a:lstStyle/>
        <a:p>
          <a:endParaRPr lang="es-MX"/>
        </a:p>
      </dgm:t>
    </dgm:pt>
    <dgm:pt modelId="{A29038A3-F0D3-4800-9AE8-C8164AA6C4A4}" type="pres">
      <dgm:prSet presAssocID="{ECCCBD0B-7574-45BA-8DF8-265C0C6461A4}" presName="dummy1a" presStyleCnt="0"/>
      <dgm:spPr/>
    </dgm:pt>
    <dgm:pt modelId="{87155921-816B-4F5E-8127-3460A716F842}" type="pres">
      <dgm:prSet presAssocID="{ECCCBD0B-7574-45BA-8DF8-265C0C6461A4}" presName="dummy1b" presStyleCnt="0"/>
      <dgm:spPr/>
    </dgm:pt>
    <dgm:pt modelId="{4675AC5B-A905-4D79-A0C5-327D1C4EED34}" type="pres">
      <dgm:prSet presAssocID="{ECCCBD0B-7574-45BA-8DF8-265C0C6461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2690AB6-EB7B-487C-87C3-4C698DAFCA79}" type="pres">
      <dgm:prSet presAssocID="{ECCCBD0B-7574-45BA-8DF8-265C0C6461A4}" presName="wedge2" presStyleLbl="node1" presStyleIdx="1" presStyleCnt="3"/>
      <dgm:spPr/>
      <dgm:t>
        <a:bodyPr/>
        <a:lstStyle/>
        <a:p>
          <a:endParaRPr lang="es-MX"/>
        </a:p>
      </dgm:t>
    </dgm:pt>
    <dgm:pt modelId="{47031C6C-32F1-435A-88F9-7417000F2F9D}" type="pres">
      <dgm:prSet presAssocID="{ECCCBD0B-7574-45BA-8DF8-265C0C6461A4}" presName="dummy2a" presStyleCnt="0"/>
      <dgm:spPr/>
    </dgm:pt>
    <dgm:pt modelId="{0000A4ED-1A84-48F8-BF97-2F3CB9C6BD6F}" type="pres">
      <dgm:prSet presAssocID="{ECCCBD0B-7574-45BA-8DF8-265C0C6461A4}" presName="dummy2b" presStyleCnt="0"/>
      <dgm:spPr/>
    </dgm:pt>
    <dgm:pt modelId="{779ACD5F-7D9A-40E1-AE71-9803F023DFBD}" type="pres">
      <dgm:prSet presAssocID="{ECCCBD0B-7574-45BA-8DF8-265C0C6461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BF6BA63-2240-4886-9519-36EEFFC728AF}" type="pres">
      <dgm:prSet presAssocID="{ECCCBD0B-7574-45BA-8DF8-265C0C6461A4}" presName="wedge3" presStyleLbl="node1" presStyleIdx="2" presStyleCnt="3"/>
      <dgm:spPr/>
      <dgm:t>
        <a:bodyPr/>
        <a:lstStyle/>
        <a:p>
          <a:endParaRPr lang="es-MX"/>
        </a:p>
      </dgm:t>
    </dgm:pt>
    <dgm:pt modelId="{0AA9289C-5371-4BD8-B4E8-156769A2E7EA}" type="pres">
      <dgm:prSet presAssocID="{ECCCBD0B-7574-45BA-8DF8-265C0C6461A4}" presName="dummy3a" presStyleCnt="0"/>
      <dgm:spPr/>
    </dgm:pt>
    <dgm:pt modelId="{4B733432-A46F-42C6-A67E-854E4E18DA6E}" type="pres">
      <dgm:prSet presAssocID="{ECCCBD0B-7574-45BA-8DF8-265C0C6461A4}" presName="dummy3b" presStyleCnt="0"/>
      <dgm:spPr/>
    </dgm:pt>
    <dgm:pt modelId="{61E9CC09-EE9E-4A44-91A0-64D81E5470AE}" type="pres">
      <dgm:prSet presAssocID="{ECCCBD0B-7574-45BA-8DF8-265C0C6461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0BB206-B87C-4ADE-AD56-C1237689E913}" type="pres">
      <dgm:prSet presAssocID="{DFED068F-7ADE-48CF-BD28-65FCE2708383}" presName="arrowWedge1" presStyleLbl="fgSibTrans2D1" presStyleIdx="0" presStyleCnt="3"/>
      <dgm:spPr/>
    </dgm:pt>
    <dgm:pt modelId="{D03E3399-0684-450A-9E78-C2C843963D59}" type="pres">
      <dgm:prSet presAssocID="{B8627061-3278-47AC-9B01-928292F1F6FB}" presName="arrowWedge2" presStyleLbl="fgSibTrans2D1" presStyleIdx="1" presStyleCnt="3"/>
      <dgm:spPr/>
    </dgm:pt>
    <dgm:pt modelId="{103C101B-06F1-4419-ACAD-4DFECD3B98D3}" type="pres">
      <dgm:prSet presAssocID="{87B73E03-58DC-451A-B717-5FC7E9914CD9}" presName="arrowWedge3" presStyleLbl="fgSibTrans2D1" presStyleIdx="2" presStyleCnt="3"/>
      <dgm:spPr/>
    </dgm:pt>
  </dgm:ptLst>
  <dgm:cxnLst>
    <dgm:cxn modelId="{9BF0EE8E-278B-4B60-925A-6B606061B333}" type="presOf" srcId="{58B27011-2C79-490F-9959-2DB59261CB2F}" destId="{4BF6BA63-2240-4886-9519-36EEFFC728AF}" srcOrd="0" destOrd="0" presId="urn:microsoft.com/office/officeart/2005/8/layout/cycle8"/>
    <dgm:cxn modelId="{E6F88F7F-BFF6-4A4A-8CC7-790AB93C6611}" type="presOf" srcId="{ECCCBD0B-7574-45BA-8DF8-265C0C6461A4}" destId="{2EDFEB39-E51D-4FDF-B3E2-66C988A16F2F}" srcOrd="0" destOrd="0" presId="urn:microsoft.com/office/officeart/2005/8/layout/cycle8"/>
    <dgm:cxn modelId="{9A1F3831-9287-4BD7-AE40-63158A3788AA}" type="presOf" srcId="{58B27011-2C79-490F-9959-2DB59261CB2F}" destId="{61E9CC09-EE9E-4A44-91A0-64D81E5470AE}" srcOrd="1" destOrd="0" presId="urn:microsoft.com/office/officeart/2005/8/layout/cycle8"/>
    <dgm:cxn modelId="{B3034AC3-74CF-4CF8-89D5-96701A4D0529}" srcId="{ECCCBD0B-7574-45BA-8DF8-265C0C6461A4}" destId="{E19F830D-65E9-4FE2-9A00-C35352F44BCC}" srcOrd="0" destOrd="0" parTransId="{D9B48EA5-72B2-426B-BDD5-F8052F73A13F}" sibTransId="{DFED068F-7ADE-48CF-BD28-65FCE2708383}"/>
    <dgm:cxn modelId="{4219BAE9-118C-4059-AD7C-A3AA21C0F177}" type="presOf" srcId="{06F516CE-820D-4319-A29E-AD422E3CE2AA}" destId="{779ACD5F-7D9A-40E1-AE71-9803F023DFBD}" srcOrd="1" destOrd="0" presId="urn:microsoft.com/office/officeart/2005/8/layout/cycle8"/>
    <dgm:cxn modelId="{C5DAE632-10CE-441E-BBBD-209731D428B7}" type="presOf" srcId="{E19F830D-65E9-4FE2-9A00-C35352F44BCC}" destId="{4675AC5B-A905-4D79-A0C5-327D1C4EED34}" srcOrd="1" destOrd="0" presId="urn:microsoft.com/office/officeart/2005/8/layout/cycle8"/>
    <dgm:cxn modelId="{FFD303F0-1021-4247-A674-A127795C1BFE}" srcId="{ECCCBD0B-7574-45BA-8DF8-265C0C6461A4}" destId="{58B27011-2C79-490F-9959-2DB59261CB2F}" srcOrd="2" destOrd="0" parTransId="{647A8DD6-FF55-4760-8FC4-3726415B804E}" sibTransId="{87B73E03-58DC-451A-B717-5FC7E9914CD9}"/>
    <dgm:cxn modelId="{ABE7D613-9887-4CAA-8742-7D4212F444E4}" srcId="{ECCCBD0B-7574-45BA-8DF8-265C0C6461A4}" destId="{06F516CE-820D-4319-A29E-AD422E3CE2AA}" srcOrd="1" destOrd="0" parTransId="{84A7E839-65C9-4C53-9F43-1873E1BF24DA}" sibTransId="{B8627061-3278-47AC-9B01-928292F1F6FB}"/>
    <dgm:cxn modelId="{E8130D66-1295-4A67-B0DB-CD448FA9BF7C}" type="presOf" srcId="{E19F830D-65E9-4FE2-9A00-C35352F44BCC}" destId="{78528D56-3E42-4A6B-9288-CFACDC5B8419}" srcOrd="0" destOrd="0" presId="urn:microsoft.com/office/officeart/2005/8/layout/cycle8"/>
    <dgm:cxn modelId="{D2FA0D9F-3AC4-4FB3-A4ED-D5FBDC4AF57A}" type="presOf" srcId="{06F516CE-820D-4319-A29E-AD422E3CE2AA}" destId="{52690AB6-EB7B-487C-87C3-4C698DAFCA79}" srcOrd="0" destOrd="0" presId="urn:microsoft.com/office/officeart/2005/8/layout/cycle8"/>
    <dgm:cxn modelId="{2949A86B-BB4D-4E91-B3CB-A951554FE60B}" type="presParOf" srcId="{2EDFEB39-E51D-4FDF-B3E2-66C988A16F2F}" destId="{78528D56-3E42-4A6B-9288-CFACDC5B8419}" srcOrd="0" destOrd="0" presId="urn:microsoft.com/office/officeart/2005/8/layout/cycle8"/>
    <dgm:cxn modelId="{0F5D2E2B-E8F8-4E9C-A6DB-345914A4F389}" type="presParOf" srcId="{2EDFEB39-E51D-4FDF-B3E2-66C988A16F2F}" destId="{A29038A3-F0D3-4800-9AE8-C8164AA6C4A4}" srcOrd="1" destOrd="0" presId="urn:microsoft.com/office/officeart/2005/8/layout/cycle8"/>
    <dgm:cxn modelId="{F11F7EDC-74A0-4AE4-A918-226E0A254568}" type="presParOf" srcId="{2EDFEB39-E51D-4FDF-B3E2-66C988A16F2F}" destId="{87155921-816B-4F5E-8127-3460A716F842}" srcOrd="2" destOrd="0" presId="urn:microsoft.com/office/officeart/2005/8/layout/cycle8"/>
    <dgm:cxn modelId="{7A315F3D-6642-40E6-B6D2-1B8A79E3570E}" type="presParOf" srcId="{2EDFEB39-E51D-4FDF-B3E2-66C988A16F2F}" destId="{4675AC5B-A905-4D79-A0C5-327D1C4EED34}" srcOrd="3" destOrd="0" presId="urn:microsoft.com/office/officeart/2005/8/layout/cycle8"/>
    <dgm:cxn modelId="{6672990E-BDF9-4857-8A59-5D99F05688F5}" type="presParOf" srcId="{2EDFEB39-E51D-4FDF-B3E2-66C988A16F2F}" destId="{52690AB6-EB7B-487C-87C3-4C698DAFCA79}" srcOrd="4" destOrd="0" presId="urn:microsoft.com/office/officeart/2005/8/layout/cycle8"/>
    <dgm:cxn modelId="{86E60935-1902-48A8-BD20-AD937088E3AA}" type="presParOf" srcId="{2EDFEB39-E51D-4FDF-B3E2-66C988A16F2F}" destId="{47031C6C-32F1-435A-88F9-7417000F2F9D}" srcOrd="5" destOrd="0" presId="urn:microsoft.com/office/officeart/2005/8/layout/cycle8"/>
    <dgm:cxn modelId="{373456F9-4674-4290-8924-AF915A9553E8}" type="presParOf" srcId="{2EDFEB39-E51D-4FDF-B3E2-66C988A16F2F}" destId="{0000A4ED-1A84-48F8-BF97-2F3CB9C6BD6F}" srcOrd="6" destOrd="0" presId="urn:microsoft.com/office/officeart/2005/8/layout/cycle8"/>
    <dgm:cxn modelId="{4701A2E7-C72B-4B7F-9DD5-CB29FAE85751}" type="presParOf" srcId="{2EDFEB39-E51D-4FDF-B3E2-66C988A16F2F}" destId="{779ACD5F-7D9A-40E1-AE71-9803F023DFBD}" srcOrd="7" destOrd="0" presId="urn:microsoft.com/office/officeart/2005/8/layout/cycle8"/>
    <dgm:cxn modelId="{1D0B3993-1789-42F0-BFDF-151E7015C444}" type="presParOf" srcId="{2EDFEB39-E51D-4FDF-B3E2-66C988A16F2F}" destId="{4BF6BA63-2240-4886-9519-36EEFFC728AF}" srcOrd="8" destOrd="0" presId="urn:microsoft.com/office/officeart/2005/8/layout/cycle8"/>
    <dgm:cxn modelId="{32F85453-26E8-418C-9860-3F6858690441}" type="presParOf" srcId="{2EDFEB39-E51D-4FDF-B3E2-66C988A16F2F}" destId="{0AA9289C-5371-4BD8-B4E8-156769A2E7EA}" srcOrd="9" destOrd="0" presId="urn:microsoft.com/office/officeart/2005/8/layout/cycle8"/>
    <dgm:cxn modelId="{698D3072-0902-4FF8-B3B6-7A3481C63F13}" type="presParOf" srcId="{2EDFEB39-E51D-4FDF-B3E2-66C988A16F2F}" destId="{4B733432-A46F-42C6-A67E-854E4E18DA6E}" srcOrd="10" destOrd="0" presId="urn:microsoft.com/office/officeart/2005/8/layout/cycle8"/>
    <dgm:cxn modelId="{61F16609-82A1-428B-B043-07C3775A0992}" type="presParOf" srcId="{2EDFEB39-E51D-4FDF-B3E2-66C988A16F2F}" destId="{61E9CC09-EE9E-4A44-91A0-64D81E5470AE}" srcOrd="11" destOrd="0" presId="urn:microsoft.com/office/officeart/2005/8/layout/cycle8"/>
    <dgm:cxn modelId="{CCB96C29-0BC1-4F30-8DC2-1CDC9DFEA84C}" type="presParOf" srcId="{2EDFEB39-E51D-4FDF-B3E2-66C988A16F2F}" destId="{4D0BB206-B87C-4ADE-AD56-C1237689E913}" srcOrd="12" destOrd="0" presId="urn:microsoft.com/office/officeart/2005/8/layout/cycle8"/>
    <dgm:cxn modelId="{2D114B1A-716A-467A-8FF2-1B11AA40EFFE}" type="presParOf" srcId="{2EDFEB39-E51D-4FDF-B3E2-66C988A16F2F}" destId="{D03E3399-0684-450A-9E78-C2C843963D59}" srcOrd="13" destOrd="0" presId="urn:microsoft.com/office/officeart/2005/8/layout/cycle8"/>
    <dgm:cxn modelId="{53450932-3EB2-49D7-9FEB-DD841387985C}" type="presParOf" srcId="{2EDFEB39-E51D-4FDF-B3E2-66C988A16F2F}" destId="{103C101B-06F1-4419-ACAD-4DFECD3B98D3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88A700-45C7-42A3-AC04-D24EE49ED0EB}">
      <dsp:nvSpPr>
        <dsp:cNvPr id="0" name=""/>
        <dsp:cNvSpPr/>
      </dsp:nvSpPr>
      <dsp:spPr>
        <a:xfrm>
          <a:off x="490191" y="333608"/>
          <a:ext cx="3030401" cy="3030401"/>
        </a:xfrm>
        <a:prstGeom prst="pie">
          <a:avLst>
            <a:gd name="adj1" fmla="val 16200000"/>
            <a:gd name="adj2" fmla="val 18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Tesorero Municipal $________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2137792" y="892789"/>
        <a:ext cx="1028171" cy="1010133"/>
      </dsp:txXfrm>
    </dsp:sp>
    <dsp:sp modelId="{E9A7B5CB-2A14-42DF-9848-94AD0FAC38A5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1800000"/>
            <a:gd name="adj2" fmla="val 90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Contralor Municipal $________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1324679" y="2245744"/>
        <a:ext cx="1370895" cy="937981"/>
      </dsp:txXfrm>
    </dsp:sp>
    <dsp:sp modelId="{5B4A76BF-464E-409E-B8EF-4C75616C88A8}">
      <dsp:nvSpPr>
        <dsp:cNvPr id="0" name=""/>
        <dsp:cNvSpPr/>
      </dsp:nvSpPr>
      <dsp:spPr>
        <a:xfrm>
          <a:off x="494926" y="333704"/>
          <a:ext cx="3030401" cy="3030401"/>
        </a:xfrm>
        <a:prstGeom prst="pie">
          <a:avLst>
            <a:gd name="adj1" fmla="val 9000000"/>
            <a:gd name="adj2" fmla="val 1620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>
              <a:solidFill>
                <a:schemeClr val="tx1"/>
              </a:solidFill>
            </a:rPr>
            <a:t>Presidente Municipal $________ mensuales</a:t>
          </a:r>
          <a:endParaRPr lang="es-MX" sz="1600" kern="1200" dirty="0">
            <a:solidFill>
              <a:schemeClr val="tx1"/>
            </a:solidFill>
          </a:endParaRPr>
        </a:p>
      </dsp:txBody>
      <dsp:txXfrm>
        <a:off x="819612" y="928962"/>
        <a:ext cx="1028171" cy="10101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28D56-3E42-4A6B-9288-CFACDC5B8419}">
      <dsp:nvSpPr>
        <dsp:cNvPr id="0" name=""/>
        <dsp:cNvSpPr/>
      </dsp:nvSpPr>
      <dsp:spPr>
        <a:xfrm>
          <a:off x="1636198" y="358671"/>
          <a:ext cx="4635133" cy="463513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Fortaleciendo las estructuras orgánicas y funcionales de las instituciones públicas.</a:t>
          </a:r>
          <a:endParaRPr lang="es-MX" sz="1400" kern="1200" dirty="0"/>
        </a:p>
      </dsp:txBody>
      <dsp:txXfrm>
        <a:off x="4079024" y="1340877"/>
        <a:ext cx="1655404" cy="1379503"/>
      </dsp:txXfrm>
    </dsp:sp>
    <dsp:sp modelId="{52690AB6-EB7B-487C-87C3-4C698DAFCA79}">
      <dsp:nvSpPr>
        <dsp:cNvPr id="0" name=""/>
        <dsp:cNvSpPr/>
      </dsp:nvSpPr>
      <dsp:spPr>
        <a:xfrm>
          <a:off x="1540736" y="524211"/>
          <a:ext cx="4635133" cy="463513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-Regulando el ciclo presupuestarios con base en los principios de eficiencia, transparencia y honradez.</a:t>
          </a:r>
          <a:endParaRPr lang="es-MX" sz="1400" kern="1200" dirty="0"/>
        </a:p>
      </dsp:txBody>
      <dsp:txXfrm>
        <a:off x="2644339" y="3531530"/>
        <a:ext cx="2483107" cy="1213963"/>
      </dsp:txXfrm>
    </dsp:sp>
    <dsp:sp modelId="{4BF6BA63-2240-4886-9519-36EEFFC728AF}">
      <dsp:nvSpPr>
        <dsp:cNvPr id="0" name=""/>
        <dsp:cNvSpPr/>
      </dsp:nvSpPr>
      <dsp:spPr>
        <a:xfrm>
          <a:off x="1445275" y="358671"/>
          <a:ext cx="4635133" cy="463513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/>
            <a:t> Fortaleciendo el Presupuesto basado en Resultados con la finalidad de orientar las acciones gubernamentales hacía la generación del valor público.</a:t>
          </a:r>
          <a:endParaRPr lang="es-MX" sz="1400" kern="1200" dirty="0"/>
        </a:p>
      </dsp:txBody>
      <dsp:txXfrm>
        <a:off x="1982178" y="1340877"/>
        <a:ext cx="1655404" cy="1379503"/>
      </dsp:txXfrm>
    </dsp:sp>
    <dsp:sp modelId="{4D0BB206-B87C-4ADE-AD56-C1237689E913}">
      <dsp:nvSpPr>
        <dsp:cNvPr id="0" name=""/>
        <dsp:cNvSpPr/>
      </dsp:nvSpPr>
      <dsp:spPr>
        <a:xfrm>
          <a:off x="1349644" y="71734"/>
          <a:ext cx="5209007" cy="520900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E3399-0684-450A-9E78-C2C843963D59}">
      <dsp:nvSpPr>
        <dsp:cNvPr id="0" name=""/>
        <dsp:cNvSpPr/>
      </dsp:nvSpPr>
      <dsp:spPr>
        <a:xfrm>
          <a:off x="1253799" y="236981"/>
          <a:ext cx="5209007" cy="520900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C101B-06F1-4419-ACAD-4DFECD3B98D3}">
      <dsp:nvSpPr>
        <dsp:cNvPr id="0" name=""/>
        <dsp:cNvSpPr/>
      </dsp:nvSpPr>
      <dsp:spPr>
        <a:xfrm>
          <a:off x="1157955" y="71734"/>
          <a:ext cx="5209007" cy="520900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C6B0EB-5F5C-49E1-BD53-C8669912294C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CA1519-00BA-42C8-B032-D60823D31D2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99033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7164871-04F2-4BA5-A658-97A1F584BFEC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15DA54-DBA5-4754-996F-1FAD4B27EDF5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76967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097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99400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82606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51696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961404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727487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3028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77630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81900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676220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08746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81A1F-706D-4AEB-B88C-02722704F753}" type="datetimeFigureOut">
              <a:rPr lang="es-MX" smtClean="0"/>
              <a:pPr/>
              <a:t>25/04/2018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B12C0-C676-429D-9849-32BB3E243EBE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307920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ransparencia.asecoahuila.gob.mx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25770" y="1988840"/>
            <a:ext cx="5636975" cy="486916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95536" y="2060848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latin typeface="Berlin Sans FB Demi" pitchFamily="34" charset="0"/>
              </a:rPr>
              <a:t>MUNICIPIO DE </a:t>
            </a:r>
            <a:r>
              <a:rPr lang="es-MX" sz="3200" b="1" dirty="0" smtClean="0">
                <a:latin typeface="Berlin Sans FB Demi" pitchFamily="34" charset="0"/>
              </a:rPr>
              <a:t>SACRAMENTO, COAHUILA DE ZARAGOZA.</a:t>
            </a:r>
            <a:endParaRPr lang="es-MX" sz="3200" dirty="0"/>
          </a:p>
        </p:txBody>
      </p:sp>
      <p:sp>
        <p:nvSpPr>
          <p:cNvPr id="5" name="Elipse 4"/>
          <p:cNvSpPr/>
          <p:nvPr/>
        </p:nvSpPr>
        <p:spPr>
          <a:xfrm>
            <a:off x="248552" y="317576"/>
            <a:ext cx="8643928" cy="1311224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PRESUPUESTO CIUDADANO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2018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xmlns="" val="319139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187220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Clasificador por Objeto del </a:t>
            </a:r>
            <a:r>
              <a:rPr lang="es-MX" sz="1800" b="1" dirty="0" smtClean="0">
                <a:solidFill>
                  <a:schemeClr val="tx1"/>
                </a:solidFill>
              </a:rPr>
              <a:t>Gasto (COG) permite la </a:t>
            </a:r>
            <a:r>
              <a:rPr lang="es-MX" sz="1800" b="1" dirty="0">
                <a:solidFill>
                  <a:schemeClr val="tx1"/>
                </a:solidFill>
              </a:rPr>
              <a:t>obtención de información para el análisis y seguimiento de </a:t>
            </a:r>
            <a:r>
              <a:rPr lang="es-MX" sz="1800" b="1" dirty="0" smtClean="0">
                <a:solidFill>
                  <a:schemeClr val="tx1"/>
                </a:solidFill>
              </a:rPr>
              <a:t>la gestión </a:t>
            </a:r>
            <a:r>
              <a:rPr lang="es-MX" sz="1800" b="1" dirty="0">
                <a:solidFill>
                  <a:schemeClr val="tx1"/>
                </a:solidFill>
              </a:rPr>
              <a:t>financiera gubernamental, es considerado la clasificación operativa que permite conocer en qué </a:t>
            </a:r>
            <a:r>
              <a:rPr lang="es-MX" sz="1800" b="1" dirty="0" smtClean="0">
                <a:solidFill>
                  <a:schemeClr val="tx1"/>
                </a:solidFill>
              </a:rPr>
              <a:t>se gasta</a:t>
            </a:r>
            <a:r>
              <a:rPr lang="es-MX" sz="1800" b="1" dirty="0">
                <a:solidFill>
                  <a:schemeClr val="tx1"/>
                </a:solidFill>
              </a:rPr>
              <a:t>, (base del registro de las transacciones económico-financieras) y a su vez permite cuantificar </a:t>
            </a:r>
            <a:r>
              <a:rPr lang="es-MX" sz="1800" b="1" dirty="0" smtClean="0">
                <a:solidFill>
                  <a:schemeClr val="tx1"/>
                </a:solidFill>
              </a:rPr>
              <a:t>la demanda </a:t>
            </a:r>
            <a:r>
              <a:rPr lang="es-MX" sz="1800" b="1" dirty="0">
                <a:solidFill>
                  <a:schemeClr val="tx1"/>
                </a:solidFill>
              </a:rPr>
              <a:t>de bienes y servicios que realiza el Sector Público.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endParaRPr lang="es-MX" sz="1800" dirty="0"/>
          </a:p>
        </p:txBody>
      </p:sp>
      <p:pic>
        <p:nvPicPr>
          <p:cNvPr id="6146" name="Picture 2" descr="http://s3-eu-west-1.amazonaws.com/rankia/images/valoraciones/0016/8193/ganar-dinero-en-internet.png?14114034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024"/>
            <a:ext cx="1956385" cy="1999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6723925"/>
              </p:ext>
            </p:extLst>
          </p:nvPr>
        </p:nvGraphicFramePr>
        <p:xfrm>
          <a:off x="971600" y="3284984"/>
          <a:ext cx="5678132" cy="248412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781588"/>
                <a:gridCol w="3672408"/>
                <a:gridCol w="1224136"/>
              </a:tblGrid>
              <a:tr h="2133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CAPÍTULO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CONCEPTO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PERSONALES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$11,784,722.80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2000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MATERIALES Y SUMINISTROS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$2,185,276.02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SERVICIOS GENERALES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$2,922,854.54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$747,931.48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5000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BIENES MUEBLES, INMUEBLES E INTANGIBLES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$42,648.69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6000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INVERSIÓN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$1,159,127.13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7000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INVERSIONES FINANCIERAS Y OTRAS PROVISIONES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8000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PARTICIPACIONES Y APORTACIONES 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133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9000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DEUDA PÚBLICA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$3,855,779.34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3622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$22,698,390.00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332656"/>
            <a:ext cx="8642444" cy="82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¿En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71600" y="365755"/>
            <a:ext cx="4176464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 ganan los funcionarios públicos de alto nivel?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xmlns="" val="1964246936"/>
              </p:ext>
            </p:extLst>
          </p:nvPr>
        </p:nvGraphicFramePr>
        <p:xfrm>
          <a:off x="971600" y="980728"/>
          <a:ext cx="4176464" cy="360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00"/>
          <a:stretch/>
        </p:blipFill>
        <p:spPr>
          <a:xfrm>
            <a:off x="6635756" y="4697760"/>
            <a:ext cx="2508244" cy="21602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5148064" y="2176988"/>
            <a:ext cx="3679272" cy="110799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¿Cuántas plazas conforman la </a:t>
            </a:r>
            <a:r>
              <a:rPr lang="es-MX" sz="2200" b="1" dirty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administración </a:t>
            </a:r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pública municipal?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508104" y="3429000"/>
            <a:ext cx="3096344" cy="11326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137 </a:t>
            </a:r>
            <a:r>
              <a:rPr lang="es-MX" dirty="0" smtClean="0">
                <a:solidFill>
                  <a:schemeClr val="tx1"/>
                </a:solidFill>
              </a:rPr>
              <a:t>plazas totales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89875" y="494688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cs typeface="Aharoni" pitchFamily="2" charset="-79"/>
              </a:rPr>
              <a:t>¿Cuántas plazas conforman la administración pública municipal?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964736" y="4747791"/>
            <a:ext cx="4183328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bg1"/>
                </a:solidFill>
                <a:latin typeface="Berlin Sans FB Demi" panose="020E0802020502020306" pitchFamily="34" charset="0"/>
                <a:cs typeface="Aharoni" pitchFamily="2" charset="-79"/>
              </a:rPr>
              <a:t>¿Cuántos policías conforman al municipio?</a:t>
            </a:r>
            <a:endParaRPr lang="es-MX" sz="2200" b="1" dirty="0">
              <a:solidFill>
                <a:schemeClr val="bg1"/>
              </a:solidFill>
              <a:latin typeface="Berlin Sans FB Demi" panose="020E0802020502020306" pitchFamily="34" charset="0"/>
              <a:cs typeface="Aharoni" pitchFamily="2" charset="-79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1619672" y="5733256"/>
            <a:ext cx="2880320" cy="914400"/>
          </a:xfrm>
          <a:prstGeom prst="roundRect">
            <a:avLst/>
          </a:prstGeom>
          <a:solidFill>
            <a:srgbClr val="FD8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8 </a:t>
            </a:r>
            <a:r>
              <a:rPr lang="es-MX" dirty="0" smtClean="0">
                <a:solidFill>
                  <a:schemeClr val="tx1"/>
                </a:solidFill>
              </a:rPr>
              <a:t>policías municipales </a:t>
            </a:r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3807" y="211686"/>
            <a:ext cx="1584937" cy="158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766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5292080" y="5445224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 smtClean="0"/>
              <a:t>Todos estos esfuerzos se seguirán reflejando en más obras y mejores servicios públicos de calidad.</a:t>
            </a:r>
            <a:endParaRPr lang="es-MX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5" b="7797"/>
          <a:stretch/>
        </p:blipFill>
        <p:spPr bwMode="auto">
          <a:xfrm>
            <a:off x="5580112" y="1654521"/>
            <a:ext cx="1734511" cy="155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s://encrypted-tbn2.gstatic.com/images?q=tbn:ANd9GcQ1avRlUM4FRnqzzhJQScOG4cCcxkpV-lNHgoNGFtLPbEP7cTB4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8065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697145597"/>
              </p:ext>
            </p:extLst>
          </p:nvPr>
        </p:nvGraphicFramePr>
        <p:xfrm>
          <a:off x="-900608" y="1412776"/>
          <a:ext cx="7716607" cy="55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lipse 6"/>
          <p:cNvSpPr/>
          <p:nvPr/>
        </p:nvSpPr>
        <p:spPr>
          <a:xfrm>
            <a:off x="251520" y="238200"/>
            <a:ext cx="8642444" cy="1174576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 ¿Cómo se puede trabajar para mejorar el Presupuesto?</a:t>
            </a:r>
          </a:p>
        </p:txBody>
      </p:sp>
    </p:spTree>
    <p:extLst>
      <p:ext uri="{BB962C8B-B14F-4D97-AF65-F5344CB8AC3E}">
        <p14:creationId xmlns:p14="http://schemas.microsoft.com/office/powerpoint/2010/main" xmlns="" val="25861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5240" y="3861047"/>
            <a:ext cx="3980880" cy="3035421"/>
          </a:xfrm>
          <a:prstGeom prst="rect">
            <a:avLst/>
          </a:prstGeom>
        </p:spPr>
      </p:pic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971599" y="1268760"/>
            <a:ext cx="7241317" cy="52565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Visitar las páginas de internet en las cuales se encuentra la información presupuestal del municipio: </a:t>
            </a: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</a:rPr>
              <a:t>http://www.icai.gob.mx</a:t>
            </a:r>
            <a:endParaRPr lang="es-MX" sz="16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es-MX" sz="1600" b="1" dirty="0">
                <a:solidFill>
                  <a:schemeClr val="tx1"/>
                </a:solidFill>
                <a:hlinkClick r:id="rId3"/>
              </a:rPr>
              <a:t>://transparencia.asecoahuila.gob.mx</a:t>
            </a:r>
            <a:r>
              <a:rPr lang="es-MX" sz="1600" b="1" dirty="0" smtClean="0">
                <a:solidFill>
                  <a:schemeClr val="tx1"/>
                </a:solidFill>
                <a:hlinkClick r:id="rId3"/>
              </a:rPr>
              <a:t>/</a:t>
            </a: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s-MX" sz="1600" b="1" dirty="0">
              <a:solidFill>
                <a:srgbClr val="0070C0"/>
              </a:solidFill>
            </a:endParaRPr>
          </a:p>
          <a:p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AutoShape 2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4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6" name="AutoShape 6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7" name="AutoShape 8" descr="data:image/jpeg;base64,/9j/4AAQSkZJRgABAQAAAQABAAD/2wCEAAkGBxQTERUUEBAUFBQUFBUVFBUTFRQVFRQVGBUWGBQVFBYYHCggGBolHRQUITEhJSkrLi4uGB8zODMsNygtLisBCgoKDg0OGhAQGCwcHBwsLCwsLCwsLCwsLCwsKywsLCwsLCwsKywsLCwsMSwsLSwsLCwsLCwrLCwtLCssKywsLP/AABEIANkA6QMBIgACEQEDEQH/xAAcAAEAAgMBAQEAAAAAAAAAAAAABAUCAwYBBwj/xABDEAABAwEFBAgDBQYEBwEAAAABAAIDEQQFEiExQVFhcQYTIjKBkaGxQsHRFCNScvAHFTOSsuFDU2LCJGNzgtLi8Rb/xAAYAQEAAwEAAAAAAAAAAAAAAAAAAQIDBP/EACIRAQEAAgICAwADAQAAAAAAAAABAhESIQMxE0FRQmGxIv/aAAwDAQACEQMRAD8A+4oiICIiAiIgIiICIiAiIgIiICIiAiIgIiICLwlYlx2BBmi1EO3rW6Vw1AKCSi0RWoHI5Hj8it6AiIgIiICIiAiIgIiICIiAiIgISvCvKIPDKFh9pbtNOYW2ijWxoogktcDoar1UPXlhq0+Gw81bWK1CRtRyI3FBIRFiSg9LgFgJQTQVXi9HBBlRZLEFZICwlGSzWqQoIU8aysdqIOFx/KfkVlIoVoagu0UewzY2AnXQ8wpCAiIgIiICIiAiIgIiICIvCgwL160qH1qdetJhtnckx7slW2qVezWpVtonVp49RHNrtEqxuq24Jhnk7snx0PmoNpmUAz5jms8ppeXb6O4rF7lgX5+S1yPUzFW5dsZHraHKvmmoRzClNcp0naQHLYHKMCvQ5UqyQXLS5yxLli4qEsHlRZlIcVGmKDfczu+OIPnX6KzVZcze+eQ9/qrNAREQEREBERAREQEREBERBSzvoSNxUd06l35ZzTG0aDtAbt65p9tG9dXisrn8m4sZZ1CnnUOS2cVDltS2sYyt1omWN2xGSVjB8Th5ak+VVXvmqu16H3QWDrpBRzh2AdQ07TxPtzXJ5HTguZ3UefD2Wp71nejaUf4H5FQTMtMMdzbDO8c7Gi2lS7JaMTQfPntUC0vUKz2zq3Z9068DvTKaaY3bpQ9ZYlBjnB2rYJljlGsqViXhco3XLwyqi7a96izPWMk63XbZ+sdiPdB/mP0QWV3w4WCupzPj+gpKIgIiICIiAiIgIiIC8J3r1RL0ZWJ3Ch8iglVXq5RspGjiORK3st8g+M+OajadJnSG3zwBskNn+0Rt/ixsNJg38cQOTyNrcjuqqG12CC1NbJZZOqklBc2ORro8WurHCrDlyOvFXLb2ftAPmFwPSK6WyWzrIiYJg0kSMFSdKY698ZkU14q2NVyiHeTpYHmOZha4eII2EEZEKG638D5LoLJZ3vbScNDwaVYatd/qFcxXcrBl1Mp2mg811S2xz2SVadGeiYZhltBD3ZFrAasbtBJ+I+nNdeuFsgEWUcsjBsaHnCP+05LoLmvcvd1clMXwu0xU1BG9c+WOU7rbHKXqLiRgIIIqDkVzF5ROhOdSw913yO4rqVhLGHAhwBByIOYKnx+S4X+keTxzOOIltirbVaArS/rmDH/8PIDXWMmpZxB3cCuVvWzzM0bXlmujOzKcoxwll1U2G+nRGmrdx2cirm7b4E1era8loq4BpNBxIyXJXHdjJHYrdOYGA5MDXYn7+1Qho9V9Ouy32GGMMgmhawbA9tSd5qak8SuW5OiYqV14gbVGlvpoyrmru+J7PMBgfE94OwgmlDWvDRc8+7HE0Zl+UAeya62nfelxcdnNoq5xoxpoR8TjrTgF1TGAAACgGgC4mwRy2d2RodoOjuDgutu+3CQbnDVu7iN4VUpaIiAiIgIiICIiAiIgLCdlWuG8EeizRByNUWVqbhe4bnEeq0l6qlsVLezaTsO9pHkrTrFW3uc43bngeeSnH2i3pMsTBqVnNIoZlotUk2WQc51aBrRUnWp12UXdrpx7Ud/3y6GRmVWucGnhXaruG2FpY9vwkOHgud6SPEzBFGRrieXAVa8ZNFRU0FTpvUy7XhkTWySAkClW1pTZrwWdvuVpJ9x9ajna4Va4Ea5EFU98XwGigdQep5L53dtqs1mdJIwF0riSHONQ0HUMGg56qZ0Ykfa7T1kgPVR5gnRz/hA5a+AUePDGd08mddayHgtNssOLNtK7a7RuB2eStC1QJ5j1zGDbUnkB/wDFtbLO2WO/cczbLHJHnI5mHMuZTYATk4mpOSn3f0OkfGyVk7B1jGvAwOoMQBpWvHcsem5Aj8FZdF+l9l+zwRy2iOOURNaWuNKYeyKk5AmlacVx5e3XPTXYLkkheete1xIFMNchU1rUcFd2Fg02hZSyB7y5pDhlQgggimwjxUeKWkwGxwp4j9FX/ir9pN9QVFd1D5KDFVpDm6j14Hgru0MxMVNCNm7JZNF9BKHNDht/RC2KsuuShLDtzHzVmgIiICIiAi8WLpmjVw80Rtmi0G1s3+QKw+3N2AnwU8arzx/UpeOdTVRxaidGOWL5XEt7G3aRuKcannK5u+30mdsxAOHiP7KuMysOmVQ5jiAMQpruNf8Acuehmz4bfkmlbasOsVffkrhFVtMjU19Pmtwl/XgVGvR1YnDkp0iXtvtLnENLMOYBNeIBWiO0ujcDIAW5g0qCMjoQajw3LfG/7qOjSSWN9BT3CwfYJH98YRu2+X1XTL0xs30qL/fPK7su7LR/ikuNanuuwNJFKaqgsj3vmET3NFQTUV2HTVddeUTqdkUNdo2Z12clx9qDo7TZ3uIp1uE0yyNBu4lZ5e2uHrTZf1k6ksDXYsdc3Cn4aUFcu8uu6GyysgJaG0xE7+e1UXTGIl8XVtLqONAASadmmnJXfR8TMgwuhc3Fi7zXA58+Ct45N9qeXdjrP3j91jpnpTZWtP7qBYZZnz4gG5M4bSOPBSZbuc2z0e4DQ5cTXJao5nws+7a3MDM0qRsrmpzyhhjdOe6aWh57MlK1plyXzK/XAPy1ou7v+Z0jqupUVrTSuxfPekeUg4hc8vbezp9o/ZfaMd2w72mRp8JX/IhXtvNCCNQargP2L3hWKaAnNrhI3k4YXU5Fg/mX0eSAvIaNvttV76UxW9lfjjB3iqqpWUkPHNWwAY0NGgFFVSOq8nwWTV5jwuDtx9Nvor0FUcrclZ3dJWNvDLyyQSUREBQprUa0b5qaos1mrmFbHW+2Xl5a/wCUN7ydSSsKLa+IjUFayuia+nFbftisSVmvKKyNsPtDxo4+/usX3k8UJANDXSmwj5rMtWuRipcI0nkyn2or8vOWTDlH2SSMiDmKEVLj7LmeveDRwoBteR6uBoPJdnaLKDsUJ93jYKcvoqcGnzVRNe4CpBpvb2hoR8Nd+pWE8uJhDSDyIpxz02q1tF0AgilKgglpLTnvpqosd2SNFGvxbDiqHlu7Hnl+qqtwq08mNYWFzwGlgrgNKVFKgk7TxVm68JCM4gORB93Kj6q1Mq2LC1pJJx0edKDOh3DnRZfZrWaVnDchXCNfICi2wtk0plZve1nbX1d2BiFPiwihqa7uCrp4W1Bniq0GoLQHUIzBNCXbNg1Uae7XmoktjquIAAoDroKn6qW7oXOxmPDNJpliYXbdlFXKrY2X1/iTaulEberbHZ34Rt7A3ZuGKo04qYOk32hrmso00xAEbtMxlnp4qPN0fZBY3PtLAJpHBjGvcCIwXDPdioCa7Ml7fsEEMML4Hwh1MEjWOZiOLMEgZmhy8RuWXJvx66SJbRK6HCdRQUy0By27vZaXxPLAHOOgFMt3BQrHeYJzV3FIHBRbKmTTmLxstGr5z0tj7TTxK+t3tF2SubFrs4aIprpFtcX5Flet7RDRoMhUgVqBmFETXOfs1txitsWtJD1RA24+7l+YNX6Is8WBtT3j6KruboxY7JR1nsscb6d7N7xXUB7qup4qbaZ/NTbvpEmmu2WmmQ1PotEDFiGZ1UljVVZg8ZKTc57Lhud7gLRIFtub4+Y9kFkiIgIiICxLAdQFkiDUbO38IWJsjd3qVvRTyqtwxv0jGxt4rXNYgATU5A7vopqwl7p5H2U8r+q/Fh+OGtd6PBIAbruP1VTe1/yxhuEMzcBm06E81KvEdo81SX02uHmE539Piw/Gu9+lNoYSGYNtOxXltXKy9OLaSQZmsO4RMBHmCujis5fb4mj/AD4/LG0n0X2a02SN4PWRsf8Ama13uFPOnxY/j5OLwlwtxSOPZbXQZ0FdFUW+1OqSXPIAJpiOdNitLSKlVNoYC6h0OR5HIqu6tMZPpzjppLS7CG4WnMjhxO1dRdENojYWttUzGEUIbI8DwFcvBXlr6KwWObq4HyPqxpeZC0kZmgFGjZn4hRr3nDG56DclpIrHxxh1XAvd+J5LifErKSziQUbF46K9ui4sRBcKk+i6GSysjFGtA4qFnAsuCetRLhG4ivrVXd1tkYaPeCN9CrSd4CgT2oBBIt8nZzU3oIW/e4Ymtc3J01e0cRqGDcAGkmh3Li7yvxgIaZGtqQKmtG1OpoCaBfWOi9ihjszBBI2VjhiMjSCJHHVwI2ZUpwQbIXGuEA0OYG0De7mdn6EG2uMctJZGfefw2gEENbQOxE65uG7WivcDWYnmgFKuJOQAGZ8guLsgNstbpnj7qGjqHgCYYzxoS8je6mxTEV0EakNC0WePJSQEpGqbRb7pZRhP4nE/L5LRKK0A1OSs42YQANAKKEskREBERAREQEREBYyHI8lkq+9Yy4spWge0mnMaoOKvMdo81SXsO7z+Svr0HbdzVFew7vj7FBs6PTht5xFwFDIW573Mc1vqQvrRC+f3F0UkfJFaC5rW42SjUuIBDhls0XWdJb0Fngc4d93ZYP8AUdvhqg+ZW8UcQNhI8ioNkY10rA80aXsDjuBcKqWx1MyqgkuLgONEHdX0K2yc1r2m+FI2CnouevNmJ7Rvc33Cuo5TJV7hRzu0eZ1Ve6MGZo/1V8s0HX3QygrwVN0ntj44pHsAc5rSQDoSN6vruZRp5KivtrXUa7Nr3NaRpUOcARXZqg4v952p4q9jW/lBPrVRpmvd33nzp6BdzH0eillIhY8sp2GGQ0La/wAWR2rWn4W5k6ncJp/Z+w69U3k17v6nLTeMZayr5XNYmbSFldV6S2JxfZbRg2uZ3o3/AJ2aHnkdxC+qx/s5h2yeTAPbNTY+g0A+J3k0/wBQKXKJ4VTHpa612SFojpLKB1sYDhU1IZGA7PC6gcdgbUVNV09ku8WeyiOtXuNXu/E9xq8+6k3ZckMBrGztaYjStOFMh4BZXiauY3m4+w+aouRNyXpWZC0zyUBKipe2N1ZTwaT6gKxVVc7auc7hTzNfkrVAREQEREBERAREQF4ULlqdOEHC3qO27mqe3srT9bCrm9u+7mqufUIJUl9WyKKOCB8TQGDtYDJKARkAO74lQpbLPhxTOlmc41Je7ERlsaMmDgFcSz02bB7BaTbSgp4bEZTTTePqrGC5Ws1zWXX9rFTM6nfzW37fwCD2VgAoAqxkJEzSBtPsVPday6oDKHYaaealXfYy4gnM7TSnoEF3Yndhcn0mfV8bdjpWA+eXrRda+TC3CFynSBvaiP8Azo/6gg7LorFSJzvidI+p/KcIHLI+ZV0uauO8Gsio57W/eS94gf4jt6nDpHZttphr/wBVlfKqC3RVX/6Ozf57c9NaHkaUU2y26OT+FKx/5XB1OdEEhVx7UrjuoPr7lWKrbEagu/ESfMoNzlT2+1Avwg5DXnuVpaTRp5LnbRZ+rmc3ZWreLTmPp4ILKw2jq31Pddk75HwXQLnIhUK1uyarcJ1b6t2fRBOREQEREBERAWqeYNFXGi2qDelnLhkdPJBAtN6/hb4n6KPZ5ZZHjDoCK5CgFdpWiVtEs9sczJpyOoQU15ucXu7JyJ0z2qrvcuiaHuaQKjMhWFraeuccTsJPaFTmPAhc/f0Li6pc4sr2WlzqDwJKnSu7+LixXi2QCru1tByI8FIIB0XJ2QYcwrKC2mtBU8BmfRErnql4Yl7ZLK91CQRuH1U58BUJSbks7XNoe8DmNqvH2drW0aKb1yEjSDlUHeFpnmkdkXvI3FxIQX1ttrG6uqdzcyqR8vWuaDGKBwcO0a9k1rkNclDwnct1neWuB3FBg2xtL3OwR4i53aLSXd40zqFPjhP4yOX/ALVUO1TdU8lwcY3HE1zQXUrq0gZ61PivBfEY2uPJjvmFKFo2wg/Gf5Y//FR3XeYnFzWBwJBJYMEgIrRwLaUOZzbhOZ10Wqz3xiNI4ZXc+rYPNzwpf22an8Fg/PM0f0tcnZ0sbD0heR1b6yBwIZKA0OrTSQCgqN4A2dkZlX1kbRgXGWJ7jO0ubE2ta9W97id1atAK7SE9kIMLV3TyUHpRgDWuL2h7SBhqMTmnWg1y181Ktx7DqakUC5mC4xWrjn6qEraxPqFYWXKRvGoPKlfkFCs0IbkFNg/iM5n2KC1REQEREBERAREQRLRd0b+8wV3jI+igv6PM+GSRviCPZXKIOdf0XBNeuPi3+61S9EGO77q+B+q6dEHMM6HQj4a+A+imwXHGzuxgK6RBWfYuCxdYAditUQUj7oB2LUbkC6BEFALlbuWLrkYdWroV5RBzH7haNC4cK5eRXn7maN/nT2XTloWL4QUHKzWBjRmCeFSa+ZWiOyYj2Y2jwqVfzwYX1eOzv2DnuU+MADsjyQU9huWhxOyVm5gGi2OK1k70EK3g0FBXPTRRWl22N3gWH/cptoOKgbma6DNSobOdqCujJ/y3+QPsSpVnjJc04TQGpqKbKfNWDYwFmgIiICIiAiIgIiICIiAiIgIiICIiAiIgIiICIiAtRszDqxv8oW1EGoWdn4G+QWQhb+EeQWaIFEREBERAREQ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9" name="Elipse 8"/>
          <p:cNvSpPr/>
          <p:nvPr/>
        </p:nvSpPr>
        <p:spPr>
          <a:xfrm>
            <a:off x="271035" y="312736"/>
            <a:ext cx="8642444" cy="102803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pueden hacer los ciudadanos?</a:t>
            </a:r>
          </a:p>
        </p:txBody>
      </p:sp>
    </p:spTree>
    <p:extLst>
      <p:ext uri="{BB962C8B-B14F-4D97-AF65-F5344CB8AC3E}">
        <p14:creationId xmlns:p14="http://schemas.microsoft.com/office/powerpoint/2010/main" xmlns="" val="31408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Pergamino horizontal"/>
          <p:cNvSpPr/>
          <p:nvPr/>
        </p:nvSpPr>
        <p:spPr>
          <a:xfrm>
            <a:off x="127487" y="714356"/>
            <a:ext cx="8873669" cy="1512168"/>
          </a:xfrm>
          <a:prstGeom prst="horizontalScroll">
            <a:avLst>
              <a:gd name="adj" fmla="val 1516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20000"/>
              </a:spcBef>
            </a:pPr>
            <a:endParaRPr lang="es-MX" sz="2400" b="1" dirty="0" smtClean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PRESUPUESTO DE </a:t>
            </a:r>
            <a:r>
              <a:rPr lang="es-MX" sz="2400" b="1" dirty="0">
                <a:solidFill>
                  <a:schemeClr val="bg1"/>
                </a:solidFill>
                <a:latin typeface="+mj-lt"/>
              </a:rPr>
              <a:t>EGRESOS </a:t>
            </a:r>
            <a:r>
              <a:rPr lang="es-MX" sz="2400" b="1" dirty="0">
                <a:solidFill>
                  <a:schemeClr val="bg1"/>
                </a:solidFill>
              </a:rPr>
              <a:t>CIUDADANO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</a:t>
            </a:r>
          </a:p>
          <a:p>
            <a:pPr lvl="0" algn="ctr">
              <a:spcBef>
                <a:spcPct val="20000"/>
              </a:spcBef>
            </a:pPr>
            <a:r>
              <a:rPr lang="es-MX" sz="2400" b="1" dirty="0">
                <a:solidFill>
                  <a:schemeClr val="bg1"/>
                </a:solidFill>
                <a:latin typeface="+mj-lt"/>
              </a:rPr>
              <a:t>ADMINISTRACIÓN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2018– SACRAMENTO, </a:t>
            </a:r>
            <a:r>
              <a:rPr lang="es-MX" sz="2400" b="1" dirty="0" smtClean="0">
                <a:solidFill>
                  <a:schemeClr val="bg1"/>
                </a:solidFill>
                <a:latin typeface="+mj-lt"/>
              </a:rPr>
              <a:t>COAHUILA.</a:t>
            </a:r>
            <a:endParaRPr lang="es-MX" sz="2400" b="1" dirty="0">
              <a:solidFill>
                <a:schemeClr val="bg1"/>
              </a:solidFill>
              <a:latin typeface="+mj-lt"/>
            </a:endParaRPr>
          </a:p>
          <a:p>
            <a:pPr lvl="0" algn="ctr">
              <a:spcBef>
                <a:spcPct val="20000"/>
              </a:spcBef>
            </a:pPr>
            <a:endParaRPr lang="es-MX" b="1" dirty="0">
              <a:solidFill>
                <a:schemeClr val="bg1"/>
              </a:solidFill>
              <a:latin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480" y="2357430"/>
            <a:ext cx="5868144" cy="404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26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2803157"/>
            <a:ext cx="3348940" cy="4054844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268760"/>
            <a:ext cx="7200800" cy="369979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  <a:cs typeface="Aharoni" pitchFamily="2" charset="-79"/>
              </a:rPr>
              <a:t>El Presupuesto Ciudadano es un instrumento mediante el cual los gobiernos permiten conocer a la ciudadanía en general de manera clara, sencilla y transparente cómo, cuánto y en qué se gastan los recursos públicos, así como el origen de los mismos. Permite conocer la importancia de la Ley de Ingresos y el Presupuesto de Egresos; identificar los ejes prioritarios de los gobiernos; y destacar el gasto a rubros relevantes y sensibles de la población.</a:t>
            </a:r>
          </a:p>
          <a:p>
            <a:pPr algn="just"/>
            <a:endParaRPr lang="es-MX" sz="1800" b="1" dirty="0" smtClean="0">
              <a:solidFill>
                <a:schemeClr val="tx1"/>
              </a:solidFill>
            </a:endParaRP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71600" y="3640956"/>
            <a:ext cx="38518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Con el Presupuesto Ciudadano se invita a la ciudadanía a involucrarse, informarse y dar seguimiento al ejercicio de los recursos públicos, convirtiéndose en una herramienta de fácil acceso que coadyuve a exigir mayor transparencia y rendición de cuentas en las finanzas publicas.</a:t>
            </a:r>
          </a:p>
        </p:txBody>
      </p:sp>
      <p:sp>
        <p:nvSpPr>
          <p:cNvPr id="7" name="Elipse 6"/>
          <p:cNvSpPr/>
          <p:nvPr/>
        </p:nvSpPr>
        <p:spPr>
          <a:xfrm>
            <a:off x="251520" y="188640"/>
            <a:ext cx="8642444" cy="95574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ciudadano?</a:t>
            </a:r>
          </a:p>
        </p:txBody>
      </p:sp>
    </p:spTree>
    <p:extLst>
      <p:ext uri="{BB962C8B-B14F-4D97-AF65-F5344CB8AC3E}">
        <p14:creationId xmlns:p14="http://schemas.microsoft.com/office/powerpoint/2010/main" xmlns="" val="299523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9704" y="4509120"/>
            <a:ext cx="2416432" cy="23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971600" y="1801847"/>
            <a:ext cx="7200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>
                <a:latin typeface="Calibri" pitchFamily="34" charset="0"/>
              </a:rPr>
              <a:t>Es un documento en el cual se consignan las cantidades monetarias de los ingresos municipales correspondientes a un ejercicio fiscal, identificándolos por rubro;  es de gran importancia, ya que </a:t>
            </a:r>
            <a:r>
              <a:rPr lang="es-MX" b="1" dirty="0"/>
              <a:t>ofrece información valiosa </a:t>
            </a:r>
            <a:r>
              <a:rPr lang="es-MX" b="1" dirty="0" smtClean="0"/>
              <a:t>del </a:t>
            </a:r>
            <a:r>
              <a:rPr lang="es-MX" b="1" dirty="0"/>
              <a:t>presupuesto de ingresos, indicando las contribuciones y el ingreso estimado de cada una de </a:t>
            </a:r>
            <a:r>
              <a:rPr lang="es-MX" b="1" dirty="0" smtClean="0"/>
              <a:t>ellas, </a:t>
            </a:r>
            <a:r>
              <a:rPr lang="es-MX" b="1" dirty="0"/>
              <a:t>así como los demás ingresos que espera recibir el municipio e incorporar las partidas que cada municipio estime como fuente de ingresos para cada ejercicio </a:t>
            </a:r>
            <a:r>
              <a:rPr lang="es-MX" b="1" dirty="0" smtClean="0"/>
              <a:t>fiscal.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Además </a:t>
            </a:r>
            <a:r>
              <a:rPr lang="es-MX" b="1" dirty="0"/>
              <a:t>de ser una importante herramienta de transparencia y rendición de cuentas. </a:t>
            </a:r>
            <a:endParaRPr lang="es-MX" b="1" dirty="0">
              <a:latin typeface="Calibri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266698" y="260648"/>
            <a:ext cx="8642444" cy="129614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la Ley de Ingresos y cual es su importancia?</a:t>
            </a:r>
          </a:p>
        </p:txBody>
      </p:sp>
    </p:spTree>
    <p:extLst>
      <p:ext uri="{BB962C8B-B14F-4D97-AF65-F5344CB8AC3E}">
        <p14:creationId xmlns:p14="http://schemas.microsoft.com/office/powerpoint/2010/main" xmlns="" val="160868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0"/>
          <a:stretch/>
        </p:blipFill>
        <p:spPr>
          <a:xfrm>
            <a:off x="2555776" y="4005064"/>
            <a:ext cx="4104456" cy="2647379"/>
          </a:xfrm>
          <a:prstGeom prst="rect">
            <a:avLst/>
          </a:prstGeom>
        </p:spPr>
      </p:pic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27363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dirty="0" smtClean="0"/>
              <a:t>El </a:t>
            </a:r>
            <a:r>
              <a:rPr lang="es-MX" sz="1800" b="1" dirty="0"/>
              <a:t>Presupuesto son los recursos que el Gobierno planea gastar durante el año, los cuales satisfacen las demandas y necesidades de la población.</a:t>
            </a:r>
          </a:p>
          <a:p>
            <a:pPr marL="0" indent="0" algn="just">
              <a:buNone/>
            </a:pPr>
            <a:endParaRPr lang="es-MX" sz="1800" b="1" dirty="0" smtClean="0"/>
          </a:p>
          <a:p>
            <a:pPr marL="0" indent="0" algn="just">
              <a:buNone/>
            </a:pPr>
            <a:r>
              <a:rPr lang="es-MX" sz="1800" b="1" dirty="0" smtClean="0"/>
              <a:t>Estos </a:t>
            </a:r>
            <a:r>
              <a:rPr lang="es-MX" sz="1800" b="1" dirty="0"/>
              <a:t>son las estimaciones de los fondos que recibe el Gobierno y de los recursos que este planea gastar. También genera un valor público en las acciones gubernamentales, y somos nosotros como ciudadanos quienes las calificamos en cuanto a los beneficios y prioridades que se obtienen</a:t>
            </a:r>
            <a:r>
              <a:rPr lang="es-MX" sz="1800" b="1" dirty="0" smtClean="0"/>
              <a:t>.</a:t>
            </a:r>
          </a:p>
          <a:p>
            <a:pPr algn="just"/>
            <a:endParaRPr lang="es-MX" sz="1800" dirty="0"/>
          </a:p>
        </p:txBody>
      </p:sp>
      <p:sp>
        <p:nvSpPr>
          <p:cNvPr id="5" name="Elipse 4"/>
          <p:cNvSpPr/>
          <p:nvPr/>
        </p:nvSpPr>
        <p:spPr>
          <a:xfrm>
            <a:off x="251520" y="332656"/>
            <a:ext cx="8642444" cy="10801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¿Qué es el Presupuesto de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Egresos?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29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700808"/>
            <a:ext cx="3312368" cy="4968552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elaboración del Presupuesto es de vital importancia, pues el ciudadano necesita servicios y obras de calidad, los cuales el Gobierno tiene la obligación de proporcionarlos, es donde el Presupuesto nos da a conocer cuales fueron dichos trabajos, y sabemos cual es la calidad de vida a través de la economía, educación, atención en salud, seguridad pública, entre otros</a:t>
            </a:r>
            <a:r>
              <a:rPr lang="es-MX" sz="1800" dirty="0">
                <a:solidFill>
                  <a:schemeClr val="tx1"/>
                </a:solidFill>
              </a:rPr>
              <a:t>.</a:t>
            </a:r>
          </a:p>
          <a:p>
            <a:endParaRPr lang="es-MX" sz="1800" dirty="0">
              <a:solidFill>
                <a:schemeClr val="tx1"/>
              </a:solidFill>
            </a:endParaRPr>
          </a:p>
        </p:txBody>
      </p:sp>
      <p:pic>
        <p:nvPicPr>
          <p:cNvPr id="9220" name="Picture 4" descr="http://previews.123rf.com/images/coramax/coramax1208/coramax120801167/14802329-3d-people--human-character--person-sitting-on-the-bench-and-a-read-book-3d-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60848"/>
            <a:ext cx="4507166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 descr="C:\Users\diego.aguilerah\Desktop\dinero_3d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229200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Elipse 6"/>
          <p:cNvSpPr/>
          <p:nvPr/>
        </p:nvSpPr>
        <p:spPr>
          <a:xfrm>
            <a:off x="251520" y="188640"/>
            <a:ext cx="8642444" cy="1296144"/>
          </a:xfrm>
          <a:prstGeom prst="ellipse">
            <a:avLst/>
          </a:prstGeom>
          <a:solidFill>
            <a:srgbClr val="E65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¿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uál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es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la importancia del Presupuesto </a:t>
            </a:r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de Egresos </a:t>
            </a:r>
            <a:r>
              <a:rPr lang="es-MX" sz="3000" b="1" dirty="0" smtClean="0">
                <a:solidFill>
                  <a:schemeClr val="bg1"/>
                </a:solidFill>
                <a:latin typeface="Berlin Sans FB Demi" pitchFamily="34" charset="0"/>
              </a:rPr>
              <a:t>?</a:t>
            </a:r>
            <a:endParaRPr lang="es-MX" sz="3000" b="1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s.cdn2.123rf.com/168nwm/yupiramos/yupiramos1303/yupiramos130300455/18333800-dibujos-animados-hombre-de-negocios-dibujo-impuesto-iconos-ilustracion-vec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86387" y="1507232"/>
            <a:ext cx="7229770" cy="5162128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El </a:t>
            </a:r>
            <a:r>
              <a:rPr lang="es-MX" sz="1800" b="1" dirty="0">
                <a:solidFill>
                  <a:schemeClr val="tx1"/>
                </a:solidFill>
              </a:rPr>
              <a:t>dinero del presupuesto proviene del pago de impuestos, servicios, multas, uso de bienes públicos, que hacemos como ciudadanos y empresas, también proviene de las transferencias que por ley otorga la </a:t>
            </a:r>
            <a:r>
              <a:rPr lang="es-MX" sz="1800" b="1" dirty="0" smtClean="0">
                <a:solidFill>
                  <a:schemeClr val="tx1"/>
                </a:solidFill>
              </a:rPr>
              <a:t>Federación </a:t>
            </a:r>
            <a:r>
              <a:rPr lang="es-MX" sz="1800" b="1" dirty="0">
                <a:solidFill>
                  <a:schemeClr val="tx1"/>
                </a:solidFill>
              </a:rPr>
              <a:t>a los </a:t>
            </a:r>
            <a:r>
              <a:rPr lang="es-MX" sz="1800" b="1" dirty="0" smtClean="0">
                <a:solidFill>
                  <a:schemeClr val="tx1"/>
                </a:solidFill>
              </a:rPr>
              <a:t>Municipios </a:t>
            </a:r>
            <a:r>
              <a:rPr lang="es-MX" sz="1800" b="1" dirty="0">
                <a:solidFill>
                  <a:schemeClr val="tx1"/>
                </a:solidFill>
              </a:rPr>
              <a:t>y que se reflejan en Aportaciones y Participaciones Federales.</a:t>
            </a: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La manera en que los ingresos se recaudan, los montos y obligaciones, se establecen en la Ley de Ingresos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dirty="0" smtClean="0"/>
          </a:p>
          <a:p>
            <a:endParaRPr lang="es-MX" sz="1800" dirty="0"/>
          </a:p>
          <a:p>
            <a:endParaRPr lang="es-MX" sz="1800" dirty="0"/>
          </a:p>
          <a:p>
            <a:endParaRPr lang="es-MX" sz="18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165233"/>
              </p:ext>
            </p:extLst>
          </p:nvPr>
        </p:nvGraphicFramePr>
        <p:xfrm>
          <a:off x="3569172" y="3717032"/>
          <a:ext cx="4626899" cy="2461260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546779"/>
                <a:gridCol w="1080120"/>
              </a:tblGrid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ORIGEN DE INGRESOS (CRI)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IMPORTE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IMPUESTOS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$347,959.48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1264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CUOTAS Y APPORTACIONES DE SEGURIDAD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CONTRIBUCIONES DE MEJORAS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DERECHOS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$414,601.01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PRODUCTOS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$9,035.30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APROVECHAMIENTOS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$44,191.62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INGRESOS POR VENTAS DE BIENES Y SERVICIOS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PARTICIPACIONES Y APORTACIONES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$21882602.74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TRANSFERENCIAS, ASIGNACIONES, SUBSIDIOS Y OTRAS AYUDAS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INGRESOS DERIVADOS DE FINANCIAMIENTO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$22,698,390.15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036" y="188640"/>
            <a:ext cx="8642444" cy="117457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¿De dónde obtiene el Municipio los ingresos?</a:t>
            </a:r>
          </a:p>
        </p:txBody>
      </p:sp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4"/>
          <a:stretch/>
        </p:blipFill>
        <p:spPr>
          <a:xfrm>
            <a:off x="5652120" y="3645023"/>
            <a:ext cx="2952328" cy="3105219"/>
          </a:xfrm>
          <a:prstGeom prst="rect">
            <a:avLst/>
          </a:prstGeom>
        </p:spPr>
      </p:pic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6120680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</a:t>
            </a:r>
            <a:r>
              <a:rPr lang="es-MX" sz="1800" b="1" dirty="0">
                <a:solidFill>
                  <a:schemeClr val="tx1"/>
                </a:solidFill>
              </a:rPr>
              <a:t>Clasificación Funcional del Gasto agrupa los gastos según los propósitos u objetivos </a:t>
            </a:r>
            <a:r>
              <a:rPr lang="es-MX" sz="1800" b="1" dirty="0" smtClean="0">
                <a:solidFill>
                  <a:schemeClr val="tx1"/>
                </a:solidFill>
              </a:rPr>
              <a:t>socioeconómicos que persigue el municipio.</a:t>
            </a:r>
            <a:r>
              <a:rPr lang="es-MX" sz="1800" b="1" dirty="0">
                <a:solidFill>
                  <a:schemeClr val="tx1"/>
                </a:solidFill>
              </a:rPr>
              <a:t> </a:t>
            </a:r>
            <a:r>
              <a:rPr lang="es-MX" sz="1800" b="1" dirty="0" smtClean="0">
                <a:solidFill>
                  <a:schemeClr val="tx1"/>
                </a:solidFill>
              </a:rPr>
              <a:t>Presenta </a:t>
            </a:r>
            <a:r>
              <a:rPr lang="es-MX" sz="1800" b="1" dirty="0">
                <a:solidFill>
                  <a:schemeClr val="tx1"/>
                </a:solidFill>
              </a:rPr>
              <a:t>el gasto público según la naturaleza de los servicios gubernamentales brindados a la población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  <a:p>
            <a:pPr algn="just"/>
            <a:r>
              <a:rPr lang="es-MX" sz="1800" b="1" dirty="0">
                <a:solidFill>
                  <a:schemeClr val="tx1"/>
                </a:solidFill>
              </a:rPr>
              <a:t>Con dicha clasificación se identifica el presupuesto destinado a funciones de gobierno, desarrollo </a:t>
            </a:r>
            <a:r>
              <a:rPr lang="es-MX" sz="1800" b="1" dirty="0" smtClean="0">
                <a:solidFill>
                  <a:schemeClr val="tx1"/>
                </a:solidFill>
              </a:rPr>
              <a:t>social, desarrollo </a:t>
            </a:r>
            <a:r>
              <a:rPr lang="es-MX" sz="1800" b="1" dirty="0">
                <a:solidFill>
                  <a:schemeClr val="tx1"/>
                </a:solidFill>
              </a:rPr>
              <a:t>económico y otras no clasificadas; permitiendo determinar los objetivos generales de las </a:t>
            </a:r>
            <a:r>
              <a:rPr lang="es-MX" sz="1800" b="1" dirty="0" smtClean="0">
                <a:solidFill>
                  <a:schemeClr val="tx1"/>
                </a:solidFill>
              </a:rPr>
              <a:t>políticas públicas </a:t>
            </a:r>
            <a:r>
              <a:rPr lang="es-MX" sz="1800" b="1" dirty="0">
                <a:solidFill>
                  <a:schemeClr val="tx1"/>
                </a:solidFill>
              </a:rPr>
              <a:t>y los recursos financieros que se asignan para alcanzar éstos</a:t>
            </a:r>
            <a:r>
              <a:rPr lang="es-MX" sz="1800" b="1" dirty="0" smtClean="0">
                <a:solidFill>
                  <a:schemeClr val="tx1"/>
                </a:solidFill>
              </a:rPr>
              <a:t>.</a:t>
            </a:r>
            <a:endParaRPr lang="es-MX" sz="1800" b="1" dirty="0">
              <a:solidFill>
                <a:schemeClr val="tx1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  <a:p>
            <a:pPr algn="just"/>
            <a:endParaRPr lang="es-MX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1603644"/>
              </p:ext>
            </p:extLst>
          </p:nvPr>
        </p:nvGraphicFramePr>
        <p:xfrm>
          <a:off x="1115616" y="4509120"/>
          <a:ext cx="4266332" cy="151218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05832"/>
                <a:gridCol w="1460500"/>
              </a:tblGrid>
              <a:tr h="4453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CLASIFICACIÓN FUNCIONAL DEL GASTO (FINALIDAD)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GOBIERNO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$19,617,890.00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$3,080,500.00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</a:rPr>
                        <a:t>DESARROLLO ECONÓMICO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057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</a:rPr>
                        <a:t>OTRAS CLASIFICADAS EN FUNCIONES ANTERIORES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/>
                </a:tc>
              </a:tr>
              <a:tr h="236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$22,698,390.00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T="7620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250778" y="197514"/>
            <a:ext cx="8642444" cy="9272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¿Para qué se gasta el Presupuesto?</a:t>
            </a:r>
          </a:p>
        </p:txBody>
      </p:sp>
    </p:spTree>
    <p:extLst>
      <p:ext uri="{BB962C8B-B14F-4D97-AF65-F5344CB8AC3E}">
        <p14:creationId xmlns:p14="http://schemas.microsoft.com/office/powerpoint/2010/main" xmlns="" val="296771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971600" y="1196752"/>
            <a:ext cx="7200800" cy="3456384"/>
          </a:xfrm>
        </p:spPr>
        <p:txBody>
          <a:bodyPr>
            <a:normAutofit/>
          </a:bodyPr>
          <a:lstStyle/>
          <a:p>
            <a:pPr algn="just"/>
            <a:r>
              <a:rPr lang="es-MX" sz="1800" b="1" dirty="0" smtClean="0">
                <a:solidFill>
                  <a:schemeClr val="tx1"/>
                </a:solidFill>
              </a:rPr>
              <a:t>La Clasificación Administrativa tiene como propósitos básicos identificar las unidades administrativas a través de las cuales se realiza la asignación, gestión y rendición de los recursos financieros públicos, así como establecer las bases institucionales y sectoriales para la elaboración y análisis de las estadísticas fiscales, organizadas y agregadas, mediante su integración y consolidación, tal como lo requieren las mejores prácticas y los modelos universales establecidos en la materia. </a:t>
            </a:r>
          </a:p>
          <a:p>
            <a:pPr algn="just"/>
            <a:endParaRPr lang="es-MX" sz="1800" b="1" dirty="0">
              <a:solidFill>
                <a:schemeClr val="tx1"/>
              </a:solidFill>
            </a:endParaRPr>
          </a:p>
        </p:txBody>
      </p:sp>
      <p:pic>
        <p:nvPicPr>
          <p:cNvPr id="4097" name="Picture 1" descr="C:\Users\luis.flores\Pictures\estructura_organizacio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473624"/>
            <a:ext cx="450392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971600" y="3376156"/>
            <a:ext cx="25922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b="1" dirty="0"/>
              <a:t>Esta clasificación además permite delimitar con precisión el ámbito de Sector Público de cada orden de gobierno y por ende los alcances de su probable responsabilidad fiscal y cuasi fiscal.</a:t>
            </a:r>
          </a:p>
          <a:p>
            <a:pPr algn="just"/>
            <a:endParaRPr lang="es-MX" b="1" dirty="0">
              <a:solidFill>
                <a:srgbClr val="0070C0"/>
              </a:solidFill>
            </a:endParaRPr>
          </a:p>
          <a:p>
            <a:pPr algn="just"/>
            <a:endParaRPr lang="es-MX" dirty="0"/>
          </a:p>
        </p:txBody>
      </p:sp>
      <p:sp>
        <p:nvSpPr>
          <p:cNvPr id="6" name="Elipse 5"/>
          <p:cNvSpPr/>
          <p:nvPr/>
        </p:nvSpPr>
        <p:spPr>
          <a:xfrm>
            <a:off x="250778" y="260648"/>
            <a:ext cx="8642444" cy="86409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chemeClr val="bg1"/>
                </a:solidFill>
                <a:latin typeface="Berlin Sans FB Demi" pitchFamily="34" charset="0"/>
              </a:rPr>
              <a:t>¿Quién gasta el Presupuesto? </a:t>
            </a:r>
          </a:p>
        </p:txBody>
      </p:sp>
    </p:spTree>
    <p:extLst>
      <p:ext uri="{BB962C8B-B14F-4D97-AF65-F5344CB8AC3E}">
        <p14:creationId xmlns:p14="http://schemas.microsoft.com/office/powerpoint/2010/main" xmlns="" val="190073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70869185"/>
              </p:ext>
            </p:extLst>
          </p:nvPr>
        </p:nvGraphicFramePr>
        <p:xfrm>
          <a:off x="1547664" y="980728"/>
          <a:ext cx="6296417" cy="529507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620863"/>
                <a:gridCol w="1675554"/>
              </a:tblGrid>
              <a:tr h="4441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ÓRGANO</a:t>
                      </a:r>
                      <a:r>
                        <a:rPr lang="es-MX" sz="12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EJECUTIVO MUNICIPAL</a:t>
                      </a:r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(CA)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PRESUPUESTADO ASIGNADO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</a:tr>
              <a:tr h="1997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01-PRESIDENCIA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02-CABILDO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$3,465,713.00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03-CONTRALORIA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05-SEGURIDAD PUBLICA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$1,792,025.00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08-ECOLOGIA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$1,065,500.00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09-OBRAS PUBLICAS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$1,847,196.00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10-DESARROLLO RURAL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$1,136,900.00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12-SECRETARIA DEL AYUNTAMIENTO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$1,775,500.00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13-DESARROLLO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$3,080,500.00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14-TESORERIA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$1,874,500.00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21-PENSIONADOS Y JUBILADOS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19-D.I.F.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$2,936,433.00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25-ADMINISTRACION DE JUSTICIA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26-DEPORTES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$143,000.00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 smtClean="0">
                          <a:effectLst/>
                          <a:latin typeface="+mn-lt"/>
                        </a:rPr>
                        <a:t>27-SERVICIOS</a:t>
                      </a:r>
                      <a:r>
                        <a:rPr lang="es-MX" sz="1000" b="1" u="none" strike="noStrike" baseline="0" dirty="0" smtClean="0">
                          <a:effectLst/>
                          <a:latin typeface="+mn-lt"/>
                        </a:rPr>
                        <a:t> PUBLICOS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$2,356,337.00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30-FONDO FORTALECIMIENTO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32-COMUNICACION SOCIAL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35-ATENCION CIUDADANA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36-CATASTRO MUNICIPAL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38-UNIDAD DE SACRIFICIO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39-CENTRO DE REHABILITACION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40-FOMENTO ECONOMICO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>
                          <a:effectLst/>
                          <a:latin typeface="+mn-lt"/>
                        </a:rPr>
                        <a:t>41-DIRECCION DE EDUCACION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1926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1" u="none" strike="noStrike" dirty="0">
                          <a:effectLst/>
                          <a:latin typeface="+mn-lt"/>
                        </a:rPr>
                        <a:t>42-INFRAESTRUCTURA MUNICIPAL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MX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/>
                </a:tc>
              </a:tr>
              <a:tr h="221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6366" marT="6366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$22,698,390.00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366" marR="76388" marT="6366" marB="0" anchor="ctr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6" y="-1"/>
            <a:ext cx="1669993" cy="1669993"/>
          </a:xfrm>
          <a:prstGeom prst="rect">
            <a:avLst/>
          </a:prstGeom>
        </p:spPr>
      </p:pic>
      <p:pic>
        <p:nvPicPr>
          <p:cNvPr id="5" name="Picture 4" descr="http://www.ctm-media.com/openads/adimage.php?filename=man-with-dollar-sign-02_2.png&amp;contenttype=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78384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372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15014</TotalTime>
  <Words>1189</Words>
  <Application>Microsoft Office PowerPoint</Application>
  <PresentationFormat>Presentación en pantalla (4:3)</PresentationFormat>
  <Paragraphs>181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Irma Evelia Leija Rodriguez</dc:creator>
  <cp:lastModifiedBy>usuario</cp:lastModifiedBy>
  <cp:revision>206</cp:revision>
  <dcterms:created xsi:type="dcterms:W3CDTF">2014-07-21T19:40:48Z</dcterms:created>
  <dcterms:modified xsi:type="dcterms:W3CDTF">2018-04-25T21:59:23Z</dcterms:modified>
</cp:coreProperties>
</file>