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0BEF"/>
    <a:srgbClr val="E65F00"/>
    <a:srgbClr val="FF6969"/>
    <a:srgbClr val="FF0000"/>
    <a:srgbClr val="820000"/>
    <a:srgbClr val="F46F02"/>
    <a:srgbClr val="FD8B7F"/>
    <a:srgbClr val="FFCD64"/>
    <a:srgbClr val="986918"/>
    <a:srgbClr val="806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8130" autoAdjust="0"/>
    <p:restoredTop sz="94660"/>
  </p:normalViewPr>
  <p:slideViewPr>
    <p:cSldViewPr>
      <p:cViewPr>
        <p:scale>
          <a:sx n="125" d="100"/>
          <a:sy n="125" d="100"/>
        </p:scale>
        <p:origin x="-195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3d2" qsCatId="3D" csTypeId="urn:microsoft.com/office/officeart/2005/8/colors/accent3_4" csCatId="accent3" phldr="1"/>
      <dgm:spPr/>
    </dgm:pt>
    <dgm:pt modelId="{D251E745-45BB-4B20-88FA-922CBA531483}">
      <dgm:prSet phldrT="[Texto]"/>
      <dgm:spPr/>
      <dgm:t>
        <a:bodyPr/>
        <a:lstStyle/>
        <a:p>
          <a:r>
            <a:rPr lang="es-MX" smtClean="0"/>
            <a:t>Tesorero Municipal </a:t>
          </a:r>
          <a:r>
            <a:rPr lang="es-MX" b="1" smtClean="0"/>
            <a:t>$20,225 </a:t>
          </a:r>
          <a:r>
            <a:rPr lang="es-MX" smtClean="0"/>
            <a:t>mensuales</a:t>
          </a:r>
          <a:endParaRPr lang="es-MX" dirty="0"/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/>
      <dgm:t>
        <a:bodyPr/>
        <a:lstStyle/>
        <a:p>
          <a:r>
            <a:rPr lang="es-MX" dirty="0" smtClean="0"/>
            <a:t>Contralor Municipal </a:t>
          </a:r>
          <a:r>
            <a:rPr lang="es-MX" b="1" dirty="0" smtClean="0"/>
            <a:t>$20,255 </a:t>
          </a:r>
          <a:r>
            <a:rPr lang="es-MX" dirty="0" smtClean="0"/>
            <a:t>mensuales</a:t>
          </a:r>
          <a:endParaRPr lang="es-MX" dirty="0"/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/>
      <dgm:spPr/>
      <dgm:t>
        <a:bodyPr/>
        <a:lstStyle/>
        <a:p>
          <a:r>
            <a:rPr lang="es-MX" dirty="0" smtClean="0"/>
            <a:t>Presidente Municipal </a:t>
          </a:r>
          <a:r>
            <a:rPr lang="es-MX" b="1" dirty="0" smtClean="0"/>
            <a:t>$51,956 </a:t>
          </a:r>
          <a:r>
            <a:rPr lang="es-MX" dirty="0" smtClean="0"/>
            <a:t>mensuales</a:t>
          </a:r>
          <a:endParaRPr lang="es-MX" dirty="0"/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LinFactNeighborX="-5311" custLinFactNeighborY="2973"/>
      <dgm:spPr/>
      <dgm:t>
        <a:bodyPr/>
        <a:lstStyle/>
        <a:p>
          <a:endParaRPr lang="es-MX"/>
        </a:p>
      </dgm:t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A7B5CB-2A14-42DF-9848-94AD0FAC38A5}" type="pres">
      <dgm:prSet presAssocID="{13D85802-36E5-4D6D-9A75-03C368531628}" presName="wedge2" presStyleLbl="node1" presStyleIdx="1" presStyleCnt="3"/>
      <dgm:spPr/>
      <dgm:t>
        <a:bodyPr/>
        <a:lstStyle/>
        <a:p>
          <a:endParaRPr lang="es-MX"/>
        </a:p>
      </dgm:t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4A76BF-464E-409E-B8EF-4C75616C88A8}" type="pres">
      <dgm:prSet presAssocID="{13D85802-36E5-4D6D-9A75-03C368531628}" presName="wedge3" presStyleLbl="node1" presStyleIdx="2" presStyleCnt="3"/>
      <dgm:spPr/>
      <dgm:t>
        <a:bodyPr/>
        <a:lstStyle/>
        <a:p>
          <a:endParaRPr lang="es-MX"/>
        </a:p>
      </dgm:t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18FD7E2-D617-4F90-AFC8-91DE906BA57D}" type="presOf" srcId="{48A936D6-BC93-43FB-9C94-D912501BAD58}" destId="{5641DAF8-AE6D-46DA-BA14-DD07BD43907C}" srcOrd="1" destOrd="0" presId="urn:microsoft.com/office/officeart/2005/8/layout/chart3"/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DF0DB4D3-D0BC-4CEA-9E85-A09816508D5B}" type="presOf" srcId="{D251E745-45BB-4B20-88FA-922CBA531483}" destId="{CA237DAD-499D-449C-AF84-9B14C8831189}" srcOrd="1" destOrd="0" presId="urn:microsoft.com/office/officeart/2005/8/layout/chart3"/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A4CB21EF-38B5-4B5C-957E-088F0B02622E}" type="presOf" srcId="{D251E745-45BB-4B20-88FA-922CBA531483}" destId="{1F88A700-45C7-42A3-AC04-D24EE49ED0EB}" srcOrd="0" destOrd="0" presId="urn:microsoft.com/office/officeart/2005/8/layout/chart3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8B8DC60E-F693-480F-B766-EF882EB300F7}" type="presOf" srcId="{5E40E989-DB8B-474F-A7AD-3F0519D9E3F5}" destId="{F9057840-C70F-4000-AC85-725A2D8A6EA3}" srcOrd="1" destOrd="0" presId="urn:microsoft.com/office/officeart/2005/8/layout/chart3"/>
    <dgm:cxn modelId="{79793CBA-54EA-4FDD-908B-7B478CE5FE81}" type="presOf" srcId="{48A936D6-BC93-43FB-9C94-D912501BAD58}" destId="{E9A7B5CB-2A14-42DF-9848-94AD0FAC38A5}" srcOrd="0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6745FFF2-D1F7-479D-971D-29EE1A2E941C}" type="presOf" srcId="{5E40E989-DB8B-474F-A7AD-3F0519D9E3F5}" destId="{5B4A76BF-464E-409E-B8EF-4C75616C88A8}" srcOrd="0" destOrd="0" presId="urn:microsoft.com/office/officeart/2005/8/layout/chart3"/>
    <dgm:cxn modelId="{BBC09DFB-6412-4224-AE2F-8DA87D3B7C82}" type="presParOf" srcId="{9F175C6A-5AA9-4388-A89A-BF1916A60BF3}" destId="{1F88A700-45C7-42A3-AC04-D24EE49ED0EB}" srcOrd="0" destOrd="0" presId="urn:microsoft.com/office/officeart/2005/8/layout/chart3"/>
    <dgm:cxn modelId="{AB2F567B-FA38-4675-9035-52FFC7178010}" type="presParOf" srcId="{9F175C6A-5AA9-4388-A89A-BF1916A60BF3}" destId="{CA237DAD-499D-449C-AF84-9B14C8831189}" srcOrd="1" destOrd="0" presId="urn:microsoft.com/office/officeart/2005/8/layout/chart3"/>
    <dgm:cxn modelId="{A21FF0CD-821E-4C04-A9D6-2D849389CB69}" type="presParOf" srcId="{9F175C6A-5AA9-4388-A89A-BF1916A60BF3}" destId="{E9A7B5CB-2A14-42DF-9848-94AD0FAC38A5}" srcOrd="2" destOrd="0" presId="urn:microsoft.com/office/officeart/2005/8/layout/chart3"/>
    <dgm:cxn modelId="{F23D42EF-CE42-40F4-8EC1-0B4454188019}" type="presParOf" srcId="{9F175C6A-5AA9-4388-A89A-BF1916A60BF3}" destId="{5641DAF8-AE6D-46DA-BA14-DD07BD43907C}" srcOrd="3" destOrd="0" presId="urn:microsoft.com/office/officeart/2005/8/layout/chart3"/>
    <dgm:cxn modelId="{CA1A8F25-1F30-45BD-97FF-37BADC9868A2}" type="presParOf" srcId="{9F175C6A-5AA9-4388-A89A-BF1916A60BF3}" destId="{5B4A76BF-464E-409E-B8EF-4C75616C88A8}" srcOrd="4" destOrd="0" presId="urn:microsoft.com/office/officeart/2005/8/layout/chart3"/>
    <dgm:cxn modelId="{47763E06-43A2-474C-A11A-B2E7224C9766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3_2" csCatId="accent3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 smtClean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 smtClean="0"/>
            <a:t>-Regulando el ciclo presupuestarios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 smtClean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  <dgm:t>
        <a:bodyPr/>
        <a:lstStyle/>
        <a:p>
          <a:endParaRPr lang="es-MX"/>
        </a:p>
      </dgm:t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690AB6-EB7B-487C-87C3-4C698DAFCA79}" type="pres">
      <dgm:prSet presAssocID="{ECCCBD0B-7574-45BA-8DF8-265C0C6461A4}" presName="wedge2" presStyleLbl="node1" presStyleIdx="1" presStyleCnt="3"/>
      <dgm:spPr/>
      <dgm:t>
        <a:bodyPr/>
        <a:lstStyle/>
        <a:p>
          <a:endParaRPr lang="es-MX"/>
        </a:p>
      </dgm:t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F6BA63-2240-4886-9519-36EEFFC728AF}" type="pres">
      <dgm:prSet presAssocID="{ECCCBD0B-7574-45BA-8DF8-265C0C6461A4}" presName="wedge3" presStyleLbl="node1" presStyleIdx="2" presStyleCnt="3" custScaleX="111059" custScaleY="111339"/>
      <dgm:spPr/>
      <dgm:t>
        <a:bodyPr/>
        <a:lstStyle/>
        <a:p>
          <a:endParaRPr lang="es-MX"/>
        </a:p>
      </dgm:t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0BB206-B87C-4ADE-AD56-C1237689E913}" type="pres">
      <dgm:prSet presAssocID="{DFED068F-7ADE-48CF-BD28-65FCE2708383}" presName="arrowWedge1" presStyleLbl="fgSibTrans2D1" presStyleIdx="0" presStyleCnt="3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 custLinFactNeighborX="-3284" custLinFactNeighborY="-2922"/>
      <dgm:spPr/>
    </dgm:pt>
  </dgm:ptLst>
  <dgm:cxnLst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8A700-45C7-42A3-AC04-D24EE49ED0EB}">
      <dsp:nvSpPr>
        <dsp:cNvPr id="0" name=""/>
        <dsp:cNvSpPr/>
      </dsp:nvSpPr>
      <dsp:spPr>
        <a:xfrm>
          <a:off x="490191" y="333608"/>
          <a:ext cx="3030401" cy="3030401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shade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shade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smtClean="0"/>
            <a:t>Tesorero Municipal </a:t>
          </a:r>
          <a:r>
            <a:rPr lang="es-MX" sz="1200" b="1" kern="1200" smtClean="0"/>
            <a:t>$20,225 </a:t>
          </a:r>
          <a:r>
            <a:rPr lang="es-MX" sz="1200" kern="1200" smtClean="0"/>
            <a:t>mensuales</a:t>
          </a:r>
          <a:endParaRPr lang="es-MX" sz="1200" kern="1200" dirty="0"/>
        </a:p>
      </dsp:txBody>
      <dsp:txXfrm>
        <a:off x="2137792" y="892789"/>
        <a:ext cx="1028171" cy="1010133"/>
      </dsp:txXfrm>
    </dsp:sp>
    <dsp:sp modelId="{E9A7B5CB-2A14-42DF-9848-94AD0FAC38A5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shade val="50000"/>
                <a:hueOff val="382472"/>
                <a:satOff val="-36891"/>
                <a:lumOff val="35457"/>
                <a:alphaOff val="0"/>
                <a:shade val="15000"/>
                <a:satMod val="180000"/>
              </a:schemeClr>
            </a:gs>
            <a:gs pos="50000">
              <a:schemeClr val="accent3">
                <a:shade val="50000"/>
                <a:hueOff val="382472"/>
                <a:satOff val="-36891"/>
                <a:lumOff val="35457"/>
                <a:alphaOff val="0"/>
                <a:shade val="45000"/>
                <a:satMod val="170000"/>
              </a:schemeClr>
            </a:gs>
            <a:gs pos="70000">
              <a:schemeClr val="accent3">
                <a:shade val="50000"/>
                <a:hueOff val="382472"/>
                <a:satOff val="-36891"/>
                <a:lumOff val="3545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shade val="50000"/>
                <a:hueOff val="382472"/>
                <a:satOff val="-36891"/>
                <a:lumOff val="3545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Contralor Municipal </a:t>
          </a:r>
          <a:r>
            <a:rPr lang="es-MX" sz="1200" b="1" kern="1200" dirty="0" smtClean="0"/>
            <a:t>$20,255 </a:t>
          </a:r>
          <a:r>
            <a:rPr lang="es-MX" sz="1200" kern="1200" dirty="0" smtClean="0"/>
            <a:t>mensuales</a:t>
          </a:r>
          <a:endParaRPr lang="es-MX" sz="1200" kern="1200" dirty="0"/>
        </a:p>
      </dsp:txBody>
      <dsp:txXfrm>
        <a:off x="1324679" y="2245744"/>
        <a:ext cx="1370895" cy="937981"/>
      </dsp:txXfrm>
    </dsp:sp>
    <dsp:sp modelId="{5B4A76BF-464E-409E-B8EF-4C75616C88A8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3">
                <a:shade val="50000"/>
                <a:hueOff val="382472"/>
                <a:satOff val="-36891"/>
                <a:lumOff val="35457"/>
                <a:alphaOff val="0"/>
                <a:shade val="15000"/>
                <a:satMod val="180000"/>
              </a:schemeClr>
            </a:gs>
            <a:gs pos="50000">
              <a:schemeClr val="accent3">
                <a:shade val="50000"/>
                <a:hueOff val="382472"/>
                <a:satOff val="-36891"/>
                <a:lumOff val="35457"/>
                <a:alphaOff val="0"/>
                <a:shade val="45000"/>
                <a:satMod val="170000"/>
              </a:schemeClr>
            </a:gs>
            <a:gs pos="70000">
              <a:schemeClr val="accent3">
                <a:shade val="50000"/>
                <a:hueOff val="382472"/>
                <a:satOff val="-36891"/>
                <a:lumOff val="3545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shade val="50000"/>
                <a:hueOff val="382472"/>
                <a:satOff val="-36891"/>
                <a:lumOff val="3545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Presidente Municipal </a:t>
          </a:r>
          <a:r>
            <a:rPr lang="es-MX" sz="1200" b="1" kern="1200" dirty="0" smtClean="0"/>
            <a:t>$51,956 </a:t>
          </a:r>
          <a:r>
            <a:rPr lang="es-MX" sz="1200" kern="1200" dirty="0" smtClean="0"/>
            <a:t>mensuales</a:t>
          </a:r>
          <a:endParaRPr lang="es-MX" sz="1200" kern="1200" dirty="0"/>
        </a:p>
      </dsp:txBody>
      <dsp:txXfrm>
        <a:off x="819612" y="928962"/>
        <a:ext cx="1028171" cy="1010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28D56-3E42-4A6B-9288-CFACDC5B8419}">
      <dsp:nvSpPr>
        <dsp:cNvPr id="0" name=""/>
        <dsp:cNvSpPr/>
      </dsp:nvSpPr>
      <dsp:spPr>
        <a:xfrm>
          <a:off x="1731660" y="441441"/>
          <a:ext cx="4635133" cy="4635133"/>
        </a:xfrm>
        <a:prstGeom prst="pie">
          <a:avLst>
            <a:gd name="adj1" fmla="val 162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Fortaleciendo las estructuras orgánicas y funcionales de las instituciones públicas.</a:t>
          </a:r>
          <a:endParaRPr lang="es-MX" sz="1400" kern="1200" dirty="0"/>
        </a:p>
      </dsp:txBody>
      <dsp:txXfrm>
        <a:off x="4174485" y="1423648"/>
        <a:ext cx="1655404" cy="1379503"/>
      </dsp:txXfrm>
    </dsp:sp>
    <dsp:sp modelId="{52690AB6-EB7B-487C-87C3-4C698DAFCA79}">
      <dsp:nvSpPr>
        <dsp:cNvPr id="0" name=""/>
        <dsp:cNvSpPr/>
      </dsp:nvSpPr>
      <dsp:spPr>
        <a:xfrm>
          <a:off x="1636198" y="606981"/>
          <a:ext cx="4635133" cy="4635133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-Regulando el ciclo presupuestarios con base en los principios de eficiencia, transparencia y honradez.</a:t>
          </a:r>
          <a:endParaRPr lang="es-MX" sz="1400" kern="1200" dirty="0"/>
        </a:p>
      </dsp:txBody>
      <dsp:txXfrm>
        <a:off x="2739801" y="3614300"/>
        <a:ext cx="2483107" cy="1213963"/>
      </dsp:txXfrm>
    </dsp:sp>
    <dsp:sp modelId="{4BF6BA63-2240-4886-9519-36EEFFC728AF}">
      <dsp:nvSpPr>
        <dsp:cNvPr id="0" name=""/>
        <dsp:cNvSpPr/>
      </dsp:nvSpPr>
      <dsp:spPr>
        <a:xfrm>
          <a:off x="1284437" y="178652"/>
          <a:ext cx="5147732" cy="5160711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 Fortaleciendo el Presupuesto basado en Resultados con la finalidad de orientar las acciones gubernamentales hacía la generación del valor público.</a:t>
          </a:r>
          <a:endParaRPr lang="es-MX" sz="1400" kern="1200" dirty="0"/>
        </a:p>
      </dsp:txBody>
      <dsp:txXfrm>
        <a:off x="1880716" y="1272231"/>
        <a:ext cx="1838476" cy="1535925"/>
      </dsp:txXfrm>
    </dsp:sp>
    <dsp:sp modelId="{4D0BB206-B87C-4ADE-AD56-C1237689E913}">
      <dsp:nvSpPr>
        <dsp:cNvPr id="0" name=""/>
        <dsp:cNvSpPr/>
      </dsp:nvSpPr>
      <dsp:spPr>
        <a:xfrm>
          <a:off x="1445105" y="154504"/>
          <a:ext cx="5209007" cy="520900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E3399-0684-450A-9E78-C2C843963D59}">
      <dsp:nvSpPr>
        <dsp:cNvPr id="0" name=""/>
        <dsp:cNvSpPr/>
      </dsp:nvSpPr>
      <dsp:spPr>
        <a:xfrm>
          <a:off x="1349261" y="319751"/>
          <a:ext cx="5209007" cy="520900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C101B-06F1-4419-ACAD-4DFECD3B98D3}">
      <dsp:nvSpPr>
        <dsp:cNvPr id="0" name=""/>
        <dsp:cNvSpPr/>
      </dsp:nvSpPr>
      <dsp:spPr>
        <a:xfrm>
          <a:off x="1080142" y="24"/>
          <a:ext cx="5209007" cy="520900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t>25/05/2018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t>25/05/2018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5481A1F-706D-4AEB-B88C-02722704F753}" type="datetimeFigureOut">
              <a:rPr lang="es-MX" smtClean="0"/>
              <a:t>25/05/2018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481A1F-706D-4AEB-B88C-02722704F753}" type="datetimeFigureOut">
              <a:rPr lang="es-MX" smtClean="0"/>
              <a:t>25/05/2018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481A1F-706D-4AEB-B88C-02722704F753}" type="datetimeFigureOut">
              <a:rPr lang="es-MX" smtClean="0"/>
              <a:t>25/05/2018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481A1F-706D-4AEB-B88C-02722704F753}" type="datetimeFigureOut">
              <a:rPr lang="es-MX" smtClean="0"/>
              <a:t>25/05/2018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481A1F-706D-4AEB-B88C-02722704F753}" type="datetimeFigureOut">
              <a:rPr lang="es-MX" smtClean="0"/>
              <a:t>25/05/2018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481A1F-706D-4AEB-B88C-02722704F753}" type="datetimeFigureOut">
              <a:rPr lang="es-MX" smtClean="0"/>
              <a:t>25/05/2018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481A1F-706D-4AEB-B88C-02722704F753}" type="datetimeFigureOut">
              <a:rPr lang="es-MX" smtClean="0"/>
              <a:t>25/05/2018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481A1F-706D-4AEB-B88C-02722704F753}" type="datetimeFigureOut">
              <a:rPr lang="es-MX" smtClean="0"/>
              <a:t>25/05/2018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481A1F-706D-4AEB-B88C-02722704F753}" type="datetimeFigureOut">
              <a:rPr lang="es-MX" smtClean="0"/>
              <a:t>25/05/2018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5481A1F-706D-4AEB-B88C-02722704F753}" type="datetimeFigureOut">
              <a:rPr lang="es-MX" smtClean="0"/>
              <a:t>25/05/2018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5481A1F-706D-4AEB-B88C-02722704F753}" type="datetimeFigureOut">
              <a:rPr lang="es-MX" smtClean="0"/>
              <a:t>25/05/2018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5481A1F-706D-4AEB-B88C-02722704F753}" type="datetimeFigureOut">
              <a:rPr lang="es-MX" smtClean="0"/>
              <a:t>25/05/2018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abinas.gob.mx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transparencia.asecoahuila.gob.mx/" TargetMode="External"/><Relationship Id="rId4" Type="http://schemas.openxmlformats.org/officeDocument/2006/relationships/hyperlink" Target="http://104.130.139.164/Transparencia/Consultadoc.aspx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70" y="1988840"/>
            <a:ext cx="5636975" cy="486916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35283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erlin Sans FB Demi" pitchFamily="34" charset="0"/>
              </a:rPr>
              <a:t>MUNICIPIO DE </a:t>
            </a:r>
            <a:r>
              <a:rPr lang="es-MX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erlin Sans FB Demi" pitchFamily="34" charset="0"/>
              </a:rPr>
              <a:t>SABINAS, COAHUILA DE ZARAGOZA.</a:t>
            </a:r>
            <a:endParaRPr lang="es-MX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Elipse 4"/>
          <p:cNvSpPr/>
          <p:nvPr/>
        </p:nvSpPr>
        <p:spPr>
          <a:xfrm>
            <a:off x="248552" y="338869"/>
            <a:ext cx="8643928" cy="1311224"/>
          </a:xfrm>
          <a:prstGeom prst="ellipse">
            <a:avLst/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erlin Sans FB Demi" pitchFamily="34" charset="0"/>
              </a:rPr>
              <a:t>PRESUPUESTO CIUDADANO 2018</a:t>
            </a:r>
          </a:p>
        </p:txBody>
      </p:sp>
    </p:spTree>
    <p:extLst>
      <p:ext uri="{BB962C8B-B14F-4D97-AF65-F5344CB8AC3E}">
        <p14:creationId xmlns:p14="http://schemas.microsoft.com/office/powerpoint/2010/main" val="31913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1872208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Clasificador por Objeto del </a:t>
            </a:r>
            <a:r>
              <a:rPr lang="es-MX" sz="1800" b="1" dirty="0" smtClean="0">
                <a:solidFill>
                  <a:schemeClr val="tx1"/>
                </a:solidFill>
              </a:rPr>
              <a:t>Gasto (COG) permite la </a:t>
            </a:r>
            <a:r>
              <a:rPr lang="es-MX" sz="1800" b="1" dirty="0">
                <a:solidFill>
                  <a:schemeClr val="tx1"/>
                </a:solidFill>
              </a:rPr>
              <a:t>obtención de información para el análisis y seguimiento de </a:t>
            </a:r>
            <a:r>
              <a:rPr lang="es-MX" sz="1800" b="1" dirty="0" smtClean="0">
                <a:solidFill>
                  <a:schemeClr val="tx1"/>
                </a:solidFill>
              </a:rPr>
              <a:t>la gestión </a:t>
            </a:r>
            <a:r>
              <a:rPr lang="es-MX" sz="1800" b="1" dirty="0">
                <a:solidFill>
                  <a:schemeClr val="tx1"/>
                </a:solidFill>
              </a:rPr>
              <a:t>financiera gubernamental, es considerado la clasificación operativa que permite conocer en qué </a:t>
            </a:r>
            <a:r>
              <a:rPr lang="es-MX" sz="1800" b="1" dirty="0" smtClean="0">
                <a:solidFill>
                  <a:schemeClr val="tx1"/>
                </a:solidFill>
              </a:rPr>
              <a:t>se gasta</a:t>
            </a:r>
            <a:r>
              <a:rPr lang="es-MX" sz="1800" b="1" dirty="0">
                <a:solidFill>
                  <a:schemeClr val="tx1"/>
                </a:solidFill>
              </a:rPr>
              <a:t>, (base del registro de las transacciones económico-financieras) y a su vez permite cuantificar </a:t>
            </a:r>
            <a:r>
              <a:rPr lang="es-MX" sz="1800" b="1" dirty="0" smtClean="0">
                <a:solidFill>
                  <a:schemeClr val="tx1"/>
                </a:solidFill>
              </a:rPr>
              <a:t>la demanda </a:t>
            </a:r>
            <a:r>
              <a:rPr lang="es-MX" sz="1800" b="1" dirty="0">
                <a:solidFill>
                  <a:schemeClr val="tx1"/>
                </a:solidFill>
              </a:rPr>
              <a:t>de bienes y servicios que realiza el Sector Público.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pic>
        <p:nvPicPr>
          <p:cNvPr id="6146" name="Picture 2" descr="http://s3-eu-west-1.amazonaws.com/rankia/images/valoraciones/0016/8193/ganar-dinero-en-internet.png?14114034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5024"/>
            <a:ext cx="1956385" cy="199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443748"/>
              </p:ext>
            </p:extLst>
          </p:nvPr>
        </p:nvGraphicFramePr>
        <p:xfrm>
          <a:off x="971600" y="3284984"/>
          <a:ext cx="5976664" cy="23850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81588"/>
                <a:gridCol w="3672408"/>
                <a:gridCol w="1522668"/>
              </a:tblGrid>
              <a:tr h="2133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CAPÍTULO</a:t>
                      </a:r>
                      <a:endParaRPr lang="es-MX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CONCEPTO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PERSONALES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$67,518,660.65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2000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MATERIALES Y SUMINISTROS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$21,187,800.00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GENERALES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$105,229,920.40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4000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$15,831,000.00</a:t>
                      </a: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5000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BIENES MUEBLES, INMUEBLES E INTANGIBLES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$3,235,050.00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6000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INVERSIÓN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$28,207,508.95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7000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INVERSIONES FINANCIERAS Y OTRAS PROVISIONES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$1,050,000.00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9000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DEUDA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$7,794,000.00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362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$ 250,053,940.00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332656"/>
            <a:ext cx="8642444" cy="82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71600" y="365755"/>
            <a:ext cx="4176464" cy="76944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843877923"/>
              </p:ext>
            </p:extLst>
          </p:nvPr>
        </p:nvGraphicFramePr>
        <p:xfrm>
          <a:off x="971600" y="980728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6635756" y="4697760"/>
            <a:ext cx="2508244" cy="21602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148064" y="2176988"/>
            <a:ext cx="3679272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</a:t>
            </a:r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administración </a:t>
            </a:r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pública municipal?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5508104" y="3429000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537</a:t>
            </a:r>
            <a:r>
              <a:rPr lang="es-MX" dirty="0" smtClean="0">
                <a:solidFill>
                  <a:schemeClr val="tx1"/>
                </a:solidFill>
              </a:rPr>
              <a:t> plazas totales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89875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64736" y="4747791"/>
            <a:ext cx="4183328" cy="76944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619672" y="5733256"/>
            <a:ext cx="2880320" cy="914400"/>
          </a:xfrm>
          <a:prstGeom prst="roundRect">
            <a:avLst/>
          </a:prstGeom>
          <a:solidFill>
            <a:srgbClr val="FD8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57</a:t>
            </a:r>
            <a:r>
              <a:rPr lang="es-MX" dirty="0" smtClean="0">
                <a:solidFill>
                  <a:schemeClr val="tx1"/>
                </a:solidFill>
              </a:rPr>
              <a:t> Policías </a:t>
            </a:r>
            <a:r>
              <a:rPr lang="es-MX" dirty="0">
                <a:solidFill>
                  <a:schemeClr val="tx1"/>
                </a:solidFill>
              </a:rPr>
              <a:t>M</a:t>
            </a:r>
            <a:r>
              <a:rPr lang="es-MX" dirty="0" smtClean="0">
                <a:solidFill>
                  <a:schemeClr val="tx1"/>
                </a:solidFill>
              </a:rPr>
              <a:t>unicipales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07" y="211686"/>
            <a:ext cx="1584937" cy="158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91503" y="5661248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/>
              <a:t>Todos estos esfuerzos se seguirán reflejando en más obras y mejores servicios públicos de calidad.</a:t>
            </a:r>
            <a:endParaRPr lang="es-MX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" b="7797"/>
          <a:stretch/>
        </p:blipFill>
        <p:spPr bwMode="auto">
          <a:xfrm>
            <a:off x="5580112" y="1654521"/>
            <a:ext cx="1734511" cy="155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s://encrypted-tbn2.gstatic.com/images?q=tbn:ANd9GcQ1avRlUM4FRnqzzhJQScOG4cCcxkpV-lNHgoNGFtLPbEP7cTB4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337" y="3212976"/>
            <a:ext cx="2159663" cy="199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72757218"/>
              </p:ext>
            </p:extLst>
          </p:nvPr>
        </p:nvGraphicFramePr>
        <p:xfrm>
          <a:off x="-900608" y="1412776"/>
          <a:ext cx="7716607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5861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40" y="3861047"/>
            <a:ext cx="3980880" cy="3035421"/>
          </a:xfrm>
          <a:prstGeom prst="rect">
            <a:avLst/>
          </a:prstGeom>
        </p:spPr>
      </p:pic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</a:rPr>
              <a:t>Visitar las páginas de internet en las cuales se encuentra la información presupuestal del municipio: 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u="sng" dirty="0">
                <a:solidFill>
                  <a:schemeClr val="tx1"/>
                </a:solidFill>
                <a:hlinkClick r:id="rId3"/>
              </a:rPr>
              <a:t>http://sabinas.gob.mx</a:t>
            </a:r>
            <a:r>
              <a:rPr lang="es-MX" sz="1600" b="1" u="sng" dirty="0" smtClean="0">
                <a:solidFill>
                  <a:schemeClr val="tx1"/>
                </a:solidFill>
                <a:hlinkClick r:id="rId3"/>
              </a:rPr>
              <a:t>/</a:t>
            </a:r>
            <a:r>
              <a:rPr lang="es-MX" sz="1600" b="1" u="sng" dirty="0" smtClean="0">
                <a:solidFill>
                  <a:schemeClr val="tx1"/>
                </a:solidFill>
              </a:rPr>
              <a:t>  </a:t>
            </a: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4"/>
              </a:rPr>
              <a:t>http</a:t>
            </a:r>
            <a:r>
              <a:rPr lang="es-MX" sz="1600" b="1" dirty="0">
                <a:solidFill>
                  <a:schemeClr val="tx1"/>
                </a:solidFill>
                <a:hlinkClick r:id="rId4"/>
              </a:rPr>
              <a:t>://</a:t>
            </a:r>
            <a:r>
              <a:rPr lang="es-MX" sz="1600" b="1" dirty="0" smtClean="0">
                <a:solidFill>
                  <a:schemeClr val="tx1"/>
                </a:solidFill>
                <a:hlinkClick r:id="rId4"/>
              </a:rPr>
              <a:t>104.130.139.164/Transparencia/Consultadoc.aspx</a:t>
            </a:r>
            <a:r>
              <a:rPr lang="es-MX" sz="1600" b="1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5"/>
              </a:rPr>
              <a:t>http</a:t>
            </a:r>
            <a:r>
              <a:rPr lang="es-MX" sz="1600" b="1" dirty="0">
                <a:solidFill>
                  <a:schemeClr val="tx1"/>
                </a:solidFill>
                <a:hlinkClick r:id="rId5"/>
              </a:rPr>
              <a:t>://transparencia.asecoahuila.gob.mx</a:t>
            </a:r>
            <a:r>
              <a:rPr lang="es-MX" sz="1600" b="1" dirty="0" smtClean="0">
                <a:solidFill>
                  <a:schemeClr val="tx1"/>
                </a:solidFill>
                <a:hlinkClick r:id="rId5"/>
              </a:rPr>
              <a:t>/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980728"/>
            <a:ext cx="9159389" cy="1512168"/>
          </a:xfrm>
          <a:prstGeom prst="horizontalScroll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400" b="1" dirty="0" smtClean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PRESUPUESTO DE </a:t>
            </a:r>
            <a:r>
              <a:rPr lang="es-MX" sz="2400" b="1" dirty="0">
                <a:solidFill>
                  <a:schemeClr val="bg1"/>
                </a:solidFill>
                <a:latin typeface="+mj-lt"/>
              </a:rPr>
              <a:t>EGRESOS </a:t>
            </a:r>
            <a:r>
              <a:rPr lang="es-MX" sz="2400" b="1" dirty="0">
                <a:solidFill>
                  <a:schemeClr val="bg1"/>
                </a:solidFill>
              </a:rPr>
              <a:t>CIUDADANO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2018</a:t>
            </a:r>
          </a:p>
          <a:p>
            <a:pPr lvl="0" algn="ctr">
              <a:spcBef>
                <a:spcPct val="20000"/>
              </a:spcBef>
            </a:pPr>
            <a:r>
              <a:rPr lang="es-MX" sz="2400" b="1" dirty="0">
                <a:solidFill>
                  <a:schemeClr val="bg1"/>
                </a:solidFill>
                <a:latin typeface="+mj-lt"/>
              </a:rPr>
              <a:t>ADMINISTRACIÓN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2018 – SABINAS, COAHUILA.</a:t>
            </a:r>
            <a:endParaRPr lang="es-MX" sz="24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endParaRPr lang="es-MX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13272"/>
            <a:ext cx="5868144" cy="318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03157"/>
            <a:ext cx="3348940" cy="4054844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permiten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640956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publicas.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40"/>
            <a:ext cx="8642444" cy="955745"/>
          </a:xfrm>
          <a:prstGeom prst="ellipse">
            <a:avLst/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erlin Sans FB Demi" pitchFamily="34" charset="0"/>
              </a:rPr>
              <a:t>¿Qué es el presupuesto ciudadano?</a:t>
            </a:r>
          </a:p>
        </p:txBody>
      </p:sp>
    </p:spTree>
    <p:extLst>
      <p:ext uri="{BB962C8B-B14F-4D97-AF65-F5344CB8AC3E}">
        <p14:creationId xmlns:p14="http://schemas.microsoft.com/office/powerpoint/2010/main" val="29952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25144"/>
            <a:ext cx="2416432" cy="213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1801847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latin typeface="+mj-lt"/>
              </a:rPr>
              <a:t>Es un documento en el cual se consignan las cantidades monetarias de los ingresos municipales correspondientes a un ejercicio fiscal, identificándolos por rubro;  es de gran importancia, ya que </a:t>
            </a:r>
            <a:r>
              <a:rPr lang="es-MX" b="1" dirty="0"/>
              <a:t>ofrece información valiosa </a:t>
            </a:r>
            <a:r>
              <a:rPr lang="es-MX" b="1" dirty="0" smtClean="0"/>
              <a:t>del </a:t>
            </a:r>
            <a:r>
              <a:rPr lang="es-MX" b="1" dirty="0"/>
              <a:t>presupuesto de ingresos, indicando las contribuciones y el ingreso estimado de cada una de </a:t>
            </a:r>
            <a:r>
              <a:rPr lang="es-MX" b="1" dirty="0" smtClean="0"/>
              <a:t>ellas, </a:t>
            </a:r>
            <a:r>
              <a:rPr lang="es-MX" b="1" dirty="0"/>
              <a:t>así como los demás ingresos que espera recibir el municipio e incorporar las partidas que cada municipio estime como fuente de ingresos para cada ejercicio </a:t>
            </a:r>
            <a:r>
              <a:rPr lang="es-MX" b="1" dirty="0" smtClean="0"/>
              <a:t>fiscal.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 smtClean="0"/>
              <a:t>Además </a:t>
            </a:r>
            <a:r>
              <a:rPr lang="es-MX" b="1" dirty="0"/>
              <a:t>de ser una importante herramienta 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296144"/>
          </a:xfrm>
          <a:prstGeom prst="ellipse">
            <a:avLst/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erlin Sans FB Demi" pitchFamily="34" charset="0"/>
              </a:rPr>
              <a:t>¿Qué es la Ley de Ingresos y cual es su importancia?</a:t>
            </a:r>
          </a:p>
        </p:txBody>
      </p:sp>
    </p:spTree>
    <p:extLst>
      <p:ext uri="{BB962C8B-B14F-4D97-AF65-F5344CB8AC3E}">
        <p14:creationId xmlns:p14="http://schemas.microsoft.com/office/powerpoint/2010/main" val="16086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/>
          <a:stretch/>
        </p:blipFill>
        <p:spPr>
          <a:xfrm>
            <a:off x="2555776" y="4005064"/>
            <a:ext cx="4104456" cy="2647379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007604" y="1628800"/>
            <a:ext cx="7200800" cy="273630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MX" sz="1800" b="1" dirty="0" smtClean="0"/>
              <a:t>El </a:t>
            </a:r>
            <a:r>
              <a:rPr lang="es-MX" sz="1800" b="1" dirty="0"/>
              <a:t>Presupuesto 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800" b="1" dirty="0" smtClean="0"/>
          </a:p>
          <a:p>
            <a:pPr marL="0" indent="0" algn="just">
              <a:buNone/>
            </a:pPr>
            <a:r>
              <a:rPr lang="es-MX" sz="1800" b="1" dirty="0" smtClean="0"/>
              <a:t>Estos </a:t>
            </a:r>
            <a:r>
              <a:rPr lang="es-MX" sz="1800" b="1" dirty="0"/>
              <a:t>son las estimaciones de los fondos que recibe el Gobierno y de los recursos que este planea gastar. </a:t>
            </a:r>
            <a:endParaRPr lang="es-MX" sz="1800" b="1" dirty="0" smtClean="0"/>
          </a:p>
          <a:p>
            <a:pPr marL="0" indent="0" algn="just">
              <a:buNone/>
            </a:pPr>
            <a:r>
              <a:rPr lang="es-MX" sz="1800" b="1" dirty="0" smtClean="0"/>
              <a:t>También </a:t>
            </a:r>
            <a:r>
              <a:rPr lang="es-MX" sz="1800" b="1" dirty="0"/>
              <a:t>genera un valor público en las acciones gubernamentales, y somos nosotros como ciudadanos quienes las calificamos en cuanto a los beneficios y prioridades que se obtienen</a:t>
            </a:r>
            <a:r>
              <a:rPr lang="es-MX" sz="1800" b="1" dirty="0" smtClean="0"/>
              <a:t>.</a:t>
            </a:r>
          </a:p>
          <a:p>
            <a:pPr algn="just"/>
            <a:endParaRPr lang="es-MX" sz="1800" dirty="0"/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Egresos?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1723906"/>
            <a:ext cx="3816424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elaboración del Presupuesto es de vital importancia, pues el ciudadano necesita servicios y obras de calidad, los cuales el Gobierno tiene la obligación de proporcionarlos, es donde el Presupuesto nos da a conocer cuales fueron dichos trabajos, y sabemos cual es la calidad de vida a través de la economía, educación, atención en salud,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9220" name="Picture 4" descr="http://previews.123rf.com/images/coramax/coramax1208/coramax120801167/14802329-3d-people--human-character--person-sitting-on-the-bench-and-a-read-book-3d-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4147126" cy="3445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¿Cuál es la importancia del Presupuesto de Egresos 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7229770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dinero del presupuesto proviene del pago de I</a:t>
            </a:r>
            <a:r>
              <a:rPr lang="es-MX" sz="1800" b="1" dirty="0" smtClean="0">
                <a:solidFill>
                  <a:schemeClr val="tx1"/>
                </a:solidFill>
              </a:rPr>
              <a:t>mpuestos</a:t>
            </a:r>
            <a:r>
              <a:rPr lang="es-MX" sz="1800" b="1" dirty="0">
                <a:solidFill>
                  <a:schemeClr val="tx1"/>
                </a:solidFill>
              </a:rPr>
              <a:t>, </a:t>
            </a:r>
            <a:r>
              <a:rPr lang="es-MX" sz="1800" b="1" dirty="0" smtClean="0">
                <a:solidFill>
                  <a:schemeClr val="tx1"/>
                </a:solidFill>
              </a:rPr>
              <a:t>Servicios</a:t>
            </a:r>
            <a:r>
              <a:rPr lang="es-MX" sz="1800" b="1" dirty="0">
                <a:solidFill>
                  <a:schemeClr val="tx1"/>
                </a:solidFill>
              </a:rPr>
              <a:t>, </a:t>
            </a:r>
            <a:r>
              <a:rPr lang="es-MX" sz="1800" b="1" dirty="0" smtClean="0">
                <a:solidFill>
                  <a:schemeClr val="tx1"/>
                </a:solidFill>
              </a:rPr>
              <a:t>Multas</a:t>
            </a:r>
            <a:r>
              <a:rPr lang="es-MX" sz="1800" b="1" dirty="0">
                <a:solidFill>
                  <a:schemeClr val="tx1"/>
                </a:solidFill>
              </a:rPr>
              <a:t>, uso de B</a:t>
            </a:r>
            <a:r>
              <a:rPr lang="es-MX" sz="1800" b="1" dirty="0" smtClean="0">
                <a:solidFill>
                  <a:schemeClr val="tx1"/>
                </a:solidFill>
              </a:rPr>
              <a:t>ienes </a:t>
            </a:r>
            <a:r>
              <a:rPr lang="es-MX" sz="1800" b="1" dirty="0">
                <a:solidFill>
                  <a:schemeClr val="tx1"/>
                </a:solidFill>
              </a:rPr>
              <a:t>P</a:t>
            </a:r>
            <a:r>
              <a:rPr lang="es-MX" sz="1800" b="1" dirty="0" smtClean="0">
                <a:solidFill>
                  <a:schemeClr val="tx1"/>
                </a:solidFill>
              </a:rPr>
              <a:t>úblicos</a:t>
            </a:r>
            <a:r>
              <a:rPr lang="es-MX" sz="1800" b="1" dirty="0">
                <a:solidFill>
                  <a:schemeClr val="tx1"/>
                </a:solidFill>
              </a:rPr>
              <a:t>, que hacemos como ciudadanos y empresas, también proviene de las transferencias que por </a:t>
            </a:r>
            <a:r>
              <a:rPr lang="es-MX" sz="1800" b="1" dirty="0" smtClean="0">
                <a:solidFill>
                  <a:schemeClr val="tx1"/>
                </a:solidFill>
              </a:rPr>
              <a:t>Ley </a:t>
            </a:r>
            <a:r>
              <a:rPr lang="es-MX" sz="1800" b="1" dirty="0">
                <a:solidFill>
                  <a:schemeClr val="tx1"/>
                </a:solidFill>
              </a:rPr>
              <a:t>otorga la </a:t>
            </a:r>
            <a:r>
              <a:rPr lang="es-MX" sz="1800" b="1" dirty="0" smtClean="0">
                <a:solidFill>
                  <a:schemeClr val="tx1"/>
                </a:solidFill>
              </a:rPr>
              <a:t>Federación </a:t>
            </a:r>
            <a:r>
              <a:rPr lang="es-MX" sz="1800" b="1" dirty="0">
                <a:solidFill>
                  <a:schemeClr val="tx1"/>
                </a:solidFill>
              </a:rPr>
              <a:t>a los </a:t>
            </a:r>
            <a:r>
              <a:rPr lang="es-MX" sz="1800" b="1" dirty="0" smtClean="0">
                <a:solidFill>
                  <a:schemeClr val="tx1"/>
                </a:solidFill>
              </a:rPr>
              <a:t>Municipios </a:t>
            </a:r>
            <a:r>
              <a:rPr lang="es-MX" sz="1800" b="1" dirty="0">
                <a:solidFill>
                  <a:schemeClr val="tx1"/>
                </a:solidFill>
              </a:rPr>
              <a:t>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dirty="0" smtClean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566958"/>
              </p:ext>
            </p:extLst>
          </p:nvPr>
        </p:nvGraphicFramePr>
        <p:xfrm>
          <a:off x="3569172" y="3717032"/>
          <a:ext cx="4819252" cy="25679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379092"/>
                <a:gridCol w="1440160"/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ORIGEN DE INGRESOS (CRI)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IMPORTE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IMPUESTOS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$20,411,719.00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1264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CUOTAS Y </a:t>
                      </a:r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APORTACIONES </a:t>
                      </a:r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 SEGURIDAD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CONTRIBUCIONES DE MEJORAS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$54,338.00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DERECHOS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$92,563,278.00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PRODUCTOS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APROVECHAMIENTOS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$1,293,233.00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INGRESOS POR VENTAS DE BIENES Y SERVICIOS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PARTICIPACIONES Y APORTACIONES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$122,587,999.00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$13,143,375.00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INGRESOS DERIVADOS DE FINANCIAMIENTO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$250,053,940.00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"/>
          <a:stretch/>
        </p:blipFill>
        <p:spPr>
          <a:xfrm>
            <a:off x="5652120" y="3645023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Clasificación Funcional del Gasto agrupa los gastos según los propósitos u objetivos </a:t>
            </a:r>
            <a:r>
              <a:rPr lang="es-MX" sz="1800" b="1" dirty="0" smtClean="0">
                <a:solidFill>
                  <a:schemeClr val="tx1"/>
                </a:solidFill>
              </a:rPr>
              <a:t>socioeconómicos que persigue el municipio.</a:t>
            </a:r>
            <a:r>
              <a:rPr lang="es-MX" sz="1800" b="1" dirty="0">
                <a:solidFill>
                  <a:schemeClr val="tx1"/>
                </a:solidFill>
              </a:rPr>
              <a:t> </a:t>
            </a:r>
            <a:r>
              <a:rPr lang="es-MX" sz="1800" b="1" dirty="0" smtClean="0">
                <a:solidFill>
                  <a:schemeClr val="tx1"/>
                </a:solidFill>
              </a:rPr>
              <a:t>Presenta </a:t>
            </a:r>
            <a:r>
              <a:rPr lang="es-MX" sz="1800" b="1" dirty="0">
                <a:solidFill>
                  <a:schemeClr val="tx1"/>
                </a:solidFill>
              </a:rPr>
              <a:t>el gasto público según la naturaleza de los servicios gubernamentales brindados a la población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</a:t>
            </a:r>
            <a:r>
              <a:rPr lang="es-MX" sz="1800" b="1" dirty="0" smtClean="0">
                <a:solidFill>
                  <a:schemeClr val="tx1"/>
                </a:solidFill>
              </a:rPr>
              <a:t>social, desarrollo </a:t>
            </a:r>
            <a:r>
              <a:rPr lang="es-MX" sz="1800" b="1" dirty="0">
                <a:solidFill>
                  <a:schemeClr val="tx1"/>
                </a:solidFill>
              </a:rPr>
              <a:t>económico y otras no clasificadas; permitiendo determinar los objetivos generales de las </a:t>
            </a:r>
            <a:r>
              <a:rPr lang="es-MX" sz="1800" b="1" dirty="0" smtClean="0">
                <a:solidFill>
                  <a:schemeClr val="tx1"/>
                </a:solidFill>
              </a:rPr>
              <a:t>políticas públicas </a:t>
            </a:r>
            <a:r>
              <a:rPr lang="es-MX" sz="1800" b="1" dirty="0">
                <a:solidFill>
                  <a:schemeClr val="tx1"/>
                </a:solidFill>
              </a:rPr>
              <a:t>y los recursos financieros que se asignan para alcanzar éstos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539124"/>
              </p:ext>
            </p:extLst>
          </p:nvPr>
        </p:nvGraphicFramePr>
        <p:xfrm>
          <a:off x="1115616" y="4509120"/>
          <a:ext cx="4266332" cy="161886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05832"/>
                <a:gridCol w="1460500"/>
              </a:tblGrid>
              <a:tr h="44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CLASIFICACIÓN FUNCIONAL DEL GASTO (FINALIDAD)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GOBIERNO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$171,245,735.72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$69,099,943.75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ECONÓMICO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$9,708,260.53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OTRAS CLASIFICADAS EN FUNCIONES ANTERIORES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$250,053,940.00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pic>
        <p:nvPicPr>
          <p:cNvPr id="4097" name="Picture 1" descr="C:\Users\luis.flores\Pictures\estructura_organizacio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73624"/>
            <a:ext cx="450392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3376156"/>
            <a:ext cx="30243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</p:spTree>
    <p:extLst>
      <p:ext uri="{BB962C8B-B14F-4D97-AF65-F5344CB8AC3E}">
        <p14:creationId xmlns:p14="http://schemas.microsoft.com/office/powerpoint/2010/main" val="19007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572313"/>
              </p:ext>
            </p:extLst>
          </p:nvPr>
        </p:nvGraphicFramePr>
        <p:xfrm>
          <a:off x="1619672" y="980728"/>
          <a:ext cx="5976664" cy="259852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096344"/>
                <a:gridCol w="2880320"/>
              </a:tblGrid>
              <a:tr h="4441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ÓRGANO</a:t>
                      </a:r>
                      <a:r>
                        <a:rPr lang="es-MX" sz="12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EJECUTIVO MUNICIPAL</a:t>
                      </a: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(CA)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</a:tr>
              <a:tr h="1997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01-PRESIDENCIA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$125,229,974.27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02-CABILDO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$5,485,087.72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03-CONTRALORIA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$3,401,260.50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04-FORTALECIMIENTO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$9,708,260.53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05-SEGURIDAD PUBLICA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$18,786,479.27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06-SECRETARIA DEL AYUNTAMIENTO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$9,953,914.77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07-TESORERIA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$8,389,019.19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08-PLANEACION, URBANISMO</a:t>
                      </a:r>
                      <a:r>
                        <a:rPr lang="es-MX" sz="1000" b="1" u="none" strike="noStrike" baseline="0" dirty="0" smtClean="0">
                          <a:effectLst/>
                          <a:latin typeface="+mn-lt"/>
                        </a:rPr>
                        <a:t> Y OBRAS PUBLICAS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$49,199,935.18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09-DESARROLLO </a:t>
                      </a:r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$15,733,898.24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10-DIF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$4,166,110.33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221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$250,053,940.00</a:t>
                      </a:r>
                    </a:p>
                  </a:txBody>
                  <a:tcPr marL="6366" marR="76388" marT="6366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" y="-1"/>
            <a:ext cx="1669993" cy="1669993"/>
          </a:xfrm>
          <a:prstGeom prst="rect">
            <a:avLst/>
          </a:prstGeom>
        </p:spPr>
      </p:pic>
      <p:pic>
        <p:nvPicPr>
          <p:cNvPr id="5" name="Picture 4" descr="http://www.ctm-media.com/openads/adimage.php?filename=man-with-dollar-sign-02_2.png&amp;contenttype=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7838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7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15124</TotalTime>
  <Words>1149</Words>
  <Application>Microsoft Office PowerPoint</Application>
  <PresentationFormat>Presentación en pantalla (4:3)</PresentationFormat>
  <Paragraphs>152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Concurrencia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sabinas7</cp:lastModifiedBy>
  <cp:revision>223</cp:revision>
  <dcterms:created xsi:type="dcterms:W3CDTF">2014-07-21T19:40:48Z</dcterms:created>
  <dcterms:modified xsi:type="dcterms:W3CDTF">2018-05-25T19:34:51Z</dcterms:modified>
</cp:coreProperties>
</file>