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6DD"/>
    <a:srgbClr val="E65F00"/>
    <a:srgbClr val="FF6969"/>
    <a:srgbClr val="FF0000"/>
    <a:srgbClr val="820000"/>
    <a:srgbClr val="F46F02"/>
    <a:srgbClr val="FD8B7F"/>
    <a:srgbClr val="FFCD64"/>
    <a:srgbClr val="986918"/>
    <a:srgbClr val="806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130" autoAdjust="0"/>
    <p:restoredTop sz="94660"/>
  </p:normalViewPr>
  <p:slideViewPr>
    <p:cSldViewPr>
      <p:cViewPr varScale="1">
        <p:scale>
          <a:sx n="92" d="100"/>
          <a:sy n="92" d="100"/>
        </p:scale>
        <p:origin x="142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51E745-45BB-4B20-88FA-922CBA531483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Tesorero Municipal </a:t>
          </a:r>
          <a:r>
            <a:rPr lang="es-MX" dirty="0" smtClean="0">
              <a:solidFill>
                <a:schemeClr val="tx1"/>
              </a:solidFill>
            </a:rPr>
            <a:t>$ 36,000 mensuales</a:t>
          </a:r>
          <a:endParaRPr lang="es-MX" dirty="0">
            <a:solidFill>
              <a:schemeClr val="tx1"/>
            </a:solidFill>
          </a:endParaRPr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Contralor Municipal </a:t>
          </a:r>
          <a:r>
            <a:rPr lang="es-MX" dirty="0" smtClean="0">
              <a:solidFill>
                <a:schemeClr val="tx1"/>
              </a:solidFill>
            </a:rPr>
            <a:t>$ 36,000 </a:t>
          </a:r>
          <a:r>
            <a:rPr lang="es-MX" dirty="0">
              <a:solidFill>
                <a:schemeClr val="tx1"/>
              </a:solidFill>
            </a:rPr>
            <a:t>mensuales</a:t>
          </a:r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Presidente Municipal </a:t>
          </a:r>
          <a:r>
            <a:rPr lang="es-MX" dirty="0" smtClean="0">
              <a:solidFill>
                <a:schemeClr val="tx1"/>
              </a:solidFill>
            </a:rPr>
            <a:t>$ 50,000 </a:t>
          </a:r>
          <a:r>
            <a:rPr lang="es-MX" dirty="0">
              <a:solidFill>
                <a:schemeClr val="tx1"/>
              </a:solidFill>
            </a:rPr>
            <a:t>mensuales</a:t>
          </a:r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LinFactNeighborX="-5311" custLinFactNeighborY="2973"/>
      <dgm:spPr/>
      <dgm:t>
        <a:bodyPr/>
        <a:lstStyle/>
        <a:p>
          <a:endParaRPr lang="es-MX"/>
        </a:p>
      </dgm:t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A7B5CB-2A14-42DF-9848-94AD0FAC38A5}" type="pres">
      <dgm:prSet presAssocID="{13D85802-36E5-4D6D-9A75-03C368531628}" presName="wedge2" presStyleLbl="node1" presStyleIdx="1" presStyleCnt="3"/>
      <dgm:spPr/>
      <dgm:t>
        <a:bodyPr/>
        <a:lstStyle/>
        <a:p>
          <a:endParaRPr lang="es-MX"/>
        </a:p>
      </dgm:t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4A76BF-464E-409E-B8EF-4C75616C88A8}" type="pres">
      <dgm:prSet presAssocID="{13D85802-36E5-4D6D-9A75-03C368531628}" presName="wedge3" presStyleLbl="node1" presStyleIdx="2" presStyleCnt="3"/>
      <dgm:spPr/>
      <dgm:t>
        <a:bodyPr/>
        <a:lstStyle/>
        <a:p>
          <a:endParaRPr lang="es-MX"/>
        </a:p>
      </dgm:t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18FD7E2-D617-4F90-AFC8-91DE906BA57D}" type="presOf" srcId="{48A936D6-BC93-43FB-9C94-D912501BAD58}" destId="{5641DAF8-AE6D-46DA-BA14-DD07BD43907C}" srcOrd="1" destOrd="0" presId="urn:microsoft.com/office/officeart/2005/8/layout/chart3"/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DF0DB4D3-D0BC-4CEA-9E85-A09816508D5B}" type="presOf" srcId="{D251E745-45BB-4B20-88FA-922CBA531483}" destId="{CA237DAD-499D-449C-AF84-9B14C8831189}" srcOrd="1" destOrd="0" presId="urn:microsoft.com/office/officeart/2005/8/layout/chart3"/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A4CB21EF-38B5-4B5C-957E-088F0B02622E}" type="presOf" srcId="{D251E745-45BB-4B20-88FA-922CBA531483}" destId="{1F88A700-45C7-42A3-AC04-D24EE49ED0EB}" srcOrd="0" destOrd="0" presId="urn:microsoft.com/office/officeart/2005/8/layout/chart3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8B8DC60E-F693-480F-B766-EF882EB300F7}" type="presOf" srcId="{5E40E989-DB8B-474F-A7AD-3F0519D9E3F5}" destId="{F9057840-C70F-4000-AC85-725A2D8A6EA3}" srcOrd="1" destOrd="0" presId="urn:microsoft.com/office/officeart/2005/8/layout/chart3"/>
    <dgm:cxn modelId="{79793CBA-54EA-4FDD-908B-7B478CE5FE81}" type="presOf" srcId="{48A936D6-BC93-43FB-9C94-D912501BAD58}" destId="{E9A7B5CB-2A14-42DF-9848-94AD0FAC38A5}" srcOrd="0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6745FFF2-D1F7-479D-971D-29EE1A2E941C}" type="presOf" srcId="{5E40E989-DB8B-474F-A7AD-3F0519D9E3F5}" destId="{5B4A76BF-464E-409E-B8EF-4C75616C88A8}" srcOrd="0" destOrd="0" presId="urn:microsoft.com/office/officeart/2005/8/layout/chart3"/>
    <dgm:cxn modelId="{BBC09DFB-6412-4224-AE2F-8DA87D3B7C82}" type="presParOf" srcId="{9F175C6A-5AA9-4388-A89A-BF1916A60BF3}" destId="{1F88A700-45C7-42A3-AC04-D24EE49ED0EB}" srcOrd="0" destOrd="0" presId="urn:microsoft.com/office/officeart/2005/8/layout/chart3"/>
    <dgm:cxn modelId="{AB2F567B-FA38-4675-9035-52FFC7178010}" type="presParOf" srcId="{9F175C6A-5AA9-4388-A89A-BF1916A60BF3}" destId="{CA237DAD-499D-449C-AF84-9B14C8831189}" srcOrd="1" destOrd="0" presId="urn:microsoft.com/office/officeart/2005/8/layout/chart3"/>
    <dgm:cxn modelId="{A21FF0CD-821E-4C04-A9D6-2D849389CB69}" type="presParOf" srcId="{9F175C6A-5AA9-4388-A89A-BF1916A60BF3}" destId="{E9A7B5CB-2A14-42DF-9848-94AD0FAC38A5}" srcOrd="2" destOrd="0" presId="urn:microsoft.com/office/officeart/2005/8/layout/chart3"/>
    <dgm:cxn modelId="{F23D42EF-CE42-40F4-8EC1-0B4454188019}" type="presParOf" srcId="{9F175C6A-5AA9-4388-A89A-BF1916A60BF3}" destId="{5641DAF8-AE6D-46DA-BA14-DD07BD43907C}" srcOrd="3" destOrd="0" presId="urn:microsoft.com/office/officeart/2005/8/layout/chart3"/>
    <dgm:cxn modelId="{CA1A8F25-1F30-45BD-97FF-37BADC9868A2}" type="presParOf" srcId="{9F175C6A-5AA9-4388-A89A-BF1916A60BF3}" destId="{5B4A76BF-464E-409E-B8EF-4C75616C88A8}" srcOrd="4" destOrd="0" presId="urn:microsoft.com/office/officeart/2005/8/layout/chart3"/>
    <dgm:cxn modelId="{47763E06-43A2-474C-A11A-B2E7224C9766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/>
            <a:t>Regulando el ciclo presupuestarios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  <dgm:t>
        <a:bodyPr/>
        <a:lstStyle/>
        <a:p>
          <a:endParaRPr lang="es-MX"/>
        </a:p>
      </dgm:t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690AB6-EB7B-487C-87C3-4C698DAFCA79}" type="pres">
      <dgm:prSet presAssocID="{ECCCBD0B-7574-45BA-8DF8-265C0C6461A4}" presName="wedge2" presStyleLbl="node1" presStyleIdx="1" presStyleCnt="3"/>
      <dgm:spPr/>
      <dgm:t>
        <a:bodyPr/>
        <a:lstStyle/>
        <a:p>
          <a:endParaRPr lang="es-MX"/>
        </a:p>
      </dgm:t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F6BA63-2240-4886-9519-36EEFFC728AF}" type="pres">
      <dgm:prSet presAssocID="{ECCCBD0B-7574-45BA-8DF8-265C0C6461A4}" presName="wedge3" presStyleLbl="node1" presStyleIdx="2" presStyleCnt="3"/>
      <dgm:spPr/>
      <dgm:t>
        <a:bodyPr/>
        <a:lstStyle/>
        <a:p>
          <a:endParaRPr lang="es-MX"/>
        </a:p>
      </dgm:t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0BB206-B87C-4ADE-AD56-C1237689E913}" type="pres">
      <dgm:prSet presAssocID="{DFED068F-7ADE-48CF-BD28-65FCE2708383}" presName="arrowWedge1" presStyleLbl="fgSibTrans2D1" presStyleIdx="0" presStyleCnt="3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t>15/03/2019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t>15/03/2019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15/03/2019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15/03/2019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15/03/2019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15/03/2019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15/03/2019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15/03/2019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15/03/2019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15/03/2019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15/03/2019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15/03/2019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15/03/2019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t>15/03/2019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70" y="1988840"/>
            <a:ext cx="5636975" cy="486916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35283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Berlin Sans FB Demi" pitchFamily="34" charset="0"/>
              </a:rPr>
              <a:t>MUNICIPIO DE </a:t>
            </a:r>
            <a:r>
              <a:rPr lang="es-MX" sz="3200" b="1" dirty="0" smtClean="0">
                <a:latin typeface="Berlin Sans FB Demi" pitchFamily="34" charset="0"/>
              </a:rPr>
              <a:t>MATAMOROS, </a:t>
            </a:r>
            <a:r>
              <a:rPr lang="es-MX" sz="3200" b="1" dirty="0">
                <a:latin typeface="Berlin Sans FB Demi" pitchFamily="34" charset="0"/>
              </a:rPr>
              <a:t>COAHUILA DE ZARAGOZA.</a:t>
            </a:r>
            <a:endParaRPr lang="es-MX" sz="3200" dirty="0"/>
          </a:p>
        </p:txBody>
      </p:sp>
      <p:sp>
        <p:nvSpPr>
          <p:cNvPr id="5" name="Elipse 4"/>
          <p:cNvSpPr/>
          <p:nvPr/>
        </p:nvSpPr>
        <p:spPr>
          <a:xfrm>
            <a:off x="248552" y="317576"/>
            <a:ext cx="8643928" cy="13112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PRESUPUESTO CIUDADANO </a:t>
            </a:r>
            <a:r>
              <a:rPr lang="es-MX" sz="3300" b="1" dirty="0">
                <a:solidFill>
                  <a:schemeClr val="bg1"/>
                </a:solidFill>
                <a:latin typeface="Berlin Sans FB Demi" pitchFamily="34" charset="0"/>
              </a:rPr>
              <a:t>2019</a:t>
            </a:r>
            <a:endParaRPr lang="es-MX" sz="3300" dirty="0"/>
          </a:p>
        </p:txBody>
      </p:sp>
    </p:spTree>
    <p:extLst>
      <p:ext uri="{BB962C8B-B14F-4D97-AF65-F5344CB8AC3E}">
        <p14:creationId xmlns:p14="http://schemas.microsoft.com/office/powerpoint/2010/main" val="319139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187220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El Clasificador por Objeto del Gasto (COG) permite la obtención de información para el análisis y seguimiento de la gestión financiera gubernamental, es considerado la clasificación operativa que permite conocer en qué se gasta, (base del registro de las transacciones económico-financieras) y a su vez permite cuantificar la demanda de bienes y servicios que realiza el Sector Público.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pic>
        <p:nvPicPr>
          <p:cNvPr id="6146" name="Picture 2" descr="http://s3-eu-west-1.amazonaws.com/rankia/images/valoraciones/0016/8193/ganar-dinero-en-internet.png?14114034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5024"/>
            <a:ext cx="1956385" cy="199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100268"/>
              </p:ext>
            </p:extLst>
          </p:nvPr>
        </p:nvGraphicFramePr>
        <p:xfrm>
          <a:off x="971600" y="3284984"/>
          <a:ext cx="5678132" cy="24841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815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CAPÍTULO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CONCEPTO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PERSONALES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$111,159,270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2000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MATERIALES Y SUMINISTROS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$30,622,222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GENERALES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$46,876,699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4000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$19,242,231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5000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BIENES MUEBLES, INMUEBLES E INTANGIBLES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$4,783,713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6000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INVERSIÓN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$37,679,264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7000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INVERSIONES FINANCIERAS Y OTRAS PROVISIONES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8000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PARTICIPACIONES Y APORTACIONES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9000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DEUDA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$9,149,609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62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$259,513,008</a:t>
                      </a: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332656"/>
            <a:ext cx="8642444" cy="82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71600" y="365755"/>
            <a:ext cx="417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238022488"/>
              </p:ext>
            </p:extLst>
          </p:nvPr>
        </p:nvGraphicFramePr>
        <p:xfrm>
          <a:off x="971600" y="980728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6635756" y="4697760"/>
            <a:ext cx="2508244" cy="21602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148064" y="2176988"/>
            <a:ext cx="3679272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1" name="Elipse 10"/>
          <p:cNvSpPr/>
          <p:nvPr/>
        </p:nvSpPr>
        <p:spPr>
          <a:xfrm>
            <a:off x="5508104" y="3429000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 </a:t>
            </a:r>
            <a:r>
              <a:rPr lang="es-MX" dirty="0" smtClean="0">
                <a:solidFill>
                  <a:schemeClr val="tx1"/>
                </a:solidFill>
              </a:rPr>
              <a:t>plazas totales 591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89875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64736" y="4747791"/>
            <a:ext cx="418332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1619672" y="5733256"/>
            <a:ext cx="2880320" cy="914400"/>
          </a:xfrm>
          <a:prstGeom prst="roundRect">
            <a:avLst/>
          </a:prstGeom>
          <a:solidFill>
            <a:srgbClr val="FD8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129 policías </a:t>
            </a:r>
            <a:r>
              <a:rPr lang="es-MX" dirty="0">
                <a:solidFill>
                  <a:schemeClr val="tx1"/>
                </a:solidFill>
              </a:rPr>
              <a:t>municipales 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07" y="211686"/>
            <a:ext cx="1584937" cy="158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61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92080" y="5445224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Todos estos esfuerzos se seguirán reflejando en más obras y mejores servicios públicos de calidad.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" b="7797"/>
          <a:stretch/>
        </p:blipFill>
        <p:spPr bwMode="auto">
          <a:xfrm>
            <a:off x="5580112" y="1654521"/>
            <a:ext cx="1734511" cy="155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s://encrypted-tbn2.gstatic.com/images?q=tbn:ANd9GcQ1avRlUM4FRnqzzhJQScOG4cCcxkpV-lNHgoNGFtLPbEP7cTB4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38065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224150111"/>
              </p:ext>
            </p:extLst>
          </p:nvPr>
        </p:nvGraphicFramePr>
        <p:xfrm>
          <a:off x="-900608" y="1412776"/>
          <a:ext cx="7716607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586114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40" y="3861047"/>
            <a:ext cx="3980880" cy="3035421"/>
          </a:xfrm>
          <a:prstGeom prst="rect">
            <a:avLst/>
          </a:prstGeom>
        </p:spPr>
      </p:pic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</a:rPr>
              <a:t>Visitar las páginas de internet en las cuales se encuentra la información presupuestal del municipio: 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i="1" dirty="0">
                <a:solidFill>
                  <a:srgbClr val="FF0000"/>
                </a:solidFill>
              </a:rPr>
              <a:t>Poner aquí los link(s) de la(s) página(s) del Municipio (propia o ICAI)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908720"/>
            <a:ext cx="9159389" cy="1728192"/>
          </a:xfrm>
          <a:prstGeom prst="horizontalScrol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8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800" b="1" dirty="0">
                <a:solidFill>
                  <a:schemeClr val="bg1"/>
                </a:solidFill>
                <a:latin typeface="+mj-lt"/>
              </a:rPr>
              <a:t>PRESUPUESTO </a:t>
            </a:r>
            <a:r>
              <a:rPr lang="es-MX" sz="2800" b="1" dirty="0">
                <a:solidFill>
                  <a:schemeClr val="bg1"/>
                </a:solidFill>
              </a:rPr>
              <a:t>CIUDADANO </a:t>
            </a:r>
            <a:r>
              <a:rPr lang="es-MX" sz="2800" b="1" dirty="0">
                <a:solidFill>
                  <a:schemeClr val="bg1"/>
                </a:solidFill>
                <a:latin typeface="+mj-lt"/>
              </a:rPr>
              <a:t>2019</a:t>
            </a:r>
          </a:p>
          <a:p>
            <a:pPr lvl="0" algn="ctr">
              <a:spcBef>
                <a:spcPct val="20000"/>
              </a:spcBef>
            </a:pPr>
            <a:r>
              <a:rPr lang="es-MX" sz="2800" b="1" dirty="0">
                <a:solidFill>
                  <a:schemeClr val="bg1"/>
                </a:solidFill>
                <a:latin typeface="+mj-lt"/>
              </a:rPr>
              <a:t>ADMINISTRACIÓN </a:t>
            </a:r>
            <a:r>
              <a:rPr lang="es-MX" sz="2800" b="1" dirty="0" smtClean="0">
                <a:solidFill>
                  <a:schemeClr val="bg1"/>
                </a:solidFill>
                <a:latin typeface="+mj-lt"/>
              </a:rPr>
              <a:t>2019-2021– MATAMOROS, </a:t>
            </a:r>
            <a:r>
              <a:rPr lang="es-MX" sz="2800" b="1" dirty="0">
                <a:solidFill>
                  <a:schemeClr val="bg1"/>
                </a:solidFill>
                <a:latin typeface="+mj-lt"/>
              </a:rPr>
              <a:t>COAHUILA.</a:t>
            </a:r>
          </a:p>
          <a:p>
            <a:pPr lvl="0" algn="ctr">
              <a:spcBef>
                <a:spcPct val="20000"/>
              </a:spcBef>
            </a:pPr>
            <a:endParaRPr lang="es-MX" sz="2000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13272"/>
            <a:ext cx="5868144" cy="404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03157"/>
            <a:ext cx="3348940" cy="4054844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permiten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640956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publicas.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40"/>
            <a:ext cx="8642444" cy="9557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ciudadano?</a:t>
            </a:r>
          </a:p>
        </p:txBody>
      </p:sp>
    </p:spTree>
    <p:extLst>
      <p:ext uri="{BB962C8B-B14F-4D97-AF65-F5344CB8AC3E}">
        <p14:creationId xmlns:p14="http://schemas.microsoft.com/office/powerpoint/2010/main" val="2995230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04" y="4509120"/>
            <a:ext cx="2416432" cy="233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1801847"/>
            <a:ext cx="72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 es de gran importancia, ya que </a:t>
            </a:r>
            <a:r>
              <a:rPr lang="es-MX" b="1" dirty="0"/>
              <a:t>ofrece información valiosa del presupuesto de ingresos, indicando las contribuciones y el ingreso estimado de cada una de ellas, así como los demás ingresos que espera recibir el municipio e incorporar las partidas que cada municipio estime como fuente de ingresos para cada ejercicio fiscal.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/>
              <a:t>Además de ser una importante herramienta 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29614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la Ley de Ingresos y cual es su importancia?</a:t>
            </a:r>
          </a:p>
        </p:txBody>
      </p:sp>
    </p:spTree>
    <p:extLst>
      <p:ext uri="{BB962C8B-B14F-4D97-AF65-F5344CB8AC3E}">
        <p14:creationId xmlns:p14="http://schemas.microsoft.com/office/powerpoint/2010/main" val="1608683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/>
          <a:stretch/>
        </p:blipFill>
        <p:spPr>
          <a:xfrm>
            <a:off x="2555776" y="4005064"/>
            <a:ext cx="4104456" cy="2647379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/>
              <a:t>El Presupuesto 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800" b="1" dirty="0"/>
          </a:p>
          <a:p>
            <a:pPr marL="0" indent="0" algn="just">
              <a:buNone/>
            </a:pPr>
            <a:r>
              <a:rPr lang="es-MX" sz="1800" b="1" dirty="0"/>
              <a:t>Estos son las estimaciones de los fondos que recibe el Gobierno y de los recursos que este planea gastar. También genera un valor público en las acciones gubernamentales, y somos nosotros como ciudadanos quienes las calificamos en cuanto a los beneficios y prioridades que se obtienen.</a:t>
            </a:r>
          </a:p>
          <a:p>
            <a:pPr algn="just"/>
            <a:endParaRPr lang="es-MX" sz="1800" dirty="0"/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Egresos?</a:t>
            </a:r>
          </a:p>
        </p:txBody>
      </p:sp>
    </p:spTree>
    <p:extLst>
      <p:ext uri="{BB962C8B-B14F-4D97-AF65-F5344CB8AC3E}">
        <p14:creationId xmlns:p14="http://schemas.microsoft.com/office/powerpoint/2010/main" val="1353296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3312368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elaboración del Presupuesto es de vital importancia, pues el ciudadano necesita servicios y obras de calidad, los cuales el Gobierno tiene la obligación de proporcionarlos, es donde el Presupuesto nos da a conocer cuales fueron dichos trabajos, y sabemos cual es la calidad de vida a través de la economía, educación, atención en salud,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9220" name="Picture 4" descr="http://previews.123rf.com/images/coramax/coramax1208/coramax120801167/14802329-3d-people--human-character--person-sitting-on-the-bench-and-a-read-book-3d-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450716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229200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¿Cuál es la importancia del Presupuesto de Egresos 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7229770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El dinero del presupuesto proviene del pago de impuestos, servicios, multas, uso de bienes públicos, que hacemos como ciudadanos y empresas, también proviene de las transferencias que por ley otorga la Federación a los Municipios 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Ingresos.</a:t>
            </a: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dirty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164864"/>
              </p:ext>
            </p:extLst>
          </p:nvPr>
        </p:nvGraphicFramePr>
        <p:xfrm>
          <a:off x="3569172" y="3728080"/>
          <a:ext cx="4626899" cy="29337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467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ORIGEN DE INGRESOS (CRI)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IMPORTE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IMPUESTOS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$13,312,239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64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CUOTAS Y </a:t>
                      </a:r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APORTACIONES </a:t>
                      </a:r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 SEGURIDAD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CONTRIBUCIONES DE MEJORAS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$87,241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DERECHOS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$20,201,649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PRODUCTOS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APROVECHAMIENTOS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$3,789,406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INGRESOS POR VENTA DE BIENES, PRESTACIÓN DE SERVICIOS Y OTROS INGRESOS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PARTICIPACIONES, APORTACIONES, CONVENIOS, INCENTIVOS DERIVADOS DE LA COLABORACIÓN FISCAL Y FONDOS DISTINTOS DE APORTACIONES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$206,662,441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TRANSFERENCIAS, ASIGNACIONES, SUBSIDIOS Y SUBVENCIONES, Y PENSIONES Y JUBILACIONES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$10,000,000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INGRESOS DERIVADOS DE FINANCIAMIENTOS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$5,460,032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$259,513,007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"/>
          <a:stretch/>
        </p:blipFill>
        <p:spPr>
          <a:xfrm>
            <a:off x="5652120" y="3645023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Clasificación Funcional del Gasto agrupa los gastos según los propósitos u objetivos socioeconómicos que persigue el municipio. Presenta el gasto público según la naturaleza de los servicios gubernamentales brindados a la población.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social, desarrollo económico y otras no clasificadas; permitiendo determinar los objetivos generales de las políticas públicas y los recursos financieros que se asignan para alcanzar éstos.</a:t>
            </a: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pic>
        <p:nvPicPr>
          <p:cNvPr id="4097" name="Picture 1" descr="C:\Users\luis.flores\Pictures\estructura_organizacio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73624"/>
            <a:ext cx="450392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3376156"/>
            <a:ext cx="2592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</p:spTree>
    <p:extLst>
      <p:ext uri="{BB962C8B-B14F-4D97-AF65-F5344CB8AC3E}">
        <p14:creationId xmlns:p14="http://schemas.microsoft.com/office/powerpoint/2010/main" val="190073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924661"/>
              </p:ext>
            </p:extLst>
          </p:nvPr>
        </p:nvGraphicFramePr>
        <p:xfrm>
          <a:off x="1547664" y="980728"/>
          <a:ext cx="6296417" cy="510246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6208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55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41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ÓRGANO</a:t>
                      </a:r>
                      <a:r>
                        <a:rPr lang="es-MX" sz="12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EJECUTIVO MUNICIPAL</a:t>
                      </a: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(CA)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97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01-PRESIDENCIA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$34,637,718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02-CABILDO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$23,813,249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03-CONTRALORIA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$4,118,819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05-SEGURIDAD PUBLICA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$64,418,342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08-ECOLOGIA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$4,863,346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09-OBRAS PUBLICAS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$74,309,876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10-DESARROLLO RURAL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$5,025,538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12-SECRETARIA DEL AYUNTAMIENTO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$7,166,439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14-TESORERIA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$23,576,611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21-PENSIONADOS Y JUBILADOS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19-D.I.F.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$7,477,780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25-ADMINISTRACION DE JUSTICIA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26-DEPORTES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$10,105,257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221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$259,513,007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" y="-1"/>
            <a:ext cx="1669993" cy="1669993"/>
          </a:xfrm>
          <a:prstGeom prst="rect">
            <a:avLst/>
          </a:prstGeom>
        </p:spPr>
      </p:pic>
      <p:pic>
        <p:nvPicPr>
          <p:cNvPr id="5" name="Picture 4" descr="http://www.ctm-media.com/openads/adimage.php?filename=man-with-dollar-sign-02_2.png&amp;contenttype=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7838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7299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14996</TotalTime>
  <Words>1157</Words>
  <Application>Microsoft Office PowerPoint</Application>
  <PresentationFormat>Presentación en pantalla (4:3)</PresentationFormat>
  <Paragraphs>146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Aharoni</vt:lpstr>
      <vt:lpstr>Arial</vt:lpstr>
      <vt:lpstr>Berlin Sans FB Demi</vt:lpstr>
      <vt:lpstr>Calibri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admin</cp:lastModifiedBy>
  <cp:revision>211</cp:revision>
  <dcterms:created xsi:type="dcterms:W3CDTF">2014-07-21T19:40:48Z</dcterms:created>
  <dcterms:modified xsi:type="dcterms:W3CDTF">2019-03-15T20:29:01Z</dcterms:modified>
</cp:coreProperties>
</file>