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986918"/>
    <a:srgbClr val="FBF6DD"/>
    <a:srgbClr val="FF6969"/>
    <a:srgbClr val="FF0000"/>
    <a:srgbClr val="820000"/>
    <a:srgbClr val="F46F02"/>
    <a:srgbClr val="FD8B7F"/>
    <a:srgbClr val="FFCD64"/>
    <a:srgbClr val="806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>
        <p:scale>
          <a:sx n="86" d="100"/>
          <a:sy n="86" d="100"/>
        </p:scale>
        <p:origin x="-282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Tesorero Municipal </a:t>
          </a:r>
          <a:r>
            <a:rPr lang="es-MX" dirty="0" smtClean="0">
              <a:solidFill>
                <a:schemeClr val="tx1"/>
              </a:solidFill>
            </a:rPr>
            <a:t>Desde $25,000 Hasta  30,000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Contralor </a:t>
          </a:r>
          <a:r>
            <a:rPr lang="es-MX" dirty="0" smtClean="0">
              <a:solidFill>
                <a:schemeClr val="tx1"/>
              </a:solidFill>
            </a:rPr>
            <a:t>Municipal Desde $15,000 hasta 18,000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Presidente Municipal </a:t>
          </a:r>
          <a:r>
            <a:rPr lang="es-MX" dirty="0" smtClean="0">
              <a:solidFill>
                <a:schemeClr val="tx1"/>
              </a:solidFill>
            </a:rPr>
            <a:t>$ Desde 47,000 Hasta 60,000 </a:t>
          </a:r>
          <a:r>
            <a:rPr lang="es-MX" dirty="0">
              <a:solidFill>
                <a:schemeClr val="tx1"/>
              </a:solidFill>
            </a:rPr>
            <a:t>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 custLinFactNeighborX="-110" custLinFactNeighborY="1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Tesorero Municipal </a:t>
          </a:r>
          <a:r>
            <a:rPr lang="es-MX" sz="1200" kern="1200" dirty="0" smtClean="0">
              <a:solidFill>
                <a:schemeClr val="tx1"/>
              </a:solidFill>
            </a:rPr>
            <a:t>Desde $25,000 Hasta  30,000 mensuales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Contralor </a:t>
          </a:r>
          <a:r>
            <a:rPr lang="es-MX" sz="1200" kern="1200" dirty="0" smtClean="0">
              <a:solidFill>
                <a:schemeClr val="tx1"/>
              </a:solidFill>
            </a:rPr>
            <a:t>Municipal Desde $15,000 hasta 18,000 mensuales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Presidente Municipal </a:t>
          </a:r>
          <a:r>
            <a:rPr lang="es-MX" sz="1200" kern="1200" dirty="0" smtClean="0">
              <a:solidFill>
                <a:schemeClr val="tx1"/>
              </a:solidFill>
            </a:rPr>
            <a:t>$ Desde 47,000 Hasta 60,000 </a:t>
          </a:r>
          <a:r>
            <a:rPr lang="es-MX" sz="1200" kern="1200" dirty="0">
              <a:solidFill>
                <a:schemeClr val="tx1"/>
              </a:solidFill>
            </a:rPr>
            <a:t>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7722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32151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6768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Regulando el ciclo presupuestarios con base en los principios de eficiencia, transparencia y honradez.</a:t>
          </a:r>
          <a:endParaRPr lang="es-MX" sz="1400" kern="1200" dirty="0"/>
        </a:p>
      </dsp:txBody>
      <dsp:txXfrm>
        <a:off x="17804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576276" y="359273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113179" y="1341480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4857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3898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288957" y="72336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ragozasomostodos.com/transparencia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08520" y="2956654"/>
            <a:ext cx="34563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ZARAGOZA, </a:t>
            </a:r>
            <a:r>
              <a:rPr lang="es-MX" sz="3200" b="1" dirty="0">
                <a:latin typeface="Berlin Sans FB Demi" pitchFamily="34" charset="0"/>
              </a:rPr>
              <a:t>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986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2019</a:t>
            </a:r>
            <a:endParaRPr lang="es-MX" sz="3300" dirty="0"/>
          </a:p>
        </p:txBody>
      </p:sp>
      <p:pic>
        <p:nvPicPr>
          <p:cNvPr id="1026" name="Picture 2" descr="15 ParaÃ­sos Naturales que te esperan en Coahuila Â¡La Tierra Dorada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86814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(COG) permite la obtención de información para el análisis y seguimiento de la gestión financiera gubernamental, es considerado la clasificación operativa que permite conocer en qué se gasta, (base del registro de las transacciones económico-financieras) y a su vez permite cuantificar la demanda 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23842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5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7620" marR="7620" marT="7620" marB="0" anchor="ctr">
                    <a:solidFill>
                      <a:srgbClr val="E65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rgbClr val="E65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$30,227,765.00</a:t>
                      </a: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$10,317,897.21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$10,861,726.00</a:t>
                      </a: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$6,384,208.00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$1,669,309.00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$14,791,441.50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5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$74,252,346.71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rgbClr val="E65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25127362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265 plazas </a:t>
            </a:r>
            <a:r>
              <a:rPr lang="es-MX" dirty="0">
                <a:solidFill>
                  <a:schemeClr val="tx1"/>
                </a:solidFill>
              </a:rPr>
              <a:t>totales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6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policías </a:t>
            </a:r>
            <a:r>
              <a:rPr lang="es-MX" dirty="0" smtClean="0">
                <a:solidFill>
                  <a:schemeClr val="tx1"/>
                </a:solidFill>
              </a:rPr>
              <a:t>municipales 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236296" y="3995678"/>
            <a:ext cx="18001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7092280" y="1412776"/>
            <a:ext cx="1584176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4" y="4369646"/>
            <a:ext cx="2088232" cy="248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32303626"/>
              </p:ext>
            </p:extLst>
          </p:nvPr>
        </p:nvGraphicFramePr>
        <p:xfrm>
          <a:off x="1475656" y="1412776"/>
          <a:ext cx="59888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116632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www.zaragozasomostodos.com/transparencia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http://www2.icai.org.mx/ipo/dependencia.php?dep=62#pageload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2019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800" b="1" dirty="0" smtClean="0">
                <a:solidFill>
                  <a:schemeClr val="bg1"/>
                </a:solidFill>
                <a:latin typeface="+mj-lt"/>
              </a:rPr>
              <a:t>2019-2021 – ZARAGOZA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986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Además 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El 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/>
          </a:p>
          <a:p>
            <a:pPr marL="0" indent="0" algn="just">
              <a:buNone/>
            </a:pPr>
            <a:r>
              <a:rPr lang="es-MX" sz="1800" b="1" dirty="0"/>
              <a:t>Estos 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05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981714"/>
              </p:ext>
            </p:extLst>
          </p:nvPr>
        </p:nvGraphicFramePr>
        <p:xfrm>
          <a:off x="3569172" y="3709372"/>
          <a:ext cx="4531220" cy="30319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44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5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5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kumimoji="0" lang="es-MX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74,252,346.71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kumimoji="0" lang="es-MX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kumimoji="0" lang="es-MX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$6,963,184.67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$258,300.25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$1,819,125.00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 DE BIENES, PRESTACIÓN DE SERVICIOS Y OTROS INGRESOS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 FONDOS DISTINTOS DE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$40,886,433.00</a:t>
                      </a:r>
                    </a:p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$5,500,000.00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DERIVADOS DE FINANCIAMIENTOS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$11,200.00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rgbClr val="E65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marL="7620" marT="7620" marB="0" anchor="ctr">
                    <a:solidFill>
                      <a:srgbClr val="E65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15526"/>
              </p:ext>
            </p:extLst>
          </p:nvPr>
        </p:nvGraphicFramePr>
        <p:xfrm>
          <a:off x="1115616" y="4437113"/>
          <a:ext cx="4266332" cy="172135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7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65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65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$33,122,407.00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$37,459,530.21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$2,097,034.00</a:t>
                      </a: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$1,573,375.50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</a:p>
                    <a:p>
                      <a:pPr algn="ctr" rtl="0" fontAlgn="ctr"/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65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$74,252,346.71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rgbClr val="E65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010986"/>
              </p:ext>
            </p:extLst>
          </p:nvPr>
        </p:nvGraphicFramePr>
        <p:xfrm>
          <a:off x="1547664" y="1340769"/>
          <a:ext cx="6296417" cy="527539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5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4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rgbClr val="E65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rgbClr val="E65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$22,303,194.00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$3,043,821.00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493.008.00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05-SEGURIDAD 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$3,510,388.00</a:t>
                      </a: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08-ECOLOGIA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3,990,820.00</a:t>
                      </a: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09-OBRAS 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$5,086,7664.71</a:t>
                      </a: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10-DESARROLLO RURAL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$255,442.00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12-SECRETARIA 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$430.016.00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13-DESARROLLO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$1.959,744.00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14-TESORERIA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$3,466,016.00</a:t>
                      </a: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21-PENSIONADOS Y JUBILADOS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$1,653,408.00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19-D.I.F.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$2,107,936.00</a:t>
                      </a: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25-ADMINISTRACION DE JUSTICIA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$868,224.00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26-DEPORTES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$736,044.00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27-TURISMO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$1,059,540.00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30-FONDO FORTALECIMIENTO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$7,550,875.50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31-</a:t>
                      </a:r>
                      <a:r>
                        <a:rPr lang="es-MX" sz="1000" b="1" u="none" strike="noStrike" baseline="0" dirty="0" smtClean="0">
                          <a:effectLst/>
                          <a:latin typeface="+mn-lt"/>
                        </a:rPr>
                        <a:t> FONDO DE INFRAESTRUCTURA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$3,041,441.50</a:t>
                      </a: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32-COMUNICACION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$288,804.00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35-ATENCION CIUDADANA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$101,256.00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36-CATASTRO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$563,772.00</a:t>
                      </a: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38-UNIDAD DE SACRIFICIO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$200,952.00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39-CENTRO DE REHABILITACION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$837,564.00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40-FOMENTO ECONOMICO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$112,052.00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41-DIRECCION DE EDUCACION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$220,716.00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rgbClr val="E65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$ 73,906,563.25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rgbClr val="E65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0120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15335</TotalTime>
  <Words>1232</Words>
  <Application>Microsoft Office PowerPoint</Application>
  <PresentationFormat>Presentación en pantalla (4:3)</PresentationFormat>
  <Paragraphs>178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Nomina</cp:lastModifiedBy>
  <cp:revision>225</cp:revision>
  <cp:lastPrinted>2019-01-21T19:12:24Z</cp:lastPrinted>
  <dcterms:created xsi:type="dcterms:W3CDTF">2014-07-21T19:40:48Z</dcterms:created>
  <dcterms:modified xsi:type="dcterms:W3CDTF">2019-04-25T16:21:54Z</dcterms:modified>
</cp:coreProperties>
</file>