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6DD"/>
    <a:srgbClr val="E65F00"/>
    <a:srgbClr val="FF6969"/>
    <a:srgbClr val="FF0000"/>
    <a:srgbClr val="820000"/>
    <a:srgbClr val="F46F02"/>
    <a:srgbClr val="FD8B7F"/>
    <a:srgbClr val="FFCD64"/>
    <a:srgbClr val="986918"/>
    <a:srgbClr val="806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130" autoAdjust="0"/>
    <p:restoredTop sz="94660"/>
  </p:normalViewPr>
  <p:slideViewPr>
    <p:cSldViewPr>
      <p:cViewPr>
        <p:scale>
          <a:sx n="81" d="100"/>
          <a:sy n="81" d="100"/>
        </p:scale>
        <p:origin x="-155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5_2" csCatId="accent5" phldr="1"/>
      <dgm:spPr/>
    </dgm:pt>
    <dgm:pt modelId="{D251E745-45BB-4B20-88FA-922CBA531483}">
      <dgm:prSet phldrT="[Texto]"/>
      <dgm:spPr/>
      <dgm:t>
        <a:bodyPr/>
        <a:lstStyle/>
        <a:p>
          <a:r>
            <a:rPr lang="es-MX" dirty="0" smtClean="0"/>
            <a:t>Tesorero Municipal $________ mensuales</a:t>
          </a:r>
          <a:endParaRPr lang="es-MX" dirty="0"/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/>
      <dgm:t>
        <a:bodyPr/>
        <a:lstStyle/>
        <a:p>
          <a:r>
            <a:rPr lang="es-MX" smtClean="0"/>
            <a:t>Contralor Municipal $________ mensuales</a:t>
          </a:r>
          <a:endParaRPr lang="es-MX" dirty="0"/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/>
      <dgm:t>
        <a:bodyPr/>
        <a:lstStyle/>
        <a:p>
          <a:r>
            <a:rPr lang="es-MX" smtClean="0"/>
            <a:t>Presidente Municipal $________ mensuales</a:t>
          </a:r>
          <a:endParaRPr lang="es-MX" dirty="0"/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Tesorero Municipal $________ mensuales</a:t>
          </a:r>
          <a:endParaRPr lang="es-MX" sz="1600" kern="1200" dirty="0"/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Contralor Municipal $________ mensuales</a:t>
          </a:r>
          <a:endParaRPr lang="es-MX" sz="1600" kern="1200" dirty="0"/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Presidente Municipal $________ mensuales</a:t>
          </a:r>
          <a:endParaRPr lang="es-MX" sz="1600" kern="1200" dirty="0"/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uevarosita.gob.mx/gobierno.php?qry=transparencia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SAN JUAN DE SABINAS, </a:t>
            </a:r>
            <a:r>
              <a:rPr lang="es-MX" sz="3200" b="1" dirty="0">
                <a:latin typeface="Berlin Sans FB Demi" pitchFamily="34" charset="0"/>
              </a:rPr>
              <a:t>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2019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0778" y="1268760"/>
            <a:ext cx="8642444" cy="17281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(COG) permite la obtención de información para el análisis y seguimiento de la gestión financiera gubernamental, es considerado la clasificación operativa que permite conocer en qué se gasta, (base del registro de las transacciones económico-financieras) y a su vez permite cuantificar la demanda 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97549"/>
              </p:ext>
            </p:extLst>
          </p:nvPr>
        </p:nvGraphicFramePr>
        <p:xfrm>
          <a:off x="1619672" y="2924944"/>
          <a:ext cx="4584700" cy="3614420"/>
        </p:xfrm>
        <a:graphic>
          <a:graphicData uri="http://schemas.openxmlformats.org/drawingml/2006/table">
            <a:tbl>
              <a:tblPr/>
              <a:tblGrid>
                <a:gridCol w="762000"/>
                <a:gridCol w="2120900"/>
                <a:gridCol w="1701800"/>
              </a:tblGrid>
              <a:tr h="445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CAPÍTULO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PRESUPUESTADO ASIGNADO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PERSONALES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57,793,145.89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MATERIALES Y SUMINISTROS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14,428,155.75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GENERALES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26,964,856.71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TRANSFERENCIAS, ASIGNACIONES, SUBSIDIOS Y OTRAS AYUDAS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19,498,572.34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BIENES MUEBLES, INMUEBLES E INTANGIBLES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504,385.85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INVERSIÓN PÚBLICA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24,950,442.30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INVERSIONES FINANCIERAS Y OTRAS PROVISIONES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PARTICIPACIONES Y APORTACIONES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DEUDA PÚBLICA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10,297,013.22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168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 154,436,572.06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2236278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_____ plazas totales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__ policías municipales y __ estatales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24150111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nuevarosita.gob.mx/gobierno.php?qry=transparencia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2019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800" b="1" dirty="0" smtClean="0">
                <a:solidFill>
                  <a:schemeClr val="bg1"/>
                </a:solidFill>
                <a:latin typeface="+mj-lt"/>
              </a:rPr>
              <a:t>2019-2021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– </a:t>
            </a:r>
            <a:r>
              <a:rPr lang="es-MX" sz="2800" b="1" dirty="0" smtClean="0">
                <a:solidFill>
                  <a:schemeClr val="bg1"/>
                </a:solidFill>
                <a:latin typeface="+mj-lt"/>
              </a:rPr>
              <a:t>SAN JUAN DE SABINAS,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Además 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El 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/>
          </a:p>
          <a:p>
            <a:pPr marL="0" indent="0" algn="just">
              <a:buNone/>
            </a:pPr>
            <a:r>
              <a:rPr lang="es-MX" sz="1800" b="1" dirty="0"/>
              <a:t>Estos 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354832"/>
            <a:ext cx="864096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466125"/>
              </p:ext>
            </p:extLst>
          </p:nvPr>
        </p:nvGraphicFramePr>
        <p:xfrm>
          <a:off x="3243953" y="3068960"/>
          <a:ext cx="5608350" cy="3563064"/>
        </p:xfrm>
        <a:graphic>
          <a:graphicData uri="http://schemas.openxmlformats.org/drawingml/2006/table">
            <a:tbl>
              <a:tblPr/>
              <a:tblGrid>
                <a:gridCol w="3232086"/>
                <a:gridCol w="2376264"/>
              </a:tblGrid>
              <a:tr h="281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ORIGEN DE INGRESOS (CRI)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IMPORTE 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</a:tr>
              <a:tr h="269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IMPUESTOS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13,728,523.12 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69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CUOTAS Y APPORTACIONES DE SEGURIDAD SOCIAL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         -   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69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CONTRIBUCIONES DE MEJORAS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         -   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69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DERECHOS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18,136,119.77 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979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PRODUCTOS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11,747.71 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69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APROVECHAMIENTOS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2,078,630.96 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69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INGRESOS POR VENTA DE BIENES, PRESTACIÓN DE SERVICIOS Y OTROS INGRESOS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         -   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3771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PARTICIPACIONES, APORTACIONES, CONVENIOS, INCENTIVOS DERIVADOS DE LA COLABORACIÓN FISCAL Y FONDOS DISTINTOS DE APORTACIONES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100,481,550.51 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69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TRANSFERENCIAS, ASIGNACIONES, SUBSIDIOS Y SUBVENCIONES, Y PENSIONES Y JUBILACIONES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         -   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69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INGRESOS DERIVADOS DE FINANCIAMIENTOS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20,000,000.00 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697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                      154,436,572.07 </a:t>
                      </a:r>
                    </a:p>
                  </a:txBody>
                  <a:tcPr marL="9429" marR="9429" marT="9429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61147"/>
              </p:ext>
            </p:extLst>
          </p:nvPr>
        </p:nvGraphicFramePr>
        <p:xfrm>
          <a:off x="504056" y="4488019"/>
          <a:ext cx="5181600" cy="1419225"/>
        </p:xfrm>
        <a:graphic>
          <a:graphicData uri="http://schemas.openxmlformats.org/drawingml/2006/table">
            <a:tbl>
              <a:tblPr/>
              <a:tblGrid>
                <a:gridCol w="2754212"/>
                <a:gridCol w="2427388"/>
              </a:tblGrid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CLASIFICACIÓN FUNCIONAL DEL GASTO (FINALIDAD)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PRESUPUESTADO ASIGNADO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116,120,067.02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28,019,491.82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 ECONÓMICO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OTRAS CLASIFICADAS EN FUNCIONES ANTERIORES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10,297,013.22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                    154,436,572.06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518947"/>
              </p:ext>
            </p:extLst>
          </p:nvPr>
        </p:nvGraphicFramePr>
        <p:xfrm>
          <a:off x="1691679" y="1196752"/>
          <a:ext cx="5760640" cy="4838200"/>
        </p:xfrm>
        <a:graphic>
          <a:graphicData uri="http://schemas.openxmlformats.org/drawingml/2006/table">
            <a:tbl>
              <a:tblPr/>
              <a:tblGrid>
                <a:gridCol w="3538261"/>
                <a:gridCol w="2222379"/>
              </a:tblGrid>
              <a:tr h="175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ÓRGANO EJECUTIVO MUNICIPAL (CA)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PRESUPUESTADO ASIGNADO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PRESIDENCIA                                     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8,709,067.66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CUERPO EDILICIO                                  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6,247,332.31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PARTICIPACION CIUDADANA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799,828.46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DEL AYUNTAMIENTO                      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1,553,356.58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COORD. DE OFICINA DE ENLACE DE LA S.R.E.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2,167,710.88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TESORERIA MUNICIPAL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52,645,854.29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TÉCNICA Y DE PLANEACIÓN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1,027,280.00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DESARROLLO ECONÓMICO Y TURISMO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614,800.00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SERVICIOS PÚBLICOS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23,378,719.17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159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COMUNICACIÓN SOCIAL E IMAGEN INSTITUCIONAL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5,331,517.03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INCLUSIÓN Y DESARROLLO SOCIAL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1,311,092.62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159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DESARROLLO RURAL Y MEDIO AMBIENTE MUNICIPAL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1,473,189.73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2355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INFRAESTRUCTURA, DESARROLLO URBANO Y MOVILIDAD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26,708,399.20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DIF. MUNICIPAL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4,556,801.58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CONTRALORIA MUNICIPAL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711,405.15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DEL CATASTRO Y LA INFORMACIÓN TERRITORIAL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989,378.40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SEGURIDAD PÚBLICA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9,294,969.10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COORDINACIÓN DE VIALIDAD Y TRÁNSITO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997,931.47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COORDINACIÓN DE BOMBEROS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1,260,221.76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COORDINACIÓN DE PROTECCIÓN CIVIL MUNICIPAL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332,861.97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COORDINACIÓN DE CULTURA(BIBLIOTECA Y MUSEO)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2,274,699.26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COORDINACIÓN DE JUVENTUD Y DEPORTE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1,833,155.43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COORDINACIÓN INSTANCIA DE LA MUJER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217,000.01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</a:tr>
              <a:tr h="175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             154,436,572.06 </a:t>
                      </a:r>
                    </a:p>
                  </a:txBody>
                  <a:tcPr marL="6544" marR="6544" marT="6544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15011</TotalTime>
  <Words>1341</Words>
  <Application>Microsoft Office PowerPoint</Application>
  <PresentationFormat>Presentación en pantalla (4:3)</PresentationFormat>
  <Paragraphs>178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Gladys</cp:lastModifiedBy>
  <cp:revision>205</cp:revision>
  <dcterms:created xsi:type="dcterms:W3CDTF">2014-07-21T19:40:48Z</dcterms:created>
  <dcterms:modified xsi:type="dcterms:W3CDTF">2019-01-22T17:05:19Z</dcterms:modified>
</cp:coreProperties>
</file>