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F00"/>
    <a:srgbClr val="FF6969"/>
    <a:srgbClr val="FF0000"/>
    <a:srgbClr val="820000"/>
    <a:srgbClr val="F46F02"/>
    <a:srgbClr val="FD8B7F"/>
    <a:srgbClr val="FFCD64"/>
    <a:srgbClr val="986918"/>
    <a:srgbClr val="806542"/>
    <a:srgbClr val="A68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130" autoAdjust="0"/>
    <p:restoredTop sz="94660"/>
  </p:normalViewPr>
  <p:slideViewPr>
    <p:cSldViewPr>
      <p:cViewPr varScale="1">
        <p:scale>
          <a:sx n="92" d="100"/>
          <a:sy n="92" d="100"/>
        </p:scale>
        <p:origin x="14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Tesorero Municipal  $ 66,002.65 mensuales</a:t>
          </a:r>
          <a:endParaRPr lang="es-MX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Contralor Municipal          $ 54,999.93 mensuales</a:t>
          </a:r>
          <a:endParaRPr lang="es-MX" dirty="0">
            <a:solidFill>
              <a:schemeClr val="tx1"/>
            </a:solidFill>
          </a:endParaRP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Presidente Municipal  $ 76,651.75 mensuales</a:t>
          </a:r>
          <a:endParaRPr lang="es-MX" dirty="0">
            <a:solidFill>
              <a:schemeClr val="tx1"/>
            </a:solidFill>
          </a:endParaRP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 smtClean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 smtClean="0"/>
            <a:t>-Regulando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 smtClean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Tesorero Municipal  $ 66,002.65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Contralor Municipal          $ 54,999.93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Presidente Municipal  $ 76,651.75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1636198" y="358671"/>
          <a:ext cx="4635133" cy="463513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Fortaleciendo las estructuras orgánicas y funcionales de las instituciones públicas.</a:t>
          </a:r>
          <a:endParaRPr lang="es-MX" sz="1400" kern="1200" dirty="0"/>
        </a:p>
      </dsp:txBody>
      <dsp:txXfrm>
        <a:off x="4079024" y="1340877"/>
        <a:ext cx="1655404" cy="1379503"/>
      </dsp:txXfrm>
    </dsp:sp>
    <dsp:sp modelId="{52690AB6-EB7B-487C-87C3-4C698DAFCA79}">
      <dsp:nvSpPr>
        <dsp:cNvPr id="0" name=""/>
        <dsp:cNvSpPr/>
      </dsp:nvSpPr>
      <dsp:spPr>
        <a:xfrm>
          <a:off x="1540736" y="524211"/>
          <a:ext cx="4635133" cy="463513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-Regulando el ciclo presupuestarios con base en los principios de eficiencia, transparencia y honradez.</a:t>
          </a:r>
          <a:endParaRPr lang="es-MX" sz="1400" kern="1200" dirty="0"/>
        </a:p>
      </dsp:txBody>
      <dsp:txXfrm>
        <a:off x="2644339" y="3531530"/>
        <a:ext cx="2483107" cy="1213963"/>
      </dsp:txXfrm>
    </dsp:sp>
    <dsp:sp modelId="{4BF6BA63-2240-4886-9519-36EEFFC728AF}">
      <dsp:nvSpPr>
        <dsp:cNvPr id="0" name=""/>
        <dsp:cNvSpPr/>
      </dsp:nvSpPr>
      <dsp:spPr>
        <a:xfrm>
          <a:off x="1445275" y="358671"/>
          <a:ext cx="4635133" cy="463513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1982178" y="1340877"/>
        <a:ext cx="1655404" cy="1379503"/>
      </dsp:txXfrm>
    </dsp:sp>
    <dsp:sp modelId="{4D0BB206-B87C-4ADE-AD56-C1237689E913}">
      <dsp:nvSpPr>
        <dsp:cNvPr id="0" name=""/>
        <dsp:cNvSpPr/>
      </dsp:nvSpPr>
      <dsp:spPr>
        <a:xfrm>
          <a:off x="1349644" y="71734"/>
          <a:ext cx="5209007" cy="52090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253799" y="236981"/>
          <a:ext cx="5209007" cy="52090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1157955" y="71734"/>
          <a:ext cx="5209007" cy="52090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t>28/12/2018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t>28/12/2018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28/12/2018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28/12/2018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28/12/2018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28/12/2018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28/12/2018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28/12/2018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28/12/2018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28/12/2018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28/12/2018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28/12/2018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t>28/12/2018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t>28/12/2018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ltillo.gob.mx/transparencia-2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3123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rgbClr val="002060"/>
                </a:solidFill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solidFill>
                  <a:srgbClr val="002060"/>
                </a:solidFill>
                <a:latin typeface="Berlin Sans FB Demi" pitchFamily="34" charset="0"/>
              </a:rPr>
              <a:t>SALTILLO, COAHUILA DE ZARAGOZA.</a:t>
            </a:r>
            <a:endParaRPr lang="es-MX" sz="3200" dirty="0">
              <a:solidFill>
                <a:srgbClr val="00206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2019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Clasificador por Objeto del </a:t>
            </a:r>
            <a:r>
              <a:rPr lang="es-MX" sz="1800" b="1" dirty="0" smtClean="0">
                <a:solidFill>
                  <a:schemeClr val="tx1"/>
                </a:solidFill>
              </a:rPr>
              <a:t>Gasto (COG) permite la </a:t>
            </a:r>
            <a:r>
              <a:rPr lang="es-MX" sz="1800" b="1" dirty="0">
                <a:solidFill>
                  <a:schemeClr val="tx1"/>
                </a:solidFill>
              </a:rPr>
              <a:t>obtención de información para el análisis y seguimiento de </a:t>
            </a:r>
            <a:r>
              <a:rPr lang="es-MX" sz="1800" b="1" dirty="0" smtClean="0">
                <a:solidFill>
                  <a:schemeClr val="tx1"/>
                </a:solidFill>
              </a:rPr>
              <a:t>la gestión </a:t>
            </a:r>
            <a:r>
              <a:rPr lang="es-MX" sz="1800" b="1" dirty="0">
                <a:solidFill>
                  <a:schemeClr val="tx1"/>
                </a:solidFill>
              </a:rPr>
              <a:t>financiera gubernamental, es considerado la clasificación operativa que permite conocer en qué </a:t>
            </a:r>
            <a:r>
              <a:rPr lang="es-MX" sz="1800" b="1" dirty="0" smtClean="0">
                <a:solidFill>
                  <a:schemeClr val="tx1"/>
                </a:solidFill>
              </a:rPr>
              <a:t>se gasta</a:t>
            </a:r>
            <a:r>
              <a:rPr lang="es-MX" sz="1800" b="1" dirty="0">
                <a:solidFill>
                  <a:schemeClr val="tx1"/>
                </a:solidFill>
              </a:rPr>
              <a:t>, (base del registro de las transacciones económico-financieras) y a su vez permite cuantificar </a:t>
            </a:r>
            <a:r>
              <a:rPr lang="es-MX" sz="1800" b="1" dirty="0" smtClean="0">
                <a:solidFill>
                  <a:schemeClr val="tx1"/>
                </a:solidFill>
              </a:rPr>
              <a:t>la demanda </a:t>
            </a:r>
            <a:r>
              <a:rPr lang="es-MX" sz="1800" b="1" dirty="0">
                <a:solidFill>
                  <a:schemeClr val="tx1"/>
                </a:solidFill>
              </a:rPr>
              <a:t>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75815"/>
              </p:ext>
            </p:extLst>
          </p:nvPr>
        </p:nvGraphicFramePr>
        <p:xfrm>
          <a:off x="971600" y="3284984"/>
          <a:ext cx="5760640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1588"/>
                <a:gridCol w="3672408"/>
                <a:gridCol w="1306644"/>
              </a:tblGrid>
              <a:tr h="2133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CAPÍTULO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$ 999,999,187.89 </a:t>
                      </a: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$ 243,522,020.36 </a:t>
                      </a: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$ 511,857,661.75 </a:t>
                      </a: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$ 350,533,000.00 </a:t>
                      </a: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5000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BIENES MUEBLES, INMUEBLES E INTANGIBLES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$ 27,340,000.00 </a:t>
                      </a: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6000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INVERSIÓN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$ 377,689,752.00 </a:t>
                      </a: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7000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INVERSIONES FINANCIERAS Y OTRAS PROVISIONES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$272,552,352.00 </a:t>
                      </a:r>
                      <a:endParaRPr lang="es-MX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8000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PARTICIPACIONES Y APORTACIONES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9000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DEUDA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</a:t>
                      </a:r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2,783,493,974.00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815998778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</a:t>
            </a:r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administración </a:t>
            </a:r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pública municipal?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3822 plazas totales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1137 policías municipales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Todos estos esfuerzos se seguirán reflejando en más obras y mejores servicios públicos de calidad.</a:t>
            </a:r>
            <a:endParaRPr lang="es-MX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97145597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www.saltillo.Gob.mx/transparencia-2/</a:t>
            </a:r>
            <a:r>
              <a:rPr lang="es-MX" sz="16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articulo-21-d/</a:t>
            </a: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-15389" y="980728"/>
            <a:ext cx="9159389" cy="1512168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 smtClean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chemeClr val="bg1"/>
                </a:solidFill>
              </a:rPr>
              <a:t>CIUDADANO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2018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2019-2021 – SALTILLO, COAHUILA.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13272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 smtClean="0"/>
              <a:t>El </a:t>
            </a:r>
            <a:r>
              <a:rPr lang="es-MX" sz="18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 smtClean="0"/>
          </a:p>
          <a:p>
            <a:pPr marL="0" indent="0" algn="just">
              <a:buNone/>
            </a:pPr>
            <a:r>
              <a:rPr lang="es-MX" sz="1800" b="1" dirty="0" smtClean="0"/>
              <a:t>Estos </a:t>
            </a:r>
            <a:r>
              <a:rPr lang="es-MX" sz="18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1800" b="1" dirty="0" smtClean="0"/>
              <a:t>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Egresos?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¿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C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uál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es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la importancia del Presupuesto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de Egresos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800" b="1" dirty="0" smtClean="0">
                <a:solidFill>
                  <a:schemeClr val="tx1"/>
                </a:solidFill>
              </a:rPr>
              <a:t>Federación </a:t>
            </a:r>
            <a:r>
              <a:rPr lang="es-MX" sz="1800" b="1" dirty="0">
                <a:solidFill>
                  <a:schemeClr val="tx1"/>
                </a:solidFill>
              </a:rPr>
              <a:t>a los </a:t>
            </a:r>
            <a:r>
              <a:rPr lang="es-MX" sz="1800" b="1" dirty="0" smtClean="0">
                <a:solidFill>
                  <a:schemeClr val="tx1"/>
                </a:solidFill>
              </a:rPr>
              <a:t>Municipios </a:t>
            </a:r>
            <a:r>
              <a:rPr lang="es-MX" sz="1800" b="1" dirty="0">
                <a:solidFill>
                  <a:schemeClr val="tx1"/>
                </a:solidFill>
              </a:rPr>
              <a:t>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dirty="0" smtClean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922039"/>
              </p:ext>
            </p:extLst>
          </p:nvPr>
        </p:nvGraphicFramePr>
        <p:xfrm>
          <a:off x="3569172" y="3717032"/>
          <a:ext cx="4819252" cy="281178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23108"/>
                <a:gridCol w="1296144"/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 (CRI)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$ 536,430,710.00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APPORTACIONES 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$ 29,876,046.00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$ 272,020,007.00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$ 54,359,494.00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$ 53,111,032.00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VENTAS DE BIENES Y SERVICIOS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 Y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$ 1,575,216,623.00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CONVENIOS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$40,927,710.00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INGRESOS DERIVADOS DE FINANCIAMIENTO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$ 60,000,000.00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$2,621,941,622.00</a:t>
                      </a:r>
                    </a:p>
                    <a:p>
                      <a:pPr algn="r" rtl="0" fontAlgn="ctr"/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Clasificación Funcional del Gasto agrupa los gastos según los propósitos u objetivos </a:t>
            </a:r>
            <a:r>
              <a:rPr lang="es-MX" sz="1800" b="1" dirty="0" smtClean="0">
                <a:solidFill>
                  <a:schemeClr val="tx1"/>
                </a:solidFill>
              </a:rPr>
              <a:t>socioeconómicos que persigue el municipio.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smtClean="0">
                <a:solidFill>
                  <a:schemeClr val="tx1"/>
                </a:solidFill>
              </a:rPr>
              <a:t>Presenta </a:t>
            </a:r>
            <a:r>
              <a:rPr lang="es-MX" sz="1800" b="1" dirty="0">
                <a:solidFill>
                  <a:schemeClr val="tx1"/>
                </a:solidFill>
              </a:rPr>
              <a:t>el gasto público según la naturaleza de los servicios gubernamentales brindados a la población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8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8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8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800" b="1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849862"/>
              </p:ext>
            </p:extLst>
          </p:nvPr>
        </p:nvGraphicFramePr>
        <p:xfrm>
          <a:off x="1115616" y="4509120"/>
          <a:ext cx="4266332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5832"/>
                <a:gridCol w="1460500"/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$ 1,607,502,316.33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$ 1,065,587,175.41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$ 110,404,482.26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$ 2,783,493,974.00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801992"/>
              </p:ext>
            </p:extLst>
          </p:nvPr>
        </p:nvGraphicFramePr>
        <p:xfrm>
          <a:off x="1659959" y="980728"/>
          <a:ext cx="6416867" cy="534255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548855"/>
                <a:gridCol w="1868012"/>
              </a:tblGrid>
              <a:tr h="444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ÓRGANO</a:t>
                      </a:r>
                      <a:r>
                        <a:rPr lang="es-MX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EJECUTIVO MUNICIPAL</a:t>
                      </a: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(CA)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</a:tr>
              <a:tr h="1997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01-PRESIDENCIA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11,573,946.96 </a:t>
                      </a: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02-CABILDO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42,676,810.87 </a:t>
                      </a: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03-CONTRALORIA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$ 24,506,476.18 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04-FOMENTO</a:t>
                      </a:r>
                      <a:r>
                        <a:rPr lang="es-MX" sz="10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ECONOMICO Y TURISMO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47,901,413.85 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05-COMISION</a:t>
                      </a:r>
                      <a:r>
                        <a:rPr lang="es-MX" sz="1000" b="1" u="none" strike="noStrike" baseline="0" dirty="0" smtClean="0">
                          <a:effectLst/>
                          <a:latin typeface="+mn-lt"/>
                        </a:rPr>
                        <a:t> DE SEGURIDAD Y PROTECCION CIUDADANA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$ 577,235,450.73 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06-SERVICIOS ADMINISTRATIVOS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$ 48,618,839.89 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07-DESARROLLO URBANO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$ 36,113,815.83  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08-MEDIO AMBIENTE Y ESPACIOS URBANOS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$ 192,556,409.15 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400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09-INFRAESTRUCTURA Y OBRA PUBLICA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$ 249,174,041.98 </a:t>
                      </a: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10-DESARROLLO URBANO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17,542,068.41 </a:t>
                      </a: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11-SERVCIOS PUBLICOS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$ 351,309,097.80 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12-SECRETARIA DEL AYUNTAMIENTO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$ 113,588,445.18 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13-DESARROLLO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 97,634,961.22 </a:t>
                      </a: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14-TESORERIA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$688,717,267.89 </a:t>
                      </a:r>
                      <a:endParaRPr lang="es-MX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19-DESARROLLO INTEGRAL DE LA FAMILIA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$ 73,698,000.00 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25-INSTITUTO MUNICIPAL DE TRANSPORTE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$ 33,461,000.00 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29-IMPLAN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$ 11,500,000.00 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30-SECRETARIA TECNICA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$ 103,494,272.34 </a:t>
                      </a: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32-INSTITUO MUNICIPAL DE CULTURA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$ 45,516,000.00 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33-ATENCION CIUDADANA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$ 13,837,469.40 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34-JUZGADO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$ 2,838,186.32  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 </a:t>
                      </a:r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2,783,493,974.00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15140</TotalTime>
  <Words>1204</Words>
  <Application>Microsoft Office PowerPoint</Application>
  <PresentationFormat>Presentación en pantalla (4:3)</PresentationFormat>
  <Paragraphs>174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Aharoni</vt:lpstr>
      <vt:lpstr>Arial</vt:lpstr>
      <vt:lpstr>Berlin Sans FB Demi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Egresos</cp:lastModifiedBy>
  <cp:revision>221</cp:revision>
  <dcterms:created xsi:type="dcterms:W3CDTF">2014-07-21T19:40:48Z</dcterms:created>
  <dcterms:modified xsi:type="dcterms:W3CDTF">2018-12-28T19:50:56Z</dcterms:modified>
</cp:coreProperties>
</file>